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26532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653064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979596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306128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632661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959193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285725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2612257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d Aamir Raihan" initials="MAR" lastIdx="1" clrIdx="0">
    <p:extLst>
      <p:ext uri="{19B8F6BF-5375-455C-9EA6-DF929625EA0E}">
        <p15:presenceInfo xmlns:p15="http://schemas.microsoft.com/office/powerpoint/2012/main" userId="0ea9ddb2ef162a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46" autoAdjust="0"/>
    <p:restoredTop sz="95498" autoAdjust="0"/>
  </p:normalViewPr>
  <p:slideViewPr>
    <p:cSldViewPr snapToGrid="0" snapToObjects="1">
      <p:cViewPr varScale="1">
        <p:scale>
          <a:sx n="28" d="100"/>
          <a:sy n="28" d="100"/>
        </p:scale>
        <p:origin x="113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633155" latinLnBrk="0">
      <a:defRPr sz="3400">
        <a:latin typeface="+mn-lt"/>
        <a:ea typeface="+mn-ea"/>
        <a:cs typeface="+mn-cs"/>
        <a:sym typeface="Calibri"/>
      </a:defRPr>
    </a:lvl1pPr>
    <a:lvl2pPr indent="228600" defTabSz="2633155" latinLnBrk="0">
      <a:defRPr sz="3400">
        <a:latin typeface="+mn-lt"/>
        <a:ea typeface="+mn-ea"/>
        <a:cs typeface="+mn-cs"/>
        <a:sym typeface="Calibri"/>
      </a:defRPr>
    </a:lvl2pPr>
    <a:lvl3pPr indent="457200" defTabSz="2633155" latinLnBrk="0">
      <a:defRPr sz="3400">
        <a:latin typeface="+mn-lt"/>
        <a:ea typeface="+mn-ea"/>
        <a:cs typeface="+mn-cs"/>
        <a:sym typeface="Calibri"/>
      </a:defRPr>
    </a:lvl3pPr>
    <a:lvl4pPr indent="685800" defTabSz="2633155" latinLnBrk="0">
      <a:defRPr sz="3400">
        <a:latin typeface="+mn-lt"/>
        <a:ea typeface="+mn-ea"/>
        <a:cs typeface="+mn-cs"/>
        <a:sym typeface="Calibri"/>
      </a:defRPr>
    </a:lvl4pPr>
    <a:lvl5pPr indent="914400" defTabSz="2633155" latinLnBrk="0">
      <a:defRPr sz="3400">
        <a:latin typeface="+mn-lt"/>
        <a:ea typeface="+mn-ea"/>
        <a:cs typeface="+mn-cs"/>
        <a:sym typeface="Calibri"/>
      </a:defRPr>
    </a:lvl5pPr>
    <a:lvl6pPr indent="1143000" defTabSz="2633155" latinLnBrk="0">
      <a:defRPr sz="3400">
        <a:latin typeface="+mn-lt"/>
        <a:ea typeface="+mn-ea"/>
        <a:cs typeface="+mn-cs"/>
        <a:sym typeface="Calibri"/>
      </a:defRPr>
    </a:lvl6pPr>
    <a:lvl7pPr indent="1371600" defTabSz="2633155" latinLnBrk="0">
      <a:defRPr sz="3400">
        <a:latin typeface="+mn-lt"/>
        <a:ea typeface="+mn-ea"/>
        <a:cs typeface="+mn-cs"/>
        <a:sym typeface="Calibri"/>
      </a:defRPr>
    </a:lvl7pPr>
    <a:lvl8pPr indent="1600200" defTabSz="2633155" latinLnBrk="0">
      <a:defRPr sz="3400">
        <a:latin typeface="+mn-lt"/>
        <a:ea typeface="+mn-ea"/>
        <a:cs typeface="+mn-cs"/>
        <a:sym typeface="Calibri"/>
      </a:defRPr>
    </a:lvl8pPr>
    <a:lvl9pPr indent="1828800" defTabSz="2633155" latinLnBrk="0">
      <a:defRPr sz="34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341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947F5-C729-44D3-9966-7D04B83FEB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01338" y="3394306"/>
            <a:ext cx="26230003" cy="15156987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45920" y="294640"/>
            <a:ext cx="29626561" cy="482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45920" y="5120640"/>
            <a:ext cx="29626561" cy="1682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731556" marR="0" indent="-731556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319804" marR="0" indent="-85669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943547" marR="0" indent="-101732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531594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99470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845782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920933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138404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284716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26532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53064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79596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06128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632661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959193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285725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612257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openxmlformats.org/officeDocument/2006/relationships/image" Target="../media/image22.svg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17.png"/><Relationship Id="rId29" Type="http://schemas.openxmlformats.org/officeDocument/2006/relationships/hyperlink" Target="https://github.com/AamirRaihan/SWA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19.png"/><Relationship Id="rId27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4C046C94-8ABD-44ED-B39F-9E5B3C7A2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59" y="903118"/>
            <a:ext cx="8001088" cy="1898634"/>
          </a:xfrm>
          <a:prstGeom prst="rect">
            <a:avLst/>
          </a:prstGeom>
        </p:spPr>
      </p:pic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FEE737B-AE7E-453B-8C55-5A500447FA29}"/>
              </a:ext>
            </a:extLst>
          </p:cNvPr>
          <p:cNvCxnSpPr>
            <a:cxnSpLocks/>
          </p:cNvCxnSpPr>
          <p:nvPr/>
        </p:nvCxnSpPr>
        <p:spPr>
          <a:xfrm>
            <a:off x="18122819" y="6120286"/>
            <a:ext cx="0" cy="135056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oogle Shape;100;p1">
            <a:extLst>
              <a:ext uri="{FF2B5EF4-FFF2-40B4-BE49-F238E27FC236}">
                <a16:creationId xmlns:a16="http://schemas.microsoft.com/office/drawing/2014/main" id="{D0119FB2-D043-41AD-B51C-975D146CCD12}"/>
              </a:ext>
            </a:extLst>
          </p:cNvPr>
          <p:cNvCxnSpPr>
            <a:cxnSpLocks/>
          </p:cNvCxnSpPr>
          <p:nvPr/>
        </p:nvCxnSpPr>
        <p:spPr>
          <a:xfrm>
            <a:off x="20667319" y="3100788"/>
            <a:ext cx="0" cy="18714742"/>
          </a:xfrm>
          <a:prstGeom prst="straightConnector1">
            <a:avLst/>
          </a:prstGeom>
          <a:noFill/>
          <a:ln w="5715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TextBox 35"/>
          <p:cNvSpPr txBox="1"/>
          <p:nvPr/>
        </p:nvSpPr>
        <p:spPr>
          <a:xfrm>
            <a:off x="8795347" y="1005102"/>
            <a:ext cx="14466772" cy="1708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b="1" dirty="0"/>
              <a:t>Sparse Weight Activation Training</a:t>
            </a:r>
          </a:p>
          <a:p>
            <a:pPr algn="ctr"/>
            <a:r>
              <a:rPr lang="en-US" sz="5000" dirty="0"/>
              <a:t>Md Aamir Raihan, Tor M. </a:t>
            </a:r>
            <a:r>
              <a:rPr lang="en-US" sz="5000" dirty="0" err="1"/>
              <a:t>Aamodt</a:t>
            </a:r>
            <a:endParaRPr lang="en-US" sz="5000" dirty="0"/>
          </a:p>
        </p:txBody>
      </p:sp>
      <p:sp>
        <p:nvSpPr>
          <p:cNvPr id="49" name="TextBox 61"/>
          <p:cNvSpPr txBox="1"/>
          <p:nvPr/>
        </p:nvSpPr>
        <p:spPr>
          <a:xfrm>
            <a:off x="20864924" y="20170273"/>
            <a:ext cx="10144962" cy="1668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b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US" sz="1400" dirty="0">
                <a:sym typeface="Arial"/>
              </a:rPr>
              <a:t>Reuther, Albert, et al. "Survey of Machine Learning Accelerators." </a:t>
            </a:r>
            <a:r>
              <a:rPr lang="en-US" sz="1400" i="1" dirty="0" err="1">
                <a:sym typeface="Arial"/>
              </a:rPr>
              <a:t>arXiv</a:t>
            </a:r>
            <a:r>
              <a:rPr lang="en-US" sz="1400" i="1" dirty="0">
                <a:sym typeface="Arial"/>
              </a:rPr>
              <a:t> preprint arXiv:2009.00993</a:t>
            </a:r>
            <a:r>
              <a:rPr lang="en-US" sz="1400" dirty="0">
                <a:sym typeface="Arial"/>
              </a:rPr>
              <a:t> (2020).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CA" sz="1400" dirty="0">
                <a:sym typeface="Arial"/>
              </a:rPr>
              <a:t>NVIDIA A100 Tensor Core GPU Architecture whitepaper.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US" sz="1400" dirty="0" err="1">
                <a:sym typeface="Arial"/>
              </a:rPr>
              <a:t>Evci</a:t>
            </a:r>
            <a:r>
              <a:rPr lang="en-US" sz="1400" dirty="0">
                <a:sym typeface="Arial"/>
              </a:rPr>
              <a:t>, </a:t>
            </a:r>
            <a:r>
              <a:rPr lang="en-US" sz="1400" dirty="0" err="1">
                <a:sym typeface="Arial"/>
              </a:rPr>
              <a:t>Utku</a:t>
            </a:r>
            <a:r>
              <a:rPr lang="en-US" sz="1400" dirty="0">
                <a:sym typeface="Arial"/>
              </a:rPr>
              <a:t>, et al. "Rigging the lottery: Making all tickets winners." </a:t>
            </a:r>
            <a:r>
              <a:rPr lang="en-US" sz="1400" i="1" dirty="0">
                <a:sym typeface="Arial"/>
              </a:rPr>
              <a:t>International Conference on Machine Learning</a:t>
            </a:r>
            <a:r>
              <a:rPr lang="en-US" sz="1400" dirty="0">
                <a:sym typeface="Arial"/>
              </a:rPr>
              <a:t>. 2020.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US" sz="1400" dirty="0" err="1">
                <a:sym typeface="Arial"/>
              </a:rPr>
              <a:t>Dettmers</a:t>
            </a:r>
            <a:r>
              <a:rPr lang="en-US" sz="1400" dirty="0">
                <a:sym typeface="Arial"/>
              </a:rPr>
              <a:t>, Tim, and Luke </a:t>
            </a:r>
            <a:r>
              <a:rPr lang="en-US" sz="1400" dirty="0" err="1">
                <a:sym typeface="Arial"/>
              </a:rPr>
              <a:t>Zettlemoyer</a:t>
            </a:r>
            <a:r>
              <a:rPr lang="en-US" sz="1400" dirty="0">
                <a:sym typeface="Arial"/>
              </a:rPr>
              <a:t>. "Sparse networks from scratch: Faster training without losing performance." 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US" sz="1400">
                <a:sym typeface="Arial"/>
              </a:rPr>
              <a:t>DNNsim</a:t>
            </a:r>
            <a:r>
              <a:rPr lang="en-US" sz="1400" dirty="0">
                <a:sym typeface="Arial"/>
              </a:rPr>
              <a:t>: Deep Learning Accelerators Toolkit. https://github.com/isakedo/</a:t>
            </a:r>
            <a:r>
              <a:rPr lang="en-US" sz="1400" dirty="0" err="1">
                <a:sym typeface="Arial"/>
              </a:rPr>
              <a:t>DNNsim</a:t>
            </a:r>
            <a:r>
              <a:rPr lang="en-US" sz="1400" dirty="0">
                <a:sym typeface="Arial"/>
              </a:rPr>
              <a:t>..</a:t>
            </a:r>
          </a:p>
        </p:txBody>
      </p:sp>
      <p:pic>
        <p:nvPicPr>
          <p:cNvPr id="54" name="neurips_logo.pdf" descr="neurips_logo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7816" y="588942"/>
            <a:ext cx="4797779" cy="215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Picture 55" descr="The COHESA Logo">
            <a:extLst>
              <a:ext uri="{FF2B5EF4-FFF2-40B4-BE49-F238E27FC236}">
                <a16:creationId xmlns:a16="http://schemas.microsoft.com/office/drawing/2014/main" id="{BEC9055A-8918-4A9C-B19D-1481808DAB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6" y="20361134"/>
            <a:ext cx="1691999" cy="153125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EF5DA3EA-A248-44C2-A32C-0799DAC3ECC3}"/>
              </a:ext>
            </a:extLst>
          </p:cNvPr>
          <p:cNvGrpSpPr/>
          <p:nvPr/>
        </p:nvGrpSpPr>
        <p:grpSpPr>
          <a:xfrm>
            <a:off x="517659" y="2846338"/>
            <a:ext cx="9360000" cy="629172"/>
            <a:chOff x="786599" y="2948254"/>
            <a:chExt cx="9360000" cy="104862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6B9A458-1EF0-44D4-93F8-0608E598D2FF}"/>
                </a:ext>
              </a:extLst>
            </p:cNvPr>
            <p:cNvSpPr/>
            <p:nvPr/>
          </p:nvSpPr>
          <p:spPr>
            <a:xfrm>
              <a:off x="786599" y="3096874"/>
              <a:ext cx="9360000" cy="900000"/>
            </a:xfrm>
            <a:prstGeom prst="roundRect">
              <a:avLst/>
            </a:prstGeom>
            <a:solidFill>
              <a:srgbClr val="0070C0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326532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CA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3" name="TextBox 38"/>
            <p:cNvSpPr txBox="1"/>
            <p:nvPr/>
          </p:nvSpPr>
          <p:spPr>
            <a:xfrm>
              <a:off x="4192355" y="2948254"/>
              <a:ext cx="3236131" cy="6463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600" i="1" dirty="0">
                  <a:solidFill>
                    <a:schemeClr val="bg1"/>
                  </a:solidFill>
                </a:rPr>
                <a:t>Summary</a:t>
              </a:r>
              <a:endParaRPr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Content Placeholder 1">
            <a:extLst>
              <a:ext uri="{FF2B5EF4-FFF2-40B4-BE49-F238E27FC236}">
                <a16:creationId xmlns:a16="http://schemas.microsoft.com/office/drawing/2014/main" id="{702A4B5C-84D6-4BE7-8252-87A94F0530D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6744" y="9461214"/>
            <a:ext cx="9432401" cy="3442646"/>
          </a:xfrm>
        </p:spPr>
        <p:txBody>
          <a:bodyPr/>
          <a:lstStyle/>
          <a:p>
            <a:pPr marL="540000" indent="-540000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/>
              <a:t>Increasing computation demand: </a:t>
            </a:r>
          </a:p>
          <a:p>
            <a:pPr marL="900000" lvl="1" indent="-360000" algn="just">
              <a:lnSpc>
                <a:spcPct val="120000"/>
              </a:lnSpc>
              <a:spcBef>
                <a:spcPts val="50"/>
              </a:spcBef>
              <a:spcAft>
                <a:spcPts val="50"/>
              </a:spcAft>
              <a:buFont typeface="Wingdings" panose="05000000000000000000" pitchFamily="2" charset="2"/>
              <a:buChar char="§"/>
            </a:pPr>
            <a:r>
              <a:rPr lang="en-CA" dirty="0"/>
              <a:t>Bigger models: millions of parameters and billions of FLOPs during training.</a:t>
            </a:r>
          </a:p>
          <a:p>
            <a:pPr marL="900000" lvl="1" indent="-360000" algn="just">
              <a:lnSpc>
                <a:spcPct val="120000"/>
              </a:lnSpc>
              <a:spcBef>
                <a:spcPts val="50"/>
              </a:spcBef>
              <a:spcAft>
                <a:spcPts val="50"/>
              </a:spcAft>
              <a:buFont typeface="Wingdings" panose="05000000000000000000" pitchFamily="2" charset="2"/>
              <a:buChar char="§"/>
            </a:pPr>
            <a:r>
              <a:rPr lang="en-CA" dirty="0"/>
              <a:t>Neural Architectural Search.</a:t>
            </a:r>
          </a:p>
          <a:p>
            <a:pPr marL="540000" indent="-540000" algn="just">
              <a:lnSpc>
                <a:spcPct val="120000"/>
              </a:lnSpc>
              <a:spcBef>
                <a:spcPts val="1600"/>
              </a:spcBef>
              <a:buFont typeface="Wingdings" panose="05000000000000000000" pitchFamily="2" charset="2"/>
              <a:buChar char="q"/>
            </a:pPr>
            <a:r>
              <a:rPr lang="en-CA" dirty="0"/>
              <a:t>Emergence of machine learning accelerators [1]:</a:t>
            </a:r>
          </a:p>
          <a:p>
            <a:pPr marL="900000" lvl="1" indent="-360000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CA" dirty="0"/>
              <a:t>dedicated hardware unit for sparse computation [2].</a:t>
            </a:r>
          </a:p>
        </p:txBody>
      </p:sp>
      <p:sp>
        <p:nvSpPr>
          <p:cNvPr id="70" name="Content Placeholder 1">
            <a:extLst>
              <a:ext uri="{FF2B5EF4-FFF2-40B4-BE49-F238E27FC236}">
                <a16:creationId xmlns:a16="http://schemas.microsoft.com/office/drawing/2014/main" id="{1BC41343-A324-4A5F-BB26-99917211960C}"/>
              </a:ext>
            </a:extLst>
          </p:cNvPr>
          <p:cNvSpPr txBox="1">
            <a:spLocks/>
          </p:cNvSpPr>
          <p:nvPr/>
        </p:nvSpPr>
        <p:spPr>
          <a:xfrm>
            <a:off x="415137" y="3669150"/>
            <a:ext cx="9432401" cy="670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 marL="731556" marR="0" indent="-731556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2319804" marR="0" indent="-856691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2pPr>
            <a:lvl3pPr marL="3943547" marR="0" indent="-1017321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3pPr>
            <a:lvl4pPr marL="5531594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4pPr>
            <a:lvl5pPr marL="6994707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5pPr>
            <a:lvl6pPr marL="8457820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9920933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11384047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12847160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540000" indent="-540000" algn="just" hangingPunct="1">
              <a:lnSpc>
                <a:spcPct val="120000"/>
              </a:lnSpc>
              <a:spcBef>
                <a:spcPts val="1600"/>
              </a:spcBef>
              <a:buFont typeface="Wingdings" panose="05000000000000000000" pitchFamily="2" charset="2"/>
              <a:buChar char="q"/>
            </a:pPr>
            <a:r>
              <a:rPr lang="en-CA" dirty="0">
                <a:solidFill>
                  <a:schemeClr val="tx1"/>
                </a:solidFill>
              </a:rPr>
              <a:t>We propose sparse weight activation training (SWAT), a training algorithm that introduces sparsity during both forward and backward passes.</a:t>
            </a:r>
          </a:p>
          <a:p>
            <a:pPr marL="540000" indent="-540000" algn="just" hangingPunct="1">
              <a:lnSpc>
                <a:spcPct val="120000"/>
              </a:lnSpc>
              <a:spcBef>
                <a:spcPts val="1600"/>
              </a:spcBef>
              <a:buFont typeface="Wingdings" panose="05000000000000000000" pitchFamily="2" charset="2"/>
              <a:buChar char="q"/>
            </a:pPr>
            <a:r>
              <a:rPr lang="en-CA" dirty="0">
                <a:solidFill>
                  <a:schemeClr val="tx1"/>
                </a:solidFill>
              </a:rPr>
              <a:t>SWAT is a sparse learning algorithm and can learn both structured and unstructured sparse network. </a:t>
            </a:r>
          </a:p>
          <a:p>
            <a:pPr marL="540000" indent="-540000" algn="just" hangingPunct="1">
              <a:lnSpc>
                <a:spcPct val="120000"/>
              </a:lnSpc>
              <a:spcBef>
                <a:spcPts val="160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SWAT reduces total computation during training by 50% to 90% and reduces memory footprint during backward pass by 23% to 50% for activation and 50% to 90% for weights.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3105F2-5FAD-44CA-BC09-83256A84EBB2}"/>
              </a:ext>
            </a:extLst>
          </p:cNvPr>
          <p:cNvGrpSpPr/>
          <p:nvPr/>
        </p:nvGrpSpPr>
        <p:grpSpPr>
          <a:xfrm>
            <a:off x="31006679" y="20198695"/>
            <a:ext cx="1568207" cy="1760947"/>
            <a:chOff x="31111572" y="20047620"/>
            <a:chExt cx="1693418" cy="191202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5B17047-1CCF-45E4-A4EB-AA7BFE5F0D0B}"/>
                </a:ext>
              </a:extLst>
            </p:cNvPr>
            <p:cNvGrpSpPr/>
            <p:nvPr/>
          </p:nvGrpSpPr>
          <p:grpSpPr>
            <a:xfrm>
              <a:off x="31111572" y="20047620"/>
              <a:ext cx="1693418" cy="1901350"/>
              <a:chOff x="27559260" y="9467806"/>
              <a:chExt cx="2857500" cy="3559131"/>
            </a:xfrm>
          </p:grpSpPr>
          <p:pic>
            <p:nvPicPr>
              <p:cNvPr id="5" name="Picture 4" descr="Qr code&#10;&#10;Description automatically generated">
                <a:extLst>
                  <a:ext uri="{FF2B5EF4-FFF2-40B4-BE49-F238E27FC236}">
                    <a16:creationId xmlns:a16="http://schemas.microsoft.com/office/drawing/2014/main" id="{10D33EFE-E6A3-4981-9D95-12D3406DCD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59260" y="9467806"/>
                <a:ext cx="2857500" cy="3552825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4608296-F3EC-417F-8058-697CFBCE73E9}"/>
                  </a:ext>
                </a:extLst>
              </p:cNvPr>
              <p:cNvSpPr txBox="1"/>
              <p:nvPr/>
            </p:nvSpPr>
            <p:spPr>
              <a:xfrm>
                <a:off x="27828065" y="12277976"/>
                <a:ext cx="2319888" cy="748961"/>
              </a:xfrm>
              <a:prstGeom prst="rect">
                <a:avLst/>
              </a:prstGeom>
              <a:solidFill>
                <a:schemeClr val="tx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326532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      CODE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ECB448D-DDC9-4566-8299-2BC14CF31542}"/>
                </a:ext>
              </a:extLst>
            </p:cNvPr>
            <p:cNvGrpSpPr/>
            <p:nvPr/>
          </p:nvGrpSpPr>
          <p:grpSpPr>
            <a:xfrm>
              <a:off x="31112990" y="20061663"/>
              <a:ext cx="1692000" cy="1897981"/>
              <a:chOff x="15030450" y="9196387"/>
              <a:chExt cx="2857500" cy="3552825"/>
            </a:xfrm>
          </p:grpSpPr>
          <p:pic>
            <p:nvPicPr>
              <p:cNvPr id="3" name="Picture 2" descr="Qr code&#10;&#10;Description automatically generated">
                <a:extLst>
                  <a:ext uri="{FF2B5EF4-FFF2-40B4-BE49-F238E27FC236}">
                    <a16:creationId xmlns:a16="http://schemas.microsoft.com/office/drawing/2014/main" id="{1A906EFF-1E2E-431E-B96A-019C86029E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30450" y="9196387"/>
                <a:ext cx="2857500" cy="3552825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1E0184-C0A2-4BE9-BD62-9A20258D6D1E}"/>
                  </a:ext>
                </a:extLst>
              </p:cNvPr>
              <p:cNvSpPr txBox="1"/>
              <p:nvPr/>
            </p:nvSpPr>
            <p:spPr>
              <a:xfrm>
                <a:off x="15339464" y="11961750"/>
                <a:ext cx="2319886" cy="748961"/>
              </a:xfrm>
              <a:prstGeom prst="rect">
                <a:avLst/>
              </a:prstGeom>
              <a:solidFill>
                <a:schemeClr val="tx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326532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0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     PAPER</a:t>
                </a:r>
              </a:p>
            </p:txBody>
          </p:sp>
        </p:grpSp>
      </p:grpSp>
      <p:cxnSp>
        <p:nvCxnSpPr>
          <p:cNvPr id="77" name="Google Shape;100;p1">
            <a:extLst>
              <a:ext uri="{FF2B5EF4-FFF2-40B4-BE49-F238E27FC236}">
                <a16:creationId xmlns:a16="http://schemas.microsoft.com/office/drawing/2014/main" id="{19C05310-F52B-45BE-9543-8944AD938485}"/>
              </a:ext>
            </a:extLst>
          </p:cNvPr>
          <p:cNvCxnSpPr>
            <a:cxnSpLocks/>
          </p:cNvCxnSpPr>
          <p:nvPr/>
        </p:nvCxnSpPr>
        <p:spPr>
          <a:xfrm flipH="1">
            <a:off x="9976190" y="3100788"/>
            <a:ext cx="45426" cy="18738468"/>
          </a:xfrm>
          <a:prstGeom prst="straightConnector1">
            <a:avLst/>
          </a:prstGeom>
          <a:noFill/>
          <a:ln w="5715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2517821-424B-4189-BE50-FB176CCFFAE5}"/>
              </a:ext>
            </a:extLst>
          </p:cNvPr>
          <p:cNvGrpSpPr/>
          <p:nvPr/>
        </p:nvGrpSpPr>
        <p:grpSpPr>
          <a:xfrm>
            <a:off x="409888" y="8809068"/>
            <a:ext cx="9441058" cy="596073"/>
            <a:chOff x="661775" y="3003419"/>
            <a:chExt cx="9360000" cy="993455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245E5DEE-6022-4BA2-A098-9374CC077270}"/>
                </a:ext>
              </a:extLst>
            </p:cNvPr>
            <p:cNvSpPr/>
            <p:nvPr/>
          </p:nvSpPr>
          <p:spPr>
            <a:xfrm>
              <a:off x="661775" y="3096874"/>
              <a:ext cx="9360000" cy="900000"/>
            </a:xfrm>
            <a:prstGeom prst="roundRect">
              <a:avLst/>
            </a:prstGeom>
            <a:solidFill>
              <a:srgbClr val="0070C0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326532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CA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3" name="TextBox 38">
              <a:extLst>
                <a:ext uri="{FF2B5EF4-FFF2-40B4-BE49-F238E27FC236}">
                  <a16:creationId xmlns:a16="http://schemas.microsoft.com/office/drawing/2014/main" id="{8B5FA5A7-A4E7-40E1-BE6E-C6A9E42E8ABB}"/>
                </a:ext>
              </a:extLst>
            </p:cNvPr>
            <p:cNvSpPr txBox="1"/>
            <p:nvPr/>
          </p:nvSpPr>
          <p:spPr>
            <a:xfrm>
              <a:off x="4177011" y="3003419"/>
              <a:ext cx="3236131" cy="6463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600" i="1" dirty="0">
                  <a:solidFill>
                    <a:schemeClr val="bg1"/>
                  </a:solidFill>
                </a:rPr>
                <a:t>Motivation</a:t>
              </a:r>
              <a:endParaRPr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7488227-EFAD-4683-AF9A-3016D3C4DDA8}"/>
              </a:ext>
            </a:extLst>
          </p:cNvPr>
          <p:cNvGrpSpPr/>
          <p:nvPr/>
        </p:nvGrpSpPr>
        <p:grpSpPr>
          <a:xfrm>
            <a:off x="20753015" y="2885350"/>
            <a:ext cx="11737134" cy="604893"/>
            <a:chOff x="538050" y="3071893"/>
            <a:chExt cx="9360000" cy="1008155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1EEE6AEB-31A7-4CB3-9DC0-50FF7CE2BC5E}"/>
                </a:ext>
              </a:extLst>
            </p:cNvPr>
            <p:cNvSpPr/>
            <p:nvPr/>
          </p:nvSpPr>
          <p:spPr>
            <a:xfrm>
              <a:off x="538050" y="3180048"/>
              <a:ext cx="9360000" cy="900000"/>
            </a:xfrm>
            <a:prstGeom prst="roundRect">
              <a:avLst/>
            </a:prstGeom>
            <a:solidFill>
              <a:srgbClr val="0070C0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326532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CA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6" name="TextBox 38">
              <a:extLst>
                <a:ext uri="{FF2B5EF4-FFF2-40B4-BE49-F238E27FC236}">
                  <a16:creationId xmlns:a16="http://schemas.microsoft.com/office/drawing/2014/main" id="{42D47930-92C7-40EA-A685-25F8E4E17AEB}"/>
                </a:ext>
              </a:extLst>
            </p:cNvPr>
            <p:cNvSpPr txBox="1"/>
            <p:nvPr/>
          </p:nvSpPr>
          <p:spPr>
            <a:xfrm>
              <a:off x="4534963" y="3071893"/>
              <a:ext cx="2239074" cy="6463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600" i="1" dirty="0">
                  <a:solidFill>
                    <a:schemeClr val="bg1"/>
                  </a:solidFill>
                </a:rPr>
                <a:t>Results</a:t>
              </a:r>
              <a:endParaRPr sz="3600" i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7" name="Graphic 86">
            <a:extLst>
              <a:ext uri="{FF2B5EF4-FFF2-40B4-BE49-F238E27FC236}">
                <a16:creationId xmlns:a16="http://schemas.microsoft.com/office/drawing/2014/main" id="{B8C5F79D-6305-4099-81AA-6843A15311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66987" y="16093277"/>
            <a:ext cx="4320000" cy="3600000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EC298D31-ECE6-4670-8BA5-28E8640E27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9486" y="16097497"/>
            <a:ext cx="4320000" cy="3600000"/>
          </a:xfrm>
          <a:prstGeom prst="rect">
            <a:avLst/>
          </a:prstGeom>
        </p:spPr>
      </p:pic>
      <p:cxnSp>
        <p:nvCxnSpPr>
          <p:cNvPr id="90" name="Google Shape;100;p1">
            <a:extLst>
              <a:ext uri="{FF2B5EF4-FFF2-40B4-BE49-F238E27FC236}">
                <a16:creationId xmlns:a16="http://schemas.microsoft.com/office/drawing/2014/main" id="{A6E37B3D-8E8B-4834-94B7-9D7B45D5F1A4}"/>
              </a:ext>
            </a:extLst>
          </p:cNvPr>
          <p:cNvCxnSpPr>
            <a:cxnSpLocks/>
          </p:cNvCxnSpPr>
          <p:nvPr/>
        </p:nvCxnSpPr>
        <p:spPr>
          <a:xfrm>
            <a:off x="5194899" y="15272153"/>
            <a:ext cx="9075" cy="5215338"/>
          </a:xfrm>
          <a:prstGeom prst="straightConnector1">
            <a:avLst/>
          </a:prstGeom>
          <a:noFill/>
          <a:ln w="5715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219B351-9399-4B77-9B2B-A8952C200B41}"/>
              </a:ext>
            </a:extLst>
          </p:cNvPr>
          <p:cNvGrpSpPr/>
          <p:nvPr/>
        </p:nvGrpSpPr>
        <p:grpSpPr>
          <a:xfrm>
            <a:off x="10165574" y="2901391"/>
            <a:ext cx="10356858" cy="583919"/>
            <a:chOff x="652812" y="2983489"/>
            <a:chExt cx="9360000" cy="973197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89A011F0-41CB-4599-A6D9-4EB5243AA905}"/>
                </a:ext>
              </a:extLst>
            </p:cNvPr>
            <p:cNvSpPr/>
            <p:nvPr/>
          </p:nvSpPr>
          <p:spPr>
            <a:xfrm>
              <a:off x="652812" y="3056686"/>
              <a:ext cx="9360000" cy="900000"/>
            </a:xfrm>
            <a:prstGeom prst="roundRect">
              <a:avLst/>
            </a:prstGeom>
            <a:solidFill>
              <a:srgbClr val="0070C0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326532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CA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6" name="TextBox 38">
              <a:extLst>
                <a:ext uri="{FF2B5EF4-FFF2-40B4-BE49-F238E27FC236}">
                  <a16:creationId xmlns:a16="http://schemas.microsoft.com/office/drawing/2014/main" id="{923E9D35-A8F7-4D0A-98B5-06353C9A4BCC}"/>
                </a:ext>
              </a:extLst>
            </p:cNvPr>
            <p:cNvSpPr txBox="1"/>
            <p:nvPr/>
          </p:nvSpPr>
          <p:spPr>
            <a:xfrm>
              <a:off x="2214435" y="2983489"/>
              <a:ext cx="6806466" cy="646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600" i="1" dirty="0">
                  <a:solidFill>
                    <a:schemeClr val="bg1"/>
                  </a:solidFill>
                </a:rPr>
                <a:t>Sparse Weight Activation Training </a:t>
              </a:r>
              <a:endParaRPr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F13B4346-294B-4A0F-BBE4-868CC0ED3967}"/>
              </a:ext>
            </a:extLst>
          </p:cNvPr>
          <p:cNvSpPr txBox="1"/>
          <p:nvPr/>
        </p:nvSpPr>
        <p:spPr>
          <a:xfrm>
            <a:off x="1581361" y="15351326"/>
            <a:ext cx="2620267" cy="584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"/>
                <a:sym typeface="Calibri"/>
              </a:rPr>
              <a:t>Forward Pass</a:t>
            </a:r>
            <a:endParaRPr kumimoji="0" lang="en-CA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"/>
              <a:sym typeface="Calibri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F26E2E3-D4BD-4C42-961C-041156ED6A16}"/>
              </a:ext>
            </a:extLst>
          </p:cNvPr>
          <p:cNvSpPr txBox="1"/>
          <p:nvPr/>
        </p:nvSpPr>
        <p:spPr>
          <a:xfrm>
            <a:off x="6558593" y="15350994"/>
            <a:ext cx="2918426" cy="584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"/>
                <a:sym typeface="Calibri"/>
              </a:rPr>
              <a:t>Backward Pass</a:t>
            </a:r>
            <a:endParaRPr kumimoji="0" lang="en-CA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"/>
              <a:sym typeface="Calibri"/>
            </a:endParaRPr>
          </a:p>
        </p:txBody>
      </p:sp>
      <p:sp>
        <p:nvSpPr>
          <p:cNvPr id="105" name="Content Placeholder 1">
            <a:extLst>
              <a:ext uri="{FF2B5EF4-FFF2-40B4-BE49-F238E27FC236}">
                <a16:creationId xmlns:a16="http://schemas.microsoft.com/office/drawing/2014/main" id="{085AF904-AA05-4E61-8637-097B02CE8E68}"/>
              </a:ext>
            </a:extLst>
          </p:cNvPr>
          <p:cNvSpPr txBox="1">
            <a:spLocks/>
          </p:cNvSpPr>
          <p:nvPr/>
        </p:nvSpPr>
        <p:spPr>
          <a:xfrm>
            <a:off x="386320" y="13646604"/>
            <a:ext cx="9578710" cy="3442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 marL="731556" marR="0" indent="-731556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2319804" marR="0" indent="-856691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2pPr>
            <a:lvl3pPr marL="3943547" marR="0" indent="-1017321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3pPr>
            <a:lvl4pPr marL="5531594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4pPr>
            <a:lvl5pPr marL="6994707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5pPr>
            <a:lvl6pPr marL="8457820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9920933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11384047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12847160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540000" indent="-540000" algn="just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/>
              <a:t>Network convergence is robust to elimination of </a:t>
            </a:r>
          </a:p>
          <a:p>
            <a:pPr marL="900000" lvl="1" indent="-360000" algn="just" hangingPunct="1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CA" sz="2400" dirty="0"/>
              <a:t>Forward pass: small magnitude weights</a:t>
            </a:r>
          </a:p>
          <a:p>
            <a:pPr marL="900000" lvl="1" indent="-360000" algn="just" hangingPunct="1">
              <a:lnSpc>
                <a:spcPct val="120000"/>
              </a:lnSpc>
              <a:spcBef>
                <a:spcPts val="100"/>
              </a:spcBef>
              <a:spcAft>
                <a:spcPts val="50"/>
              </a:spcAft>
              <a:buFont typeface="Wingdings" panose="05000000000000000000" pitchFamily="2" charset="2"/>
              <a:buChar char="§"/>
            </a:pPr>
            <a:r>
              <a:rPr lang="en-CA" sz="2400" dirty="0"/>
              <a:t>Backward pass: both small magnitude weights and activations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1D20BCE-6269-405F-9651-A03CC3FDEBA2}"/>
              </a:ext>
            </a:extLst>
          </p:cNvPr>
          <p:cNvSpPr txBox="1"/>
          <p:nvPr/>
        </p:nvSpPr>
        <p:spPr>
          <a:xfrm>
            <a:off x="-16747" y="19697497"/>
            <a:ext cx="524758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"/>
                <a:sym typeface="Calibri"/>
              </a:rPr>
              <a:t>Backward pass is kept dense, i.e.</a:t>
            </a:r>
            <a:r>
              <a:rPr lang="en-US" sz="1800" dirty="0">
                <a:latin typeface="Arial "/>
              </a:rPr>
              <a:t>, backward pass </a:t>
            </a:r>
          </a:p>
          <a:p>
            <a:pPr marL="0" marR="0" indent="0" algn="ctr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 "/>
              </a:rPr>
              <a:t>uses dense weights and activation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"/>
              <a:sym typeface="Calibri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6AA7FDB-5499-4DD1-A092-C560CEA16D8A}"/>
              </a:ext>
            </a:extLst>
          </p:cNvPr>
          <p:cNvSpPr txBox="1"/>
          <p:nvPr/>
        </p:nvSpPr>
        <p:spPr>
          <a:xfrm rot="16200000">
            <a:off x="-651130" y="17627300"/>
            <a:ext cx="209287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"/>
                <a:sym typeface="Calibri"/>
              </a:rPr>
              <a:t>Dataset: CIFAR100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A2E8323-2F79-4CB6-8DE9-86EB31711A14}"/>
              </a:ext>
            </a:extLst>
          </p:cNvPr>
          <p:cNvSpPr txBox="1"/>
          <p:nvPr/>
        </p:nvSpPr>
        <p:spPr>
          <a:xfrm rot="16200000">
            <a:off x="4396739" y="17617635"/>
            <a:ext cx="2092879" cy="406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"/>
                <a:sym typeface="Calibri"/>
              </a:rPr>
              <a:t>Dataset: CIFAR100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BF739E0-95C3-4630-8465-D740F05398E7}"/>
              </a:ext>
            </a:extLst>
          </p:cNvPr>
          <p:cNvSpPr txBox="1"/>
          <p:nvPr/>
        </p:nvSpPr>
        <p:spPr>
          <a:xfrm>
            <a:off x="5215335" y="19714805"/>
            <a:ext cx="486286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"/>
                <a:sym typeface="Calibri"/>
              </a:rPr>
              <a:t>Forward pass is kept dense, i.e.</a:t>
            </a:r>
            <a:r>
              <a:rPr lang="en-US" sz="1800" dirty="0">
                <a:latin typeface="Arial "/>
              </a:rPr>
              <a:t>, forward pass </a:t>
            </a:r>
          </a:p>
          <a:p>
            <a:pPr marL="0" marR="0" indent="0" algn="ctr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 "/>
              </a:rPr>
              <a:t>uses dense weights and activation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"/>
              <a:sym typeface="Calibri"/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E899418C-DD59-4508-8D66-61CEFECA7DC3}"/>
              </a:ext>
            </a:extLst>
          </p:cNvPr>
          <p:cNvGrpSpPr/>
          <p:nvPr/>
        </p:nvGrpSpPr>
        <p:grpSpPr>
          <a:xfrm>
            <a:off x="259657" y="12899756"/>
            <a:ext cx="9587881" cy="675199"/>
            <a:chOff x="652812" y="2983139"/>
            <a:chExt cx="9360000" cy="1013735"/>
          </a:xfrm>
        </p:grpSpPr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D219E1AC-56A2-4CB3-8833-989BEEB9B70C}"/>
                </a:ext>
              </a:extLst>
            </p:cNvPr>
            <p:cNvSpPr/>
            <p:nvPr/>
          </p:nvSpPr>
          <p:spPr>
            <a:xfrm>
              <a:off x="652812" y="3096874"/>
              <a:ext cx="9360000" cy="900000"/>
            </a:xfrm>
            <a:prstGeom prst="roundRect">
              <a:avLst/>
            </a:prstGeom>
            <a:solidFill>
              <a:srgbClr val="0070C0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326532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CA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9" name="TextBox 38">
              <a:extLst>
                <a:ext uri="{FF2B5EF4-FFF2-40B4-BE49-F238E27FC236}">
                  <a16:creationId xmlns:a16="http://schemas.microsoft.com/office/drawing/2014/main" id="{29C8690E-5485-4EDB-AFFB-9C772C7A6269}"/>
                </a:ext>
              </a:extLst>
            </p:cNvPr>
            <p:cNvSpPr txBox="1"/>
            <p:nvPr/>
          </p:nvSpPr>
          <p:spPr>
            <a:xfrm>
              <a:off x="3457417" y="2983139"/>
              <a:ext cx="4444661" cy="6463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600" i="1" dirty="0">
                  <a:solidFill>
                    <a:schemeClr val="bg1"/>
                  </a:solidFill>
                </a:rPr>
                <a:t>Sensitivity Analysis</a:t>
              </a:r>
              <a:endParaRPr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5" name="Content Placeholder 1">
            <a:extLst>
              <a:ext uri="{FF2B5EF4-FFF2-40B4-BE49-F238E27FC236}">
                <a16:creationId xmlns:a16="http://schemas.microsoft.com/office/drawing/2014/main" id="{C99CAE9C-C361-45AC-BAFD-03DE5C71261E}"/>
              </a:ext>
            </a:extLst>
          </p:cNvPr>
          <p:cNvSpPr txBox="1">
            <a:spLocks/>
          </p:cNvSpPr>
          <p:nvPr/>
        </p:nvSpPr>
        <p:spPr>
          <a:xfrm>
            <a:off x="20806740" y="6454926"/>
            <a:ext cx="11356469" cy="976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 marL="731556" marR="0" indent="-731556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2319804" marR="0" indent="-856691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2pPr>
            <a:lvl3pPr marL="3943547" marR="0" indent="-1017321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3pPr>
            <a:lvl4pPr marL="5531594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4pPr>
            <a:lvl5pPr marL="6994707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5pPr>
            <a:lvl6pPr marL="8457820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9920933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11384047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12847160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540000" indent="-540000" algn="just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400" dirty="0"/>
              <a:t>Unstructured Sparse Learning: ResNet-50 trained using SWAT on ImageNet</a:t>
            </a:r>
            <a:endParaRPr lang="en-CA" sz="2400" dirty="0"/>
          </a:p>
        </p:txBody>
      </p:sp>
      <p:sp>
        <p:nvSpPr>
          <p:cNvPr id="88" name="Arrow: Down 87">
            <a:extLst>
              <a:ext uri="{FF2B5EF4-FFF2-40B4-BE49-F238E27FC236}">
                <a16:creationId xmlns:a16="http://schemas.microsoft.com/office/drawing/2014/main" id="{1219F055-3598-49CF-9F16-245802916664}"/>
              </a:ext>
            </a:extLst>
          </p:cNvPr>
          <p:cNvSpPr/>
          <p:nvPr/>
        </p:nvSpPr>
        <p:spPr>
          <a:xfrm>
            <a:off x="29180184" y="7212491"/>
            <a:ext cx="187369" cy="204210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Arrow: Down 91">
            <a:extLst>
              <a:ext uri="{FF2B5EF4-FFF2-40B4-BE49-F238E27FC236}">
                <a16:creationId xmlns:a16="http://schemas.microsoft.com/office/drawing/2014/main" id="{6684F22C-14B4-429E-A285-3C9B2D613B28}"/>
              </a:ext>
            </a:extLst>
          </p:cNvPr>
          <p:cNvSpPr/>
          <p:nvPr/>
        </p:nvSpPr>
        <p:spPr>
          <a:xfrm>
            <a:off x="30423008" y="7208103"/>
            <a:ext cx="187369" cy="204210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31C6260-911E-4A28-B3A5-7BD812BEF689}"/>
              </a:ext>
            </a:extLst>
          </p:cNvPr>
          <p:cNvGrpSpPr/>
          <p:nvPr/>
        </p:nvGrpSpPr>
        <p:grpSpPr>
          <a:xfrm>
            <a:off x="20799428" y="13127329"/>
            <a:ext cx="11631882" cy="3606534"/>
            <a:chOff x="21175510" y="10972073"/>
            <a:chExt cx="11423738" cy="3606534"/>
          </a:xfrm>
        </p:grpSpPr>
        <p:graphicFrame>
          <p:nvGraphicFramePr>
            <p:cNvPr id="66" name="Table 4">
              <a:extLst>
                <a:ext uri="{FF2B5EF4-FFF2-40B4-BE49-F238E27FC236}">
                  <a16:creationId xmlns:a16="http://schemas.microsoft.com/office/drawing/2014/main" id="{0B9015CB-A191-4B71-9273-AC85FED54A2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56053566"/>
                </p:ext>
              </p:extLst>
            </p:nvPr>
          </p:nvGraphicFramePr>
          <p:xfrm>
            <a:off x="21175510" y="10972073"/>
            <a:ext cx="11423738" cy="3596640"/>
          </p:xfrm>
          <a:graphic>
            <a:graphicData uri="http://schemas.openxmlformats.org/drawingml/2006/table">
              <a:tbl>
                <a:tblPr firstRow="1" bandRow="1">
                  <a:tableStyleId>{5A111915-BE36-4E01-A7E5-04B1672EAD32}</a:tableStyleId>
                </a:tblPr>
                <a:tblGrid>
                  <a:gridCol w="1506354">
                    <a:extLst>
                      <a:ext uri="{9D8B030D-6E8A-4147-A177-3AD203B41FA5}">
                        <a16:colId xmlns:a16="http://schemas.microsoft.com/office/drawing/2014/main" val="287979396"/>
                      </a:ext>
                    </a:extLst>
                  </a:gridCol>
                  <a:gridCol w="1101849">
                    <a:extLst>
                      <a:ext uri="{9D8B030D-6E8A-4147-A177-3AD203B41FA5}">
                        <a16:colId xmlns:a16="http://schemas.microsoft.com/office/drawing/2014/main" val="713624488"/>
                      </a:ext>
                    </a:extLst>
                  </a:gridCol>
                  <a:gridCol w="1289097">
                    <a:extLst>
                      <a:ext uri="{9D8B030D-6E8A-4147-A177-3AD203B41FA5}">
                        <a16:colId xmlns:a16="http://schemas.microsoft.com/office/drawing/2014/main" val="3158116638"/>
                      </a:ext>
                    </a:extLst>
                  </a:gridCol>
                  <a:gridCol w="1289097">
                    <a:extLst>
                      <a:ext uri="{9D8B030D-6E8A-4147-A177-3AD203B41FA5}">
                        <a16:colId xmlns:a16="http://schemas.microsoft.com/office/drawing/2014/main" val="1474159893"/>
                      </a:ext>
                    </a:extLst>
                  </a:gridCol>
                  <a:gridCol w="1289097">
                    <a:extLst>
                      <a:ext uri="{9D8B030D-6E8A-4147-A177-3AD203B41FA5}">
                        <a16:colId xmlns:a16="http://schemas.microsoft.com/office/drawing/2014/main" val="944675687"/>
                      </a:ext>
                    </a:extLst>
                  </a:gridCol>
                  <a:gridCol w="1289097">
                    <a:extLst>
                      <a:ext uri="{9D8B030D-6E8A-4147-A177-3AD203B41FA5}">
                        <a16:colId xmlns:a16="http://schemas.microsoft.com/office/drawing/2014/main" val="582716974"/>
                      </a:ext>
                    </a:extLst>
                  </a:gridCol>
                  <a:gridCol w="1289097">
                    <a:extLst>
                      <a:ext uri="{9D8B030D-6E8A-4147-A177-3AD203B41FA5}">
                        <a16:colId xmlns:a16="http://schemas.microsoft.com/office/drawing/2014/main" val="2029972021"/>
                      </a:ext>
                    </a:extLst>
                  </a:gridCol>
                  <a:gridCol w="1289097">
                    <a:extLst>
                      <a:ext uri="{9D8B030D-6E8A-4147-A177-3AD203B41FA5}">
                        <a16:colId xmlns:a16="http://schemas.microsoft.com/office/drawing/2014/main" val="2644267608"/>
                      </a:ext>
                    </a:extLst>
                  </a:gridCol>
                  <a:gridCol w="1289097">
                    <a:extLst>
                      <a:ext uri="{9D8B030D-6E8A-4147-A177-3AD203B41FA5}">
                        <a16:colId xmlns:a16="http://schemas.microsoft.com/office/drawing/2014/main" val="424413119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/>
                        <a:endParaRPr lang="en-CA" sz="1600" dirty="0"/>
                      </a:p>
                      <a:p>
                        <a:pPr algn="ctr"/>
                        <a:r>
                          <a:rPr lang="en-CA" sz="1600" dirty="0"/>
                          <a:t>Methods</a:t>
                        </a:r>
                      </a:p>
                    </a:txBody>
                    <a:tcPr>
                      <a:solidFill>
                        <a:schemeClr val="accent5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1600" dirty="0"/>
                          <a:t>Weight</a:t>
                        </a:r>
                      </a:p>
                      <a:p>
                        <a:pPr algn="ctr"/>
                        <a:r>
                          <a:rPr lang="en-CA" sz="1600" dirty="0"/>
                          <a:t>Sparsity (%)</a:t>
                        </a:r>
                      </a:p>
                    </a:txBody>
                    <a:tcPr>
                      <a:solidFill>
                        <a:schemeClr val="accent5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1600" dirty="0"/>
                          <a:t>Activation</a:t>
                        </a:r>
                      </a:p>
                      <a:p>
                        <a:pPr algn="ctr"/>
                        <a:r>
                          <a:rPr lang="en-CA" sz="1600" dirty="0"/>
                          <a:t>Sparsity</a:t>
                        </a:r>
                      </a:p>
                      <a:p>
                        <a:pPr algn="ctr"/>
                        <a:r>
                          <a:rPr lang="en-CA" sz="1600" dirty="0"/>
                          <a:t> (%) </a:t>
                        </a:r>
                      </a:p>
                    </a:txBody>
                    <a:tcPr>
                      <a:solidFill>
                        <a:schemeClr val="accent5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1600" dirty="0"/>
                          <a:t>Training</a:t>
                        </a:r>
                      </a:p>
                      <a:p>
                        <a:pPr algn="ctr"/>
                        <a:r>
                          <a:rPr lang="en-CA" sz="1600" dirty="0"/>
                          <a:t>Flop</a:t>
                        </a:r>
                      </a:p>
                      <a:p>
                        <a:pPr algn="ctr"/>
                        <a:r>
                          <a:rPr lang="en-CA" sz="1600" dirty="0"/>
                          <a:t> (%)</a:t>
                        </a:r>
                      </a:p>
                    </a:txBody>
                    <a:tcPr>
                      <a:solidFill>
                        <a:schemeClr val="accent5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1600" dirty="0"/>
                          <a:t>Channel </a:t>
                        </a:r>
                      </a:p>
                      <a:p>
                        <a:pPr algn="ctr"/>
                        <a:r>
                          <a:rPr lang="en-CA" sz="1600" dirty="0"/>
                          <a:t>Pruned</a:t>
                        </a:r>
                      </a:p>
                      <a:p>
                        <a:pPr algn="ctr"/>
                        <a:r>
                          <a:rPr lang="en-CA" sz="1600" dirty="0"/>
                          <a:t>(%)</a:t>
                        </a:r>
                      </a:p>
                    </a:txBody>
                    <a:tcPr>
                      <a:solidFill>
                        <a:schemeClr val="accent5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1600" dirty="0"/>
                          <a:t>Fine-Tune</a:t>
                        </a:r>
                      </a:p>
                      <a:p>
                        <a:pPr algn="ctr"/>
                        <a:r>
                          <a:rPr lang="en-CA" sz="1600" dirty="0"/>
                          <a:t>Epoch</a:t>
                        </a:r>
                      </a:p>
                    </a:txBody>
                    <a:tcPr>
                      <a:solidFill>
                        <a:schemeClr val="accent5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1600" dirty="0"/>
                          <a:t>Top-1</a:t>
                        </a:r>
                      </a:p>
                      <a:p>
                        <a:pPr algn="ctr"/>
                        <a:r>
                          <a:rPr lang="en-CA" sz="1600" dirty="0"/>
                          <a:t>Accuracy</a:t>
                        </a:r>
                      </a:p>
                      <a:p>
                        <a:pPr algn="ctr"/>
                        <a:r>
                          <a:rPr lang="en-CA" sz="1600" dirty="0"/>
                          <a:t>(%)</a:t>
                        </a:r>
                      </a:p>
                    </a:txBody>
                    <a:tcPr>
                      <a:solidFill>
                        <a:schemeClr val="accent5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1600" dirty="0"/>
                          <a:t>Accuracy</a:t>
                        </a:r>
                      </a:p>
                      <a:p>
                        <a:pPr algn="ctr"/>
                        <a:r>
                          <a:rPr lang="en-CA" sz="1600" dirty="0"/>
                          <a:t>Change</a:t>
                        </a:r>
                      </a:p>
                      <a:p>
                        <a:pPr algn="ctr"/>
                        <a:r>
                          <a:rPr lang="en-CA" sz="1600" dirty="0"/>
                          <a:t>(%)</a:t>
                        </a:r>
                      </a:p>
                    </a:txBody>
                    <a:tcPr>
                      <a:solidFill>
                        <a:schemeClr val="accent5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1600" dirty="0"/>
                          <a:t>Inference</a:t>
                        </a:r>
                      </a:p>
                      <a:p>
                        <a:pPr algn="ctr"/>
                        <a:r>
                          <a:rPr lang="en-CA" sz="1600" dirty="0"/>
                          <a:t>FLOP</a:t>
                        </a:r>
                      </a:p>
                      <a:p>
                        <a:pPr algn="ctr"/>
                        <a:r>
                          <a:rPr lang="en-CA" sz="1600" dirty="0"/>
                          <a:t>(%)</a:t>
                        </a:r>
                      </a:p>
                    </a:txBody>
                    <a:tcPr>
                      <a:solidFill>
                        <a:schemeClr val="accent5">
                          <a:lumMod val="7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814105284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DCP</a:t>
                        </a:r>
                      </a:p>
                    </a:txBody>
                    <a:tcPr/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Offline Pruning</a:t>
                        </a:r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en-CA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-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60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75.95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-1.06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55.0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261734820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CCP</a:t>
                        </a:r>
                      </a:p>
                    </a:txBody>
                    <a:tcPr/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Offline Pruning</a:t>
                        </a:r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en-CA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35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100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75.50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-0.65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48.8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654699160"/>
                    </a:ext>
                  </a:extLst>
                </a:tr>
                <a:tr h="391160"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AOFP</a:t>
                        </a:r>
                      </a:p>
                    </a:txBody>
                    <a:tcPr/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Offline Pruning</a:t>
                        </a:r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en-CA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-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Yes (-)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75.11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-0.23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56.7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97974823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Soft-Pruning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-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-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-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30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No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74.61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-1.54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41.8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969953849"/>
                    </a:ext>
                  </a:extLst>
                </a:tr>
                <a:tr h="370840">
                  <a:tc rowSpan="3">
                    <a:txBody>
                      <a:bodyPr/>
                      <a:lstStyle/>
                      <a:p>
                        <a:pPr algn="ctr"/>
                        <a:endParaRPr lang="en-CA" sz="2000" dirty="0"/>
                      </a:p>
                      <a:p>
                        <a:pPr algn="ctr"/>
                        <a:endParaRPr lang="en-CA" sz="2000" dirty="0"/>
                      </a:p>
                      <a:p>
                        <a:pPr algn="ctr"/>
                        <a:r>
                          <a:rPr lang="en-CA" sz="2000" dirty="0"/>
                          <a:t>SWAT-U</a:t>
                        </a:r>
                      </a:p>
                    </a:txBody>
                    <a:tcPr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50.0</a:t>
                        </a:r>
                      </a:p>
                    </a:txBody>
                    <a:tcPr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50.0</a:t>
                        </a:r>
                      </a:p>
                    </a:txBody>
                    <a:tcPr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49.1</a:t>
                        </a:r>
                      </a:p>
                    </a:txBody>
                    <a:tcPr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50</a:t>
                        </a:r>
                      </a:p>
                    </a:txBody>
                    <a:tcPr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No</a:t>
                        </a:r>
                      </a:p>
                    </a:txBody>
                    <a:tcPr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76.51</a:t>
                        </a:r>
                      </a:p>
                    </a:txBody>
                    <a:tcPr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-0.29</a:t>
                        </a:r>
                      </a:p>
                    </a:txBody>
                    <a:tcPr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48.6</a:t>
                        </a:r>
                      </a:p>
                    </a:txBody>
                    <a:tcPr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902481448"/>
                    </a:ext>
                  </a:extLst>
                </a:tr>
                <a:tr h="370840">
                  <a:tc vMerge="1">
                    <a:txBody>
                      <a:bodyPr/>
                      <a:lstStyle/>
                      <a:p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60.0</a:t>
                        </a:r>
                      </a:p>
                    </a:txBody>
                    <a:tcPr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60.0</a:t>
                        </a:r>
                      </a:p>
                    </a:txBody>
                    <a:tcPr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58.9</a:t>
                        </a:r>
                      </a:p>
                    </a:txBody>
                    <a:tcPr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60</a:t>
                        </a:r>
                      </a:p>
                    </a:txBody>
                    <a:tcPr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No</a:t>
                        </a:r>
                      </a:p>
                    </a:txBody>
                    <a:tcPr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76.35</a:t>
                        </a:r>
                      </a:p>
                    </a:txBody>
                    <a:tcPr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-0.45</a:t>
                        </a:r>
                      </a:p>
                    </a:txBody>
                    <a:tcPr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58.3</a:t>
                        </a:r>
                      </a:p>
                    </a:txBody>
                    <a:tcPr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037152959"/>
                    </a:ext>
                  </a:extLst>
                </a:tr>
                <a:tr h="370840">
                  <a:tc vMerge="1">
                    <a:txBody>
                      <a:bodyPr/>
                      <a:lstStyle/>
                      <a:p>
                        <a:endParaRPr lang="en-CA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70.0</a:t>
                        </a:r>
                      </a:p>
                    </a:txBody>
                    <a:tcPr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70.0</a:t>
                        </a:r>
                      </a:p>
                    </a:txBody>
                    <a:tcPr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68.7</a:t>
                        </a:r>
                      </a:p>
                    </a:txBody>
                    <a:tcPr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70</a:t>
                        </a:r>
                      </a:p>
                    </a:txBody>
                    <a:tcPr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No</a:t>
                        </a:r>
                      </a:p>
                    </a:txBody>
                    <a:tcPr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75.67</a:t>
                        </a:r>
                      </a:p>
                    </a:txBody>
                    <a:tcPr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-1.13</a:t>
                        </a:r>
                      </a:p>
                    </a:txBody>
                    <a:tcPr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CA" sz="2000" dirty="0"/>
                          <a:t>68.0</a:t>
                        </a:r>
                      </a:p>
                    </a:txBody>
                    <a:tcPr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15124182"/>
                    </a:ext>
                  </a:extLst>
                </a:tr>
              </a:tbl>
            </a:graphicData>
          </a:graphic>
        </p:graphicFrame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11A2F9C-3E5C-4659-B40C-2802F9C13452}"/>
                </a:ext>
              </a:extLst>
            </p:cNvPr>
            <p:cNvGrpSpPr/>
            <p:nvPr/>
          </p:nvGrpSpPr>
          <p:grpSpPr>
            <a:xfrm>
              <a:off x="27601282" y="10978914"/>
              <a:ext cx="4963161" cy="3599693"/>
              <a:chOff x="27601282" y="10978914"/>
              <a:chExt cx="4963161" cy="3599693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461299C-BE14-4D6E-A10C-53826454DE5F}"/>
                  </a:ext>
                </a:extLst>
              </p:cNvPr>
              <p:cNvSpPr/>
              <p:nvPr/>
            </p:nvSpPr>
            <p:spPr>
              <a:xfrm>
                <a:off x="27601282" y="10978914"/>
                <a:ext cx="1182263" cy="3589799"/>
              </a:xfrm>
              <a:prstGeom prst="rect">
                <a:avLst/>
              </a:prstGeom>
              <a:noFill/>
              <a:ln w="38100">
                <a:solidFill>
                  <a:schemeClr val="accent5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C022455A-3B34-43F3-968C-2F1605FB54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025724" y="13234341"/>
                <a:ext cx="209480" cy="233345"/>
              </a:xfrm>
              <a:prstGeom prst="straightConnector1">
                <a:avLst/>
              </a:prstGeom>
              <a:ln w="6350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28C39355-E6FC-4E8E-B2E9-6EE1BBE958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67813" y="13241905"/>
                <a:ext cx="223759" cy="225781"/>
              </a:xfrm>
              <a:prstGeom prst="straightConnector1">
                <a:avLst/>
              </a:prstGeom>
              <a:ln w="6350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21C4F16-D650-47CF-B67A-B471041875EE}"/>
                  </a:ext>
                </a:extLst>
              </p:cNvPr>
              <p:cNvSpPr/>
              <p:nvPr/>
            </p:nvSpPr>
            <p:spPr>
              <a:xfrm>
                <a:off x="28992597" y="13340413"/>
                <a:ext cx="1033555" cy="1228300"/>
              </a:xfrm>
              <a:prstGeom prst="rect">
                <a:avLst/>
              </a:prstGeom>
              <a:noFill/>
              <a:ln w="38100">
                <a:solidFill>
                  <a:schemeClr val="accent5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0A08EC2A-0FF9-4E12-AB17-D7587A5150E7}"/>
                  </a:ext>
                </a:extLst>
              </p:cNvPr>
              <p:cNvSpPr/>
              <p:nvPr/>
            </p:nvSpPr>
            <p:spPr>
              <a:xfrm>
                <a:off x="31591572" y="13350307"/>
                <a:ext cx="972871" cy="1228300"/>
              </a:xfrm>
              <a:prstGeom prst="rect">
                <a:avLst/>
              </a:prstGeom>
              <a:noFill/>
              <a:ln w="38100">
                <a:solidFill>
                  <a:schemeClr val="accent5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BFD2C19-0BA2-4A24-82AB-DDA9181B2C2D}"/>
                  </a:ext>
                </a:extLst>
              </p:cNvPr>
              <p:cNvSpPr txBox="1"/>
              <p:nvPr/>
            </p:nvSpPr>
            <p:spPr>
              <a:xfrm>
                <a:off x="29936316" y="12041576"/>
                <a:ext cx="1712931" cy="1200329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Better Accuracy at more inference FLOP reduction</a:t>
                </a:r>
                <a:endParaRPr lang="en-CA" sz="1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FBB89CFA-3070-40AA-8628-B4E364E7538C}"/>
              </a:ext>
            </a:extLst>
          </p:cNvPr>
          <p:cNvGrpSpPr/>
          <p:nvPr/>
        </p:nvGrpSpPr>
        <p:grpSpPr>
          <a:xfrm>
            <a:off x="20822854" y="7020412"/>
            <a:ext cx="11744227" cy="5401658"/>
            <a:chOff x="21035739" y="6923196"/>
            <a:chExt cx="11744227" cy="540165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85C381F-8915-4FDE-8366-2D5EB6D4F287}"/>
                </a:ext>
              </a:extLst>
            </p:cNvPr>
            <p:cNvGrpSpPr/>
            <p:nvPr/>
          </p:nvGrpSpPr>
          <p:grpSpPr>
            <a:xfrm>
              <a:off x="21035739" y="6923196"/>
              <a:ext cx="11744227" cy="5401658"/>
              <a:chOff x="21030873" y="5207173"/>
              <a:chExt cx="11744227" cy="5401658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68" name="Table 4">
                    <a:extLst>
                      <a:ext uri="{FF2B5EF4-FFF2-40B4-BE49-F238E27FC236}">
                        <a16:creationId xmlns:a16="http://schemas.microsoft.com/office/drawing/2014/main" id="{A488BAC9-737E-4BE3-A8EF-C2ECE359B7AA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432260837"/>
                      </p:ext>
                    </p:extLst>
                  </p:nvPr>
                </p:nvGraphicFramePr>
                <p:xfrm>
                  <a:off x="21030873" y="5207173"/>
                  <a:ext cx="11744227" cy="5401658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{5A111915-BE36-4E01-A7E5-04B1672EAD32}</a:tableStyleId>
                      </a:tblPr>
                      <a:tblGrid>
                        <a:gridCol w="1340408">
                          <a:extLst>
                            <a:ext uri="{9D8B030D-6E8A-4147-A177-3AD203B41FA5}">
                              <a16:colId xmlns:a16="http://schemas.microsoft.com/office/drawing/2014/main" val="3535504429"/>
                            </a:ext>
                          </a:extLst>
                        </a:gridCol>
                        <a:gridCol w="1614859">
                          <a:extLst>
                            <a:ext uri="{9D8B030D-6E8A-4147-A177-3AD203B41FA5}">
                              <a16:colId xmlns:a16="http://schemas.microsoft.com/office/drawing/2014/main" val="2258390329"/>
                            </a:ext>
                          </a:extLst>
                        </a:gridCol>
                        <a:gridCol w="1764340">
                          <a:extLst>
                            <a:ext uri="{9D8B030D-6E8A-4147-A177-3AD203B41FA5}">
                              <a16:colId xmlns:a16="http://schemas.microsoft.com/office/drawing/2014/main" val="3152617973"/>
                            </a:ext>
                          </a:extLst>
                        </a:gridCol>
                        <a:gridCol w="1693765">
                          <a:extLst>
                            <a:ext uri="{9D8B030D-6E8A-4147-A177-3AD203B41FA5}">
                              <a16:colId xmlns:a16="http://schemas.microsoft.com/office/drawing/2014/main" val="1217866327"/>
                            </a:ext>
                          </a:extLst>
                        </a:gridCol>
                        <a:gridCol w="1340507">
                          <a:extLst>
                            <a:ext uri="{9D8B030D-6E8A-4147-A177-3AD203B41FA5}">
                              <a16:colId xmlns:a16="http://schemas.microsoft.com/office/drawing/2014/main" val="280115756"/>
                            </a:ext>
                          </a:extLst>
                        </a:gridCol>
                        <a:gridCol w="1330116">
                          <a:extLst>
                            <a:ext uri="{9D8B030D-6E8A-4147-A177-3AD203B41FA5}">
                              <a16:colId xmlns:a16="http://schemas.microsoft.com/office/drawing/2014/main" val="1938281285"/>
                            </a:ext>
                          </a:extLst>
                        </a:gridCol>
                        <a:gridCol w="1156561">
                          <a:extLst>
                            <a:ext uri="{9D8B030D-6E8A-4147-A177-3AD203B41FA5}">
                              <a16:colId xmlns:a16="http://schemas.microsoft.com/office/drawing/2014/main" val="2148136875"/>
                            </a:ext>
                          </a:extLst>
                        </a:gridCol>
                        <a:gridCol w="1503671">
                          <a:extLst>
                            <a:ext uri="{9D8B030D-6E8A-4147-A177-3AD203B41FA5}">
                              <a16:colId xmlns:a16="http://schemas.microsoft.com/office/drawing/2014/main" val="1329659544"/>
                            </a:ext>
                          </a:extLst>
                        </a:gridCol>
                      </a:tblGrid>
                      <a:tr h="524858">
                        <a:tc>
                          <a:txBody>
                            <a:bodyPr/>
                            <a:lstStyle/>
                            <a:p>
                              <a:pPr algn="ctr">
                                <a:lnSpc>
                                  <a:spcPct val="150000"/>
                                </a:lnSpc>
                              </a:pPr>
                              <a:r>
                                <a:rPr lang="en-CA" sz="1600" dirty="0"/>
                                <a:t>Methods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1600" dirty="0"/>
                                <a:t>Weight</a:t>
                              </a:r>
                            </a:p>
                            <a:p>
                              <a:pPr algn="ctr"/>
                              <a:r>
                                <a:rPr lang="en-CA" sz="1600" dirty="0"/>
                                <a:t>Sparsity (%)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1600" dirty="0"/>
                                <a:t>Activation</a:t>
                              </a:r>
                            </a:p>
                            <a:p>
                              <a:pPr algn="ctr"/>
                              <a:r>
                                <a:rPr lang="en-CA" sz="1600" dirty="0"/>
                                <a:t>Sparsity (%)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1600" dirty="0"/>
                                <a:t>Top-1</a:t>
                              </a:r>
                            </a:p>
                            <a:p>
                              <a:pPr algn="ctr"/>
                              <a:r>
                                <a:rPr lang="en-CA" sz="1600" dirty="0"/>
                                <a:t>Accuracy (%)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1600" dirty="0"/>
                                <a:t>Accuracy </a:t>
                              </a:r>
                            </a:p>
                            <a:p>
                              <a:pPr algn="ctr"/>
                              <a:r>
                                <a:rPr lang="en-CA" sz="1600" dirty="0"/>
                                <a:t>Change (%)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1600" dirty="0"/>
                                <a:t>Training</a:t>
                              </a:r>
                            </a:p>
                            <a:p>
                              <a:pPr algn="ctr"/>
                              <a:r>
                                <a:rPr lang="en-CA" sz="1600" dirty="0"/>
                                <a:t>FLOP    (%)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1600" dirty="0"/>
                                <a:t>Inference</a:t>
                              </a:r>
                            </a:p>
                            <a:p>
                              <a:pPr algn="ctr"/>
                              <a:r>
                                <a:rPr lang="en-CA" sz="1600" dirty="0"/>
                                <a:t>FLOP     (%)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marL="0" marR="0" lvl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CA" sz="1600" dirty="0"/>
                                <a:t>Model</a:t>
                              </a:r>
                            </a:p>
                            <a:p>
                              <a:pPr marL="0" marR="0" lvl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en-CA" sz="1600" dirty="0"/>
                                <a:t>Compression(</a:t>
                              </a:r>
                              <a14:m>
                                <m:oMath xmlns:m="http://schemas.openxmlformats.org/officeDocument/2006/math">
                                  <m:r>
                                    <a:rPr lang="en-CA" sz="16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</m:oMath>
                              </a14:m>
                              <a:r>
                                <a:rPr lang="en-CA" sz="1600" dirty="0"/>
                                <a:t>)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943670139"/>
                          </a:ext>
                        </a:extLst>
                      </a:tr>
                      <a:tr h="288000">
                        <a:tc rowSpan="2">
                          <a:txBody>
                            <a:bodyPr/>
                            <a:lstStyle/>
                            <a:p>
                              <a:pPr algn="ctr">
                                <a:lnSpc>
                                  <a:spcPct val="200000"/>
                                </a:lnSpc>
                              </a:pPr>
                              <a:r>
                                <a:rPr lang="en-CA" sz="2000" dirty="0"/>
                                <a:t>SET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80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73.4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-3.4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58.1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73.0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3.4</a:t>
                              </a:r>
                            </a:p>
                          </a:txBody>
                          <a:tcPr marL="0" marR="0" marT="0" marB="0"/>
                        </a:tc>
                        <a:extLst>
                          <a:ext uri="{0D108BD9-81ED-4DB2-BD59-A6C34878D82A}">
                            <a16:rowId xmlns:a16="http://schemas.microsoft.com/office/drawing/2014/main" val="1949386337"/>
                          </a:ext>
                        </a:extLst>
                      </a:tr>
                      <a:tr h="288000">
                        <a:tc vMerge="1">
                          <a:txBody>
                            <a:bodyPr/>
                            <a:lstStyle/>
                            <a:p>
                              <a:endParaRPr lang="en-CA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90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71.3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-5.5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63.8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82.1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5.0</a:t>
                              </a:r>
                            </a:p>
                          </a:txBody>
                          <a:tcPr marL="0" marR="0" marT="0" marB="0"/>
                        </a:tc>
                        <a:extLst>
                          <a:ext uri="{0D108BD9-81ED-4DB2-BD59-A6C34878D82A}">
                            <a16:rowId xmlns:a16="http://schemas.microsoft.com/office/drawing/2014/main" val="3892096981"/>
                          </a:ext>
                        </a:extLst>
                      </a:tr>
                      <a:tr h="288000">
                        <a:tc rowSpan="2">
                          <a:txBody>
                            <a:bodyPr/>
                            <a:lstStyle/>
                            <a:p>
                              <a:pPr algn="ctr">
                                <a:lnSpc>
                                  <a:spcPct val="200000"/>
                                </a:lnSpc>
                              </a:pPr>
                              <a:r>
                                <a:rPr lang="en-CA" sz="2000" dirty="0"/>
                                <a:t>DSR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80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74.1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-2.7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51.6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59.4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3.4</a:t>
                              </a:r>
                            </a:p>
                          </a:txBody>
                          <a:tcPr marL="0" marR="0" marT="0" marB="0"/>
                        </a:tc>
                        <a:extLst>
                          <a:ext uri="{0D108BD9-81ED-4DB2-BD59-A6C34878D82A}">
                            <a16:rowId xmlns:a16="http://schemas.microsoft.com/office/drawing/2014/main" val="321004050"/>
                          </a:ext>
                        </a:extLst>
                      </a:tr>
                      <a:tr h="288000">
                        <a:tc vMerge="1">
                          <a:txBody>
                            <a:bodyPr/>
                            <a:lstStyle/>
                            <a:p>
                              <a:endParaRPr lang="en-CA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90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71.9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-4.9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58.9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70.7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5.0</a:t>
                              </a:r>
                            </a:p>
                          </a:txBody>
                          <a:tcPr marL="0" marR="0" marT="0" marB="0"/>
                        </a:tc>
                        <a:extLst>
                          <a:ext uri="{0D108BD9-81ED-4DB2-BD59-A6C34878D82A}">
                            <a16:rowId xmlns:a16="http://schemas.microsoft.com/office/drawing/2014/main" val="1602804880"/>
                          </a:ext>
                        </a:extLst>
                      </a:tr>
                      <a:tr h="288000">
                        <a:tc rowSpan="2">
                          <a:txBody>
                            <a:bodyPr/>
                            <a:lstStyle/>
                            <a:p>
                              <a:pPr algn="ctr">
                                <a:lnSpc>
                                  <a:spcPct val="200000"/>
                                </a:lnSpc>
                              </a:pPr>
                              <a:r>
                                <a:rPr lang="en-CA" sz="2000" dirty="0"/>
                                <a:t>SNFS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80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74.9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-2.1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45.8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43.3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5.0</a:t>
                              </a:r>
                            </a:p>
                          </a:txBody>
                          <a:tcPr marL="0" marR="0" marT="0" marB="0"/>
                        </a:tc>
                        <a:extLst>
                          <a:ext uri="{0D108BD9-81ED-4DB2-BD59-A6C34878D82A}">
                            <a16:rowId xmlns:a16="http://schemas.microsoft.com/office/drawing/2014/main" val="467768972"/>
                          </a:ext>
                        </a:extLst>
                      </a:tr>
                      <a:tr h="288000">
                        <a:tc vMerge="1">
                          <a:txBody>
                            <a:bodyPr/>
                            <a:lstStyle/>
                            <a:p>
                              <a:endParaRPr lang="en-CA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90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72.9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-4.1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57.6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59.7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10.0</a:t>
                              </a:r>
                            </a:p>
                          </a:txBody>
                          <a:tcPr marL="0" marR="0" marT="0" marB="0"/>
                        </a:tc>
                        <a:extLst>
                          <a:ext uri="{0D108BD9-81ED-4DB2-BD59-A6C34878D82A}">
                            <a16:rowId xmlns:a16="http://schemas.microsoft.com/office/drawing/2014/main" val="1033594895"/>
                          </a:ext>
                        </a:extLst>
                      </a:tr>
                      <a:tr h="288000">
                        <a:tc rowSpan="2">
                          <a:txBody>
                            <a:bodyPr/>
                            <a:lstStyle/>
                            <a:p>
                              <a:pPr algn="ctr">
                                <a:lnSpc>
                                  <a:spcPct val="200000"/>
                                </a:lnSpc>
                              </a:pPr>
                              <a:r>
                                <a:rPr lang="en-CA" sz="2000" dirty="0" err="1"/>
                                <a:t>RigL</a:t>
                              </a:r>
                              <a:endParaRPr lang="en-CA" sz="2000" dirty="0"/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80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74.6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-2.2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67.2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80.0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5.0</a:t>
                              </a:r>
                            </a:p>
                          </a:txBody>
                          <a:tcPr marL="0" marR="0" marT="0" marB="0"/>
                        </a:tc>
                        <a:extLst>
                          <a:ext uri="{0D108BD9-81ED-4DB2-BD59-A6C34878D82A}">
                            <a16:rowId xmlns:a16="http://schemas.microsoft.com/office/drawing/2014/main" val="1364978619"/>
                          </a:ext>
                        </a:extLst>
                      </a:tr>
                      <a:tr h="288000">
                        <a:tc vMerge="1">
                          <a:txBody>
                            <a:bodyPr/>
                            <a:lstStyle/>
                            <a:p>
                              <a:endParaRPr lang="en-CA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90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72.0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-4.8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74.1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90.0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10.0</a:t>
                              </a:r>
                            </a:p>
                          </a:txBody>
                          <a:tcPr marL="0" marR="0" marT="0" marB="0"/>
                        </a:tc>
                        <a:extLst>
                          <a:ext uri="{0D108BD9-81ED-4DB2-BD59-A6C34878D82A}">
                            <a16:rowId xmlns:a16="http://schemas.microsoft.com/office/drawing/2014/main" val="1579972716"/>
                          </a:ext>
                        </a:extLst>
                      </a:tr>
                      <a:tr h="288000">
                        <a:tc rowSpan="2">
                          <a:txBody>
                            <a:bodyPr/>
                            <a:lstStyle/>
                            <a:p>
                              <a:pPr algn="ctr">
                                <a:lnSpc>
                                  <a:spcPct val="200000"/>
                                </a:lnSpc>
                              </a:pPr>
                              <a:r>
                                <a:rPr lang="en-CA" sz="2000" dirty="0"/>
                                <a:t>DST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80.4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74.0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-2.8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67.1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84.9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5.0</a:t>
                              </a:r>
                            </a:p>
                          </a:txBody>
                          <a:tcPr marL="0" marR="0" marT="0" marB="0"/>
                        </a:tc>
                        <a:extLst>
                          <a:ext uri="{0D108BD9-81ED-4DB2-BD59-A6C34878D82A}">
                            <a16:rowId xmlns:a16="http://schemas.microsoft.com/office/drawing/2014/main" val="3282208907"/>
                          </a:ext>
                        </a:extLst>
                      </a:tr>
                      <a:tr h="288000">
                        <a:tc vMerge="1">
                          <a:txBody>
                            <a:bodyPr/>
                            <a:lstStyle/>
                            <a:p>
                              <a:endParaRPr lang="en-CA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90.1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72.8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-4.0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75.8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91.3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10.0</a:t>
                              </a:r>
                            </a:p>
                          </a:txBody>
                          <a:tcPr marL="0" marR="0" marT="0" marB="0"/>
                        </a:tc>
                        <a:extLst>
                          <a:ext uri="{0D108BD9-81ED-4DB2-BD59-A6C34878D82A}">
                            <a16:rowId xmlns:a16="http://schemas.microsoft.com/office/drawing/2014/main" val="2923939439"/>
                          </a:ext>
                        </a:extLst>
                      </a:tr>
                      <a:tr h="288000">
                        <a:tc rowSpan="2">
                          <a:txBody>
                            <a:bodyPr/>
                            <a:lstStyle/>
                            <a:p>
                              <a:pPr algn="ctr">
                                <a:lnSpc>
                                  <a:spcPct val="200000"/>
                                </a:lnSpc>
                              </a:pPr>
                              <a:r>
                                <a:rPr lang="en-CA" sz="2000" b="1" dirty="0"/>
                                <a:t>SWAT-U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b="1" dirty="0"/>
                                <a:t>80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b="1" dirty="0"/>
                                <a:t>80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b="1" dirty="0"/>
                                <a:t>75.2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b="1" dirty="0"/>
                                <a:t>-1.6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b="1" dirty="0"/>
                                <a:t>76.1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b="1" dirty="0"/>
                                <a:t>77.7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b="1" dirty="0"/>
                                <a:t>5.0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725407548"/>
                          </a:ext>
                        </a:extLst>
                      </a:tr>
                      <a:tr h="299240">
                        <a:tc vMerge="1">
                          <a:txBody>
                            <a:bodyPr/>
                            <a:lstStyle/>
                            <a:p>
                              <a:endParaRPr lang="en-CA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b="1" dirty="0"/>
                                <a:t>90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b="1" dirty="0"/>
                                <a:t>90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b="1" dirty="0"/>
                                <a:t>72.1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b="1" dirty="0"/>
                                <a:t>-4.7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b="1" dirty="0"/>
                                <a:t>85.6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b="1" dirty="0"/>
                                <a:t>87.4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b="1" dirty="0"/>
                                <a:t>10.0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18547267"/>
                          </a:ext>
                        </a:extLst>
                      </a:tr>
                      <a:tr h="288000">
                        <a:tc rowSpan="2">
                          <a:txBody>
                            <a:bodyPr/>
                            <a:lstStyle/>
                            <a:p>
                              <a:pPr algn="ctr">
                                <a:lnSpc>
                                  <a:spcPct val="200000"/>
                                </a:lnSpc>
                              </a:pPr>
                              <a:r>
                                <a:rPr lang="en-CA" sz="2000" dirty="0"/>
                                <a:t>SWAT-M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80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49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74.6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-2.2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45.9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45.0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5.0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432467559"/>
                          </a:ext>
                        </a:extLst>
                      </a:tr>
                      <a:tr h="288000">
                        <a:tc vMerge="1">
                          <a:txBody>
                            <a:bodyPr/>
                            <a:lstStyle/>
                            <a:p>
                              <a:endParaRPr lang="en-CA" dirty="0"/>
                            </a:p>
                          </a:txBody>
                          <a:tcPr>
                            <a:solidFill>
                              <a:srgbClr val="FFFF00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90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57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74.0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-2.8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65.4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64.8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10.0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778351052"/>
                          </a:ext>
                        </a:extLst>
                      </a:tr>
                      <a:tr h="288000">
                        <a:tc rowSpan="2">
                          <a:txBody>
                            <a:bodyPr/>
                            <a:lstStyle/>
                            <a:p>
                              <a:pPr algn="ctr">
                                <a:lnSpc>
                                  <a:spcPct val="200000"/>
                                </a:lnSpc>
                              </a:pPr>
                              <a:r>
                                <a:rPr lang="en-CA" sz="2000"/>
                                <a:t>SWAT-ERK</a:t>
                              </a:r>
                              <a:endParaRPr lang="en-CA" sz="2000" dirty="0"/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80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52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76.0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-0.8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60.0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58.9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5.0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524713970"/>
                          </a:ext>
                        </a:extLst>
                      </a:tr>
                      <a:tr h="288000">
                        <a:tc vMerge="1">
                          <a:txBody>
                            <a:bodyPr/>
                            <a:lstStyle/>
                            <a:p>
                              <a:endParaRPr lang="en-CA" dirty="0"/>
                            </a:p>
                          </a:txBody>
                          <a:tcPr>
                            <a:solidFill>
                              <a:srgbClr val="FFFF00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90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64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73.8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-3.0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79.0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77.8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10.0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754218293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168" name="Table 4">
                    <a:extLst>
                      <a:ext uri="{FF2B5EF4-FFF2-40B4-BE49-F238E27FC236}">
                        <a16:creationId xmlns:a16="http://schemas.microsoft.com/office/drawing/2014/main" id="{A488BAC9-737E-4BE3-A8EF-C2ECE359B7AA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432260837"/>
                      </p:ext>
                    </p:extLst>
                  </p:nvPr>
                </p:nvGraphicFramePr>
                <p:xfrm>
                  <a:off x="21030873" y="5207173"/>
                  <a:ext cx="11744227" cy="5401658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{5A111915-BE36-4E01-A7E5-04B1672EAD32}</a:tableStyleId>
                      </a:tblPr>
                      <a:tblGrid>
                        <a:gridCol w="1340408">
                          <a:extLst>
                            <a:ext uri="{9D8B030D-6E8A-4147-A177-3AD203B41FA5}">
                              <a16:colId xmlns:a16="http://schemas.microsoft.com/office/drawing/2014/main" val="3535504429"/>
                            </a:ext>
                          </a:extLst>
                        </a:gridCol>
                        <a:gridCol w="1614859">
                          <a:extLst>
                            <a:ext uri="{9D8B030D-6E8A-4147-A177-3AD203B41FA5}">
                              <a16:colId xmlns:a16="http://schemas.microsoft.com/office/drawing/2014/main" val="2258390329"/>
                            </a:ext>
                          </a:extLst>
                        </a:gridCol>
                        <a:gridCol w="1764340">
                          <a:extLst>
                            <a:ext uri="{9D8B030D-6E8A-4147-A177-3AD203B41FA5}">
                              <a16:colId xmlns:a16="http://schemas.microsoft.com/office/drawing/2014/main" val="3152617973"/>
                            </a:ext>
                          </a:extLst>
                        </a:gridCol>
                        <a:gridCol w="1693765">
                          <a:extLst>
                            <a:ext uri="{9D8B030D-6E8A-4147-A177-3AD203B41FA5}">
                              <a16:colId xmlns:a16="http://schemas.microsoft.com/office/drawing/2014/main" val="1217866327"/>
                            </a:ext>
                          </a:extLst>
                        </a:gridCol>
                        <a:gridCol w="1340507">
                          <a:extLst>
                            <a:ext uri="{9D8B030D-6E8A-4147-A177-3AD203B41FA5}">
                              <a16:colId xmlns:a16="http://schemas.microsoft.com/office/drawing/2014/main" val="280115756"/>
                            </a:ext>
                          </a:extLst>
                        </a:gridCol>
                        <a:gridCol w="1330116">
                          <a:extLst>
                            <a:ext uri="{9D8B030D-6E8A-4147-A177-3AD203B41FA5}">
                              <a16:colId xmlns:a16="http://schemas.microsoft.com/office/drawing/2014/main" val="1938281285"/>
                            </a:ext>
                          </a:extLst>
                        </a:gridCol>
                        <a:gridCol w="1156561">
                          <a:extLst>
                            <a:ext uri="{9D8B030D-6E8A-4147-A177-3AD203B41FA5}">
                              <a16:colId xmlns:a16="http://schemas.microsoft.com/office/drawing/2014/main" val="2148136875"/>
                            </a:ext>
                          </a:extLst>
                        </a:gridCol>
                        <a:gridCol w="1503671">
                          <a:extLst>
                            <a:ext uri="{9D8B030D-6E8A-4147-A177-3AD203B41FA5}">
                              <a16:colId xmlns:a16="http://schemas.microsoft.com/office/drawing/2014/main" val="1329659544"/>
                            </a:ext>
                          </a:extLst>
                        </a:gridCol>
                      </a:tblGrid>
                      <a:tr h="524858">
                        <a:tc>
                          <a:txBody>
                            <a:bodyPr/>
                            <a:lstStyle/>
                            <a:p>
                              <a:pPr algn="ctr">
                                <a:lnSpc>
                                  <a:spcPct val="150000"/>
                                </a:lnSpc>
                              </a:pPr>
                              <a:r>
                                <a:rPr lang="en-CA" sz="1600" dirty="0"/>
                                <a:t>Methods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1600" dirty="0"/>
                                <a:t>Weight</a:t>
                              </a:r>
                            </a:p>
                            <a:p>
                              <a:pPr algn="ctr"/>
                              <a:r>
                                <a:rPr lang="en-CA" sz="1600" dirty="0"/>
                                <a:t>Sparsity (%)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1600" dirty="0"/>
                                <a:t>Activation</a:t>
                              </a:r>
                            </a:p>
                            <a:p>
                              <a:pPr algn="ctr"/>
                              <a:r>
                                <a:rPr lang="en-CA" sz="1600" dirty="0"/>
                                <a:t>Sparsity (%)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1600" dirty="0"/>
                                <a:t>Top-1</a:t>
                              </a:r>
                            </a:p>
                            <a:p>
                              <a:pPr algn="ctr"/>
                              <a:r>
                                <a:rPr lang="en-CA" sz="1600" dirty="0"/>
                                <a:t>Accuracy (%)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1600" dirty="0"/>
                                <a:t>Accuracy </a:t>
                              </a:r>
                            </a:p>
                            <a:p>
                              <a:pPr algn="ctr"/>
                              <a:r>
                                <a:rPr lang="en-CA" sz="1600" dirty="0"/>
                                <a:t>Change (%)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1600" dirty="0"/>
                                <a:t>Training</a:t>
                              </a:r>
                            </a:p>
                            <a:p>
                              <a:pPr algn="ctr"/>
                              <a:r>
                                <a:rPr lang="en-CA" sz="1600" dirty="0"/>
                                <a:t>FLOP    (%)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1600" dirty="0"/>
                                <a:t>Inference</a:t>
                              </a:r>
                            </a:p>
                            <a:p>
                              <a:pPr algn="ctr"/>
                              <a:r>
                                <a:rPr lang="en-CA" sz="1600" dirty="0"/>
                                <a:t>FLOP     (%)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endParaRPr lang="en-US"/>
                            </a:p>
                          </a:txBody>
                          <a:tcPr marL="0" marR="0" marT="0" marB="0">
                            <a:blipFill>
                              <a:blip r:embed="rId12"/>
                              <a:stretch>
                                <a:fillRect l="-680567" t="-11628" r="-405" b="-960465"/>
                              </a:stretch>
                            </a:blip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943670139"/>
                          </a:ext>
                        </a:extLst>
                      </a:tr>
                      <a:tr h="304800">
                        <a:tc rowSpan="2">
                          <a:txBody>
                            <a:bodyPr/>
                            <a:lstStyle/>
                            <a:p>
                              <a:pPr algn="ctr">
                                <a:lnSpc>
                                  <a:spcPct val="200000"/>
                                </a:lnSpc>
                              </a:pPr>
                              <a:r>
                                <a:rPr lang="en-CA" sz="2000" dirty="0"/>
                                <a:t>SET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80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73.4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-3.4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58.1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73.0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3.4</a:t>
                              </a:r>
                            </a:p>
                          </a:txBody>
                          <a:tcPr marL="0" marR="0" marT="0" marB="0"/>
                        </a:tc>
                        <a:extLst>
                          <a:ext uri="{0D108BD9-81ED-4DB2-BD59-A6C34878D82A}">
                            <a16:rowId xmlns:a16="http://schemas.microsoft.com/office/drawing/2014/main" val="1949386337"/>
                          </a:ext>
                        </a:extLst>
                      </a:tr>
                      <a:tr h="304800">
                        <a:tc vMerge="1">
                          <a:txBody>
                            <a:bodyPr/>
                            <a:lstStyle/>
                            <a:p>
                              <a:endParaRPr lang="en-CA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90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71.3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-5.5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63.8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82.1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5.0</a:t>
                              </a:r>
                            </a:p>
                          </a:txBody>
                          <a:tcPr marL="0" marR="0" marT="0" marB="0"/>
                        </a:tc>
                        <a:extLst>
                          <a:ext uri="{0D108BD9-81ED-4DB2-BD59-A6C34878D82A}">
                            <a16:rowId xmlns:a16="http://schemas.microsoft.com/office/drawing/2014/main" val="3892096981"/>
                          </a:ext>
                        </a:extLst>
                      </a:tr>
                      <a:tr h="304800">
                        <a:tc rowSpan="2">
                          <a:txBody>
                            <a:bodyPr/>
                            <a:lstStyle/>
                            <a:p>
                              <a:pPr algn="ctr">
                                <a:lnSpc>
                                  <a:spcPct val="200000"/>
                                </a:lnSpc>
                              </a:pPr>
                              <a:r>
                                <a:rPr lang="en-CA" sz="2000" dirty="0"/>
                                <a:t>DSR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80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74.1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-2.7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51.6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59.4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3.4</a:t>
                              </a:r>
                            </a:p>
                          </a:txBody>
                          <a:tcPr marL="0" marR="0" marT="0" marB="0"/>
                        </a:tc>
                        <a:extLst>
                          <a:ext uri="{0D108BD9-81ED-4DB2-BD59-A6C34878D82A}">
                            <a16:rowId xmlns:a16="http://schemas.microsoft.com/office/drawing/2014/main" val="321004050"/>
                          </a:ext>
                        </a:extLst>
                      </a:tr>
                      <a:tr h="304800">
                        <a:tc vMerge="1">
                          <a:txBody>
                            <a:bodyPr/>
                            <a:lstStyle/>
                            <a:p>
                              <a:endParaRPr lang="en-CA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90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71.9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-4.9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58.9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70.7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5.0</a:t>
                              </a:r>
                            </a:p>
                          </a:txBody>
                          <a:tcPr marL="0" marR="0" marT="0" marB="0"/>
                        </a:tc>
                        <a:extLst>
                          <a:ext uri="{0D108BD9-81ED-4DB2-BD59-A6C34878D82A}">
                            <a16:rowId xmlns:a16="http://schemas.microsoft.com/office/drawing/2014/main" val="1602804880"/>
                          </a:ext>
                        </a:extLst>
                      </a:tr>
                      <a:tr h="304800">
                        <a:tc rowSpan="2">
                          <a:txBody>
                            <a:bodyPr/>
                            <a:lstStyle/>
                            <a:p>
                              <a:pPr algn="ctr">
                                <a:lnSpc>
                                  <a:spcPct val="200000"/>
                                </a:lnSpc>
                              </a:pPr>
                              <a:r>
                                <a:rPr lang="en-CA" sz="2000" dirty="0"/>
                                <a:t>SNFS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80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74.9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-2.1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45.8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43.3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5.0</a:t>
                              </a:r>
                            </a:p>
                          </a:txBody>
                          <a:tcPr marL="0" marR="0" marT="0" marB="0"/>
                        </a:tc>
                        <a:extLst>
                          <a:ext uri="{0D108BD9-81ED-4DB2-BD59-A6C34878D82A}">
                            <a16:rowId xmlns:a16="http://schemas.microsoft.com/office/drawing/2014/main" val="467768972"/>
                          </a:ext>
                        </a:extLst>
                      </a:tr>
                      <a:tr h="304800">
                        <a:tc vMerge="1">
                          <a:txBody>
                            <a:bodyPr/>
                            <a:lstStyle/>
                            <a:p>
                              <a:endParaRPr lang="en-CA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90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72.9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-4.1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57.6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59.7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10.0</a:t>
                              </a:r>
                            </a:p>
                          </a:txBody>
                          <a:tcPr marL="0" marR="0" marT="0" marB="0"/>
                        </a:tc>
                        <a:extLst>
                          <a:ext uri="{0D108BD9-81ED-4DB2-BD59-A6C34878D82A}">
                            <a16:rowId xmlns:a16="http://schemas.microsoft.com/office/drawing/2014/main" val="1033594895"/>
                          </a:ext>
                        </a:extLst>
                      </a:tr>
                      <a:tr h="304800">
                        <a:tc rowSpan="2">
                          <a:txBody>
                            <a:bodyPr/>
                            <a:lstStyle/>
                            <a:p>
                              <a:pPr algn="ctr">
                                <a:lnSpc>
                                  <a:spcPct val="200000"/>
                                </a:lnSpc>
                              </a:pPr>
                              <a:r>
                                <a:rPr lang="en-CA" sz="2000" dirty="0" err="1"/>
                                <a:t>RigL</a:t>
                              </a:r>
                              <a:endParaRPr lang="en-CA" sz="2000" dirty="0"/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80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74.6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-2.2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67.2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80.0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5.0</a:t>
                              </a:r>
                            </a:p>
                          </a:txBody>
                          <a:tcPr marL="0" marR="0" marT="0" marB="0"/>
                        </a:tc>
                        <a:extLst>
                          <a:ext uri="{0D108BD9-81ED-4DB2-BD59-A6C34878D82A}">
                            <a16:rowId xmlns:a16="http://schemas.microsoft.com/office/drawing/2014/main" val="1364978619"/>
                          </a:ext>
                        </a:extLst>
                      </a:tr>
                      <a:tr h="304800">
                        <a:tc vMerge="1">
                          <a:txBody>
                            <a:bodyPr/>
                            <a:lstStyle/>
                            <a:p>
                              <a:endParaRPr lang="en-CA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90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72.0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-4.8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74.1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90.0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10.0</a:t>
                              </a:r>
                            </a:p>
                          </a:txBody>
                          <a:tcPr marL="0" marR="0" marT="0" marB="0"/>
                        </a:tc>
                        <a:extLst>
                          <a:ext uri="{0D108BD9-81ED-4DB2-BD59-A6C34878D82A}">
                            <a16:rowId xmlns:a16="http://schemas.microsoft.com/office/drawing/2014/main" val="1579972716"/>
                          </a:ext>
                        </a:extLst>
                      </a:tr>
                      <a:tr h="304800">
                        <a:tc rowSpan="2">
                          <a:txBody>
                            <a:bodyPr/>
                            <a:lstStyle/>
                            <a:p>
                              <a:pPr algn="ctr">
                                <a:lnSpc>
                                  <a:spcPct val="200000"/>
                                </a:lnSpc>
                              </a:pPr>
                              <a:r>
                                <a:rPr lang="en-CA" sz="2000" dirty="0"/>
                                <a:t>DST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80.4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74.0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-2.8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67.1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84.9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5.0</a:t>
                              </a:r>
                            </a:p>
                          </a:txBody>
                          <a:tcPr marL="0" marR="0" marT="0" marB="0"/>
                        </a:tc>
                        <a:extLst>
                          <a:ext uri="{0D108BD9-81ED-4DB2-BD59-A6C34878D82A}">
                            <a16:rowId xmlns:a16="http://schemas.microsoft.com/office/drawing/2014/main" val="3282208907"/>
                          </a:ext>
                        </a:extLst>
                      </a:tr>
                      <a:tr h="304800">
                        <a:tc vMerge="1">
                          <a:txBody>
                            <a:bodyPr/>
                            <a:lstStyle/>
                            <a:p>
                              <a:endParaRPr lang="en-CA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90.1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72.8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-4.0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75.8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91.3</a:t>
                              </a:r>
                            </a:p>
                          </a:txBody>
                          <a:tcPr marL="0" marR="0" marT="0" marB="0"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10.0</a:t>
                              </a:r>
                            </a:p>
                          </a:txBody>
                          <a:tcPr marL="0" marR="0" marT="0" marB="0"/>
                        </a:tc>
                        <a:extLst>
                          <a:ext uri="{0D108BD9-81ED-4DB2-BD59-A6C34878D82A}">
                            <a16:rowId xmlns:a16="http://schemas.microsoft.com/office/drawing/2014/main" val="2923939439"/>
                          </a:ext>
                        </a:extLst>
                      </a:tr>
                      <a:tr h="304800">
                        <a:tc rowSpan="2">
                          <a:txBody>
                            <a:bodyPr/>
                            <a:lstStyle/>
                            <a:p>
                              <a:pPr algn="ctr">
                                <a:lnSpc>
                                  <a:spcPct val="200000"/>
                                </a:lnSpc>
                              </a:pPr>
                              <a:r>
                                <a:rPr lang="en-CA" sz="2000" b="1" dirty="0"/>
                                <a:t>SWAT-U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b="1" dirty="0"/>
                                <a:t>80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b="1" dirty="0"/>
                                <a:t>80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b="1" dirty="0"/>
                                <a:t>75.2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b="1" dirty="0"/>
                                <a:t>-1.6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b="1" dirty="0"/>
                                <a:t>76.1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b="1" dirty="0"/>
                                <a:t>77.7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b="1" dirty="0"/>
                                <a:t>5.0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725407548"/>
                          </a:ext>
                        </a:extLst>
                      </a:tr>
                      <a:tr h="304800">
                        <a:tc vMerge="1">
                          <a:txBody>
                            <a:bodyPr/>
                            <a:lstStyle/>
                            <a:p>
                              <a:endParaRPr lang="en-CA" dirty="0"/>
                            </a:p>
                          </a:txBody>
                          <a:tcPr/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b="1" dirty="0"/>
                                <a:t>90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b="1" dirty="0"/>
                                <a:t>90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b="1" dirty="0"/>
                                <a:t>72.1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b="1" dirty="0"/>
                                <a:t>-4.7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b="1" dirty="0"/>
                                <a:t>85.6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b="1" dirty="0"/>
                                <a:t>87.4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b="1" dirty="0"/>
                                <a:t>10.0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18547267"/>
                          </a:ext>
                        </a:extLst>
                      </a:tr>
                      <a:tr h="304800">
                        <a:tc rowSpan="2">
                          <a:txBody>
                            <a:bodyPr/>
                            <a:lstStyle/>
                            <a:p>
                              <a:pPr algn="ctr">
                                <a:lnSpc>
                                  <a:spcPct val="200000"/>
                                </a:lnSpc>
                              </a:pPr>
                              <a:r>
                                <a:rPr lang="en-CA" sz="2000" dirty="0"/>
                                <a:t>SWAT-M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80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49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74.6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-2.2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45.9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45.0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5.0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432467559"/>
                          </a:ext>
                        </a:extLst>
                      </a:tr>
                      <a:tr h="304800">
                        <a:tc vMerge="1">
                          <a:txBody>
                            <a:bodyPr/>
                            <a:lstStyle/>
                            <a:p>
                              <a:endParaRPr lang="en-CA" dirty="0"/>
                            </a:p>
                          </a:txBody>
                          <a:tcPr>
                            <a:solidFill>
                              <a:srgbClr val="FFFF00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90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57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74.0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-2.8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65.4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64.8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10.0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778351052"/>
                          </a:ext>
                        </a:extLst>
                      </a:tr>
                      <a:tr h="304800">
                        <a:tc rowSpan="2">
                          <a:txBody>
                            <a:bodyPr/>
                            <a:lstStyle/>
                            <a:p>
                              <a:pPr algn="ctr">
                                <a:lnSpc>
                                  <a:spcPct val="200000"/>
                                </a:lnSpc>
                              </a:pPr>
                              <a:r>
                                <a:rPr lang="en-CA" sz="2000"/>
                                <a:t>SWAT-ERK</a:t>
                              </a:r>
                              <a:endParaRPr lang="en-CA" sz="2000" dirty="0"/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80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52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76.0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-0.8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60.0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58.9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5.0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524713970"/>
                          </a:ext>
                        </a:extLst>
                      </a:tr>
                      <a:tr h="304800">
                        <a:tc vMerge="1">
                          <a:txBody>
                            <a:bodyPr/>
                            <a:lstStyle/>
                            <a:p>
                              <a:endParaRPr lang="en-CA" dirty="0"/>
                            </a:p>
                          </a:txBody>
                          <a:tcPr>
                            <a:solidFill>
                              <a:srgbClr val="FFFF00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90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64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73.8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-3.0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79.0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77.8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en-CA" sz="2000" dirty="0"/>
                                <a:t>10.0</a:t>
                              </a:r>
                            </a:p>
                          </a:txBody>
                          <a:tcPr marL="0" marR="0" marT="0" marB="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754218293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CFCF9A0-CB7C-4F07-A561-E309F3CE0A71}"/>
                  </a:ext>
                </a:extLst>
              </p:cNvPr>
              <p:cNvSpPr txBox="1"/>
              <p:nvPr/>
            </p:nvSpPr>
            <p:spPr>
              <a:xfrm>
                <a:off x="23916080" y="7467318"/>
                <a:ext cx="2252812" cy="64633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800" dirty="0">
                    <a:solidFill>
                      <a:schemeClr val="bg1"/>
                    </a:solidFill>
                  </a:rPr>
                  <a:t>Training at extreme sparsity constraint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5F7B218-9919-4F22-B5E8-16BD6857A245}"/>
                  </a:ext>
                </a:extLst>
              </p:cNvPr>
              <p:cNvSpPr/>
              <p:nvPr/>
            </p:nvSpPr>
            <p:spPr>
              <a:xfrm>
                <a:off x="22676189" y="8810914"/>
                <a:ext cx="10098909" cy="587420"/>
              </a:xfrm>
              <a:prstGeom prst="rect">
                <a:avLst/>
              </a:prstGeom>
              <a:noFill/>
              <a:ln w="38100">
                <a:solidFill>
                  <a:schemeClr val="accent5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FA47A760-A143-4D90-99DF-5D00644065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65249" y="9820329"/>
              <a:ext cx="455698" cy="632015"/>
            </a:xfrm>
            <a:prstGeom prst="straightConnector1">
              <a:avLst/>
            </a:prstGeom>
            <a:ln w="635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Content Placeholder 1">
            <a:extLst>
              <a:ext uri="{FF2B5EF4-FFF2-40B4-BE49-F238E27FC236}">
                <a16:creationId xmlns:a16="http://schemas.microsoft.com/office/drawing/2014/main" id="{1AB82B17-EFD8-4B16-A89C-0D63E4FFA005}"/>
              </a:ext>
            </a:extLst>
          </p:cNvPr>
          <p:cNvSpPr txBox="1">
            <a:spLocks/>
          </p:cNvSpPr>
          <p:nvPr/>
        </p:nvSpPr>
        <p:spPr>
          <a:xfrm>
            <a:off x="20806740" y="12529877"/>
            <a:ext cx="11628357" cy="976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 marL="731556" marR="0" indent="-731556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2319804" marR="0" indent="-856691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2pPr>
            <a:lvl3pPr marL="3943547" marR="0" indent="-1017321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3pPr>
            <a:lvl4pPr marL="5531594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4pPr>
            <a:lvl5pPr marL="6994707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5pPr>
            <a:lvl6pPr marL="8457820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9920933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11384047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12847160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540000" indent="-540000" algn="just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400" dirty="0"/>
              <a:t>Structured Sparse Learning: ResNet-50 trained using SWAT on ImageNet</a:t>
            </a:r>
            <a:endParaRPr lang="en-CA" sz="2400" dirty="0"/>
          </a:p>
        </p:txBody>
      </p:sp>
      <p:sp>
        <p:nvSpPr>
          <p:cNvPr id="101" name="Arrow: Down 100">
            <a:extLst>
              <a:ext uri="{FF2B5EF4-FFF2-40B4-BE49-F238E27FC236}">
                <a16:creationId xmlns:a16="http://schemas.microsoft.com/office/drawing/2014/main" id="{5E2F672B-9C59-47C9-97BF-1096BC503883}"/>
              </a:ext>
            </a:extLst>
          </p:cNvPr>
          <p:cNvSpPr/>
          <p:nvPr/>
        </p:nvSpPr>
        <p:spPr>
          <a:xfrm>
            <a:off x="31376180" y="13442494"/>
            <a:ext cx="187369" cy="204210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Arrow: Down 103">
            <a:extLst>
              <a:ext uri="{FF2B5EF4-FFF2-40B4-BE49-F238E27FC236}">
                <a16:creationId xmlns:a16="http://schemas.microsoft.com/office/drawing/2014/main" id="{1E8F7FF6-9E6D-43E7-B350-3C703EDA3799}"/>
              </a:ext>
            </a:extLst>
          </p:cNvPr>
          <p:cNvSpPr/>
          <p:nvPr/>
        </p:nvSpPr>
        <p:spPr>
          <a:xfrm>
            <a:off x="24961526" y="13447731"/>
            <a:ext cx="187369" cy="204210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Content Placeholder 1">
            <a:extLst>
              <a:ext uri="{FF2B5EF4-FFF2-40B4-BE49-F238E27FC236}">
                <a16:creationId xmlns:a16="http://schemas.microsoft.com/office/drawing/2014/main" id="{BCC81393-9DBE-4883-8697-000638BEFEF7}"/>
              </a:ext>
            </a:extLst>
          </p:cNvPr>
          <p:cNvSpPr txBox="1">
            <a:spLocks/>
          </p:cNvSpPr>
          <p:nvPr/>
        </p:nvSpPr>
        <p:spPr>
          <a:xfrm>
            <a:off x="20806740" y="16847365"/>
            <a:ext cx="11628357" cy="976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 marL="731556" marR="0" indent="-731556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2319804" marR="0" indent="-856691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2pPr>
            <a:lvl3pPr marL="3943547" marR="0" indent="-1017321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3pPr>
            <a:lvl4pPr marL="5531594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4pPr>
            <a:lvl5pPr marL="6994707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5pPr>
            <a:lvl6pPr marL="8457820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9920933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11384047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12847160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540000" indent="-540000" algn="just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400" dirty="0"/>
              <a:t>We estimated the acceleration possible using SWAT on sparse training accelerator using </a:t>
            </a:r>
            <a:r>
              <a:rPr lang="en-US" sz="2400" dirty="0" err="1"/>
              <a:t>DNNSim</a:t>
            </a:r>
            <a:r>
              <a:rPr lang="en-US" sz="2400" dirty="0"/>
              <a:t> [</a:t>
            </a:r>
            <a:r>
              <a:rPr lang="en-US" sz="2400"/>
              <a:t>5].</a:t>
            </a:r>
            <a:endParaRPr lang="en-US" sz="2400" dirty="0"/>
          </a:p>
          <a:p>
            <a:pPr marL="540000" indent="-540000" algn="just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540000" indent="-540000" algn="just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CA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9" name="Table 4">
                <a:extLst>
                  <a:ext uri="{FF2B5EF4-FFF2-40B4-BE49-F238E27FC236}">
                    <a16:creationId xmlns:a16="http://schemas.microsoft.com/office/drawing/2014/main" id="{08DB9ABD-FDB3-410A-BF53-6D6BD105457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30069877"/>
                  </p:ext>
                </p:extLst>
              </p:nvPr>
            </p:nvGraphicFramePr>
            <p:xfrm>
              <a:off x="20790228" y="17811965"/>
              <a:ext cx="11607864" cy="1629208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3869288">
                      <a:extLst>
                        <a:ext uri="{9D8B030D-6E8A-4147-A177-3AD203B41FA5}">
                          <a16:colId xmlns:a16="http://schemas.microsoft.com/office/drawing/2014/main" val="582716974"/>
                        </a:ext>
                      </a:extLst>
                    </a:gridCol>
                    <a:gridCol w="3869288">
                      <a:extLst>
                        <a:ext uri="{9D8B030D-6E8A-4147-A177-3AD203B41FA5}">
                          <a16:colId xmlns:a16="http://schemas.microsoft.com/office/drawing/2014/main" val="2644267608"/>
                        </a:ext>
                      </a:extLst>
                    </a:gridCol>
                    <a:gridCol w="3869288">
                      <a:extLst>
                        <a:ext uri="{9D8B030D-6E8A-4147-A177-3AD203B41FA5}">
                          <a16:colId xmlns:a16="http://schemas.microsoft.com/office/drawing/2014/main" val="424413119"/>
                        </a:ext>
                      </a:extLst>
                    </a:gridCol>
                  </a:tblGrid>
                  <a:tr h="4404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+mn-lt"/>
                            </a:rPr>
                            <a:t>T</a:t>
                          </a:r>
                          <a:r>
                            <a:rPr lang="en-CA" sz="2000" dirty="0">
                              <a:latin typeface="+mn-lt"/>
                            </a:rPr>
                            <a:t>op-K  Sparsity</a:t>
                          </a:r>
                        </a:p>
                      </a:txBody>
                      <a:tcPr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>
                              <a:latin typeface="+mn-lt"/>
                            </a:rPr>
                            <a:t>Forward Pass Speed Up</a:t>
                          </a:r>
                        </a:p>
                      </a:txBody>
                      <a:tcPr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>
                              <a:latin typeface="+mn-lt"/>
                            </a:rPr>
                            <a:t>Backward Pass Speed Up</a:t>
                          </a:r>
                        </a:p>
                      </a:txBody>
                      <a:tcPr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105284"/>
                      </a:ext>
                    </a:extLst>
                  </a:tr>
                  <a:tr h="3411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+mn-lt"/>
                              <a:cs typeface="Arial" panose="020B0604020202020204" pitchFamily="34" charset="0"/>
                            </a:rPr>
                            <a:t>0</a:t>
                          </a:r>
                          <a:endParaRPr lang="en-CA" sz="2000" dirty="0"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+mn-lt"/>
                              <a:cs typeface="Arial" panose="020B0604020202020204" pitchFamily="34" charset="0"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endParaRPr lang="en-CA" sz="2000" dirty="0"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+mn-lt"/>
                              <a:cs typeface="Arial" panose="020B0604020202020204" pitchFamily="34" charset="0"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endParaRPr lang="en-CA" sz="2000" dirty="0"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1734820"/>
                      </a:ext>
                    </a:extLst>
                  </a:tr>
                  <a:tr h="3411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>
                              <a:latin typeface="+mn-lt"/>
                              <a:cs typeface="Arial" panose="020B0604020202020204" pitchFamily="34" charset="0"/>
                            </a:rPr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+mn-lt"/>
                              <a:cs typeface="Arial" panose="020B0604020202020204" pitchFamily="34" charset="0"/>
                            </a:rPr>
                            <a:t>3.3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endParaRPr lang="en-CA" sz="2000" dirty="0"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+mn-lt"/>
                              <a:cs typeface="Arial" panose="020B0604020202020204" pitchFamily="34" charset="0"/>
                            </a:rPr>
                            <a:t>3.4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endParaRPr lang="en-CA" sz="2000" dirty="0"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4699160"/>
                      </a:ext>
                    </a:extLst>
                  </a:tr>
                  <a:tr h="3411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+mn-lt"/>
                              <a:cs typeface="Arial" panose="020B0604020202020204" pitchFamily="34" charset="0"/>
                            </a:rPr>
                            <a:t>9</a:t>
                          </a:r>
                          <a:r>
                            <a:rPr lang="en-CA" sz="2000" dirty="0">
                              <a:latin typeface="+mn-lt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+mn-lt"/>
                              <a:cs typeface="Arial" panose="020B0604020202020204" pitchFamily="34" charset="0"/>
                            </a:rPr>
                            <a:t>5.6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endParaRPr lang="en-CA" sz="2000" dirty="0"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+mn-lt"/>
                              <a:cs typeface="Arial" panose="020B0604020202020204" pitchFamily="34" charset="0"/>
                            </a:rPr>
                            <a:t>6.3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endParaRPr lang="en-CA" sz="2000" dirty="0"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9953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9" name="Table 4">
                <a:extLst>
                  <a:ext uri="{FF2B5EF4-FFF2-40B4-BE49-F238E27FC236}">
                    <a16:creationId xmlns:a16="http://schemas.microsoft.com/office/drawing/2014/main" id="{08DB9ABD-FDB3-410A-BF53-6D6BD105457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30069877"/>
                  </p:ext>
                </p:extLst>
              </p:nvPr>
            </p:nvGraphicFramePr>
            <p:xfrm>
              <a:off x="20790228" y="17811965"/>
              <a:ext cx="11607864" cy="1629208"/>
            </p:xfrm>
            <a:graphic>
              <a:graphicData uri="http://schemas.openxmlformats.org/drawingml/2006/table">
                <a:tbl>
                  <a:tblPr firstRow="1" bandRow="1">
                    <a:tableStyleId>{5A111915-BE36-4E01-A7E5-04B1672EAD32}</a:tableStyleId>
                  </a:tblPr>
                  <a:tblGrid>
                    <a:gridCol w="3869288">
                      <a:extLst>
                        <a:ext uri="{9D8B030D-6E8A-4147-A177-3AD203B41FA5}">
                          <a16:colId xmlns:a16="http://schemas.microsoft.com/office/drawing/2014/main" val="582716974"/>
                        </a:ext>
                      </a:extLst>
                    </a:gridCol>
                    <a:gridCol w="3869288">
                      <a:extLst>
                        <a:ext uri="{9D8B030D-6E8A-4147-A177-3AD203B41FA5}">
                          <a16:colId xmlns:a16="http://schemas.microsoft.com/office/drawing/2014/main" val="2644267608"/>
                        </a:ext>
                      </a:extLst>
                    </a:gridCol>
                    <a:gridCol w="3869288">
                      <a:extLst>
                        <a:ext uri="{9D8B030D-6E8A-4147-A177-3AD203B41FA5}">
                          <a16:colId xmlns:a16="http://schemas.microsoft.com/office/drawing/2014/main" val="424413119"/>
                        </a:ext>
                      </a:extLst>
                    </a:gridCol>
                  </a:tblGrid>
                  <a:tr h="4404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+mn-lt"/>
                            </a:rPr>
                            <a:t>T</a:t>
                          </a:r>
                          <a:r>
                            <a:rPr lang="en-CA" sz="2000" dirty="0">
                              <a:latin typeface="+mn-lt"/>
                            </a:rPr>
                            <a:t>op-K  Sparsity</a:t>
                          </a:r>
                        </a:p>
                      </a:txBody>
                      <a:tcPr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>
                              <a:latin typeface="+mn-lt"/>
                            </a:rPr>
                            <a:t>Forward Pass Speed Up</a:t>
                          </a:r>
                        </a:p>
                      </a:txBody>
                      <a:tcPr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>
                              <a:latin typeface="+mn-lt"/>
                            </a:rPr>
                            <a:t>Backward Pass Speed Up</a:t>
                          </a:r>
                        </a:p>
                      </a:txBody>
                      <a:tcPr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10528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+mn-lt"/>
                              <a:cs typeface="Arial" panose="020B0604020202020204" pitchFamily="34" charset="0"/>
                            </a:rPr>
                            <a:t>0</a:t>
                          </a:r>
                          <a:endParaRPr lang="en-CA" sz="2000" dirty="0"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0157" t="-120000" r="-100315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00157" t="-120000" r="-315" b="-2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173482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>
                              <a:latin typeface="+mn-lt"/>
                              <a:cs typeface="Arial" panose="020B0604020202020204" pitchFamily="34" charset="0"/>
                            </a:rPr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0157" t="-216667" r="-100315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00157" t="-216667" r="-315" b="-1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469916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+mn-lt"/>
                              <a:cs typeface="Arial" panose="020B0604020202020204" pitchFamily="34" charset="0"/>
                            </a:rPr>
                            <a:t>9</a:t>
                          </a:r>
                          <a:r>
                            <a:rPr lang="en-CA" sz="2000" dirty="0">
                              <a:latin typeface="+mn-lt"/>
                              <a:cs typeface="Arial" panose="020B0604020202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0157" t="-321538" r="-100315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00157" t="-321538" r="-315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995384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81B4872-C343-422F-848C-F046A1FA15C4}"/>
              </a:ext>
            </a:extLst>
          </p:cNvPr>
          <p:cNvGrpSpPr/>
          <p:nvPr/>
        </p:nvGrpSpPr>
        <p:grpSpPr>
          <a:xfrm>
            <a:off x="20766799" y="19531001"/>
            <a:ext cx="11737134" cy="646331"/>
            <a:chOff x="538050" y="2646016"/>
            <a:chExt cx="9360000" cy="1077219"/>
          </a:xfrm>
        </p:grpSpPr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C7A3042D-56A4-40E6-B3C2-DF9E7CC73B6D}"/>
                </a:ext>
              </a:extLst>
            </p:cNvPr>
            <p:cNvSpPr/>
            <p:nvPr/>
          </p:nvSpPr>
          <p:spPr>
            <a:xfrm>
              <a:off x="538050" y="2735688"/>
              <a:ext cx="9360000" cy="900001"/>
            </a:xfrm>
            <a:prstGeom prst="roundRect">
              <a:avLst/>
            </a:prstGeom>
            <a:solidFill>
              <a:srgbClr val="0070C0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326532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CA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2" name="TextBox 38">
              <a:extLst>
                <a:ext uri="{FF2B5EF4-FFF2-40B4-BE49-F238E27FC236}">
                  <a16:creationId xmlns:a16="http://schemas.microsoft.com/office/drawing/2014/main" id="{6547D60E-1549-4FF1-94EE-AC366A13268A}"/>
                </a:ext>
              </a:extLst>
            </p:cNvPr>
            <p:cNvSpPr txBox="1"/>
            <p:nvPr/>
          </p:nvSpPr>
          <p:spPr>
            <a:xfrm>
              <a:off x="4093199" y="2646016"/>
              <a:ext cx="3261835" cy="10772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600" i="1" dirty="0">
                  <a:solidFill>
                    <a:schemeClr val="bg1"/>
                  </a:solidFill>
                </a:rPr>
                <a:t>References</a:t>
              </a:r>
              <a:endParaRPr sz="3600" i="1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895149A-32F5-49E8-A0FD-FCD9F48A7353}"/>
                  </a:ext>
                </a:extLst>
              </p:cNvPr>
              <p:cNvSpPr txBox="1"/>
              <p:nvPr/>
            </p:nvSpPr>
            <p:spPr>
              <a:xfrm>
                <a:off x="17094580" y="4124127"/>
                <a:ext cx="5057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CA" sz="2000" b="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895149A-32F5-49E8-A0FD-FCD9F48A7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4580" y="4124127"/>
                <a:ext cx="505779" cy="400110"/>
              </a:xfrm>
              <a:prstGeom prst="rect">
                <a:avLst/>
              </a:prstGeom>
              <a:blipFill>
                <a:blip r:embed="rId1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0A65FF2-9335-43C9-AE41-FEF62F9B790C}"/>
                  </a:ext>
                </a:extLst>
              </p:cNvPr>
              <p:cNvSpPr txBox="1"/>
              <p:nvPr/>
            </p:nvSpPr>
            <p:spPr>
              <a:xfrm>
                <a:off x="15105870" y="4951431"/>
                <a:ext cx="1031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sz="3200" b="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0A65FF2-9335-43C9-AE41-FEF62F9B7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5870" y="4951431"/>
                <a:ext cx="1031116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FB820FF7-03ED-4925-8B26-D3303191466F}"/>
              </a:ext>
            </a:extLst>
          </p:cNvPr>
          <p:cNvSpPr txBox="1"/>
          <p:nvPr/>
        </p:nvSpPr>
        <p:spPr>
          <a:xfrm>
            <a:off x="16950945" y="3758326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00B050"/>
                </a:solidFill>
              </a:rPr>
              <a:t>FORWARD PASS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9948334-523E-4D72-9738-0D24213BA07F}"/>
              </a:ext>
            </a:extLst>
          </p:cNvPr>
          <p:cNvSpPr/>
          <p:nvPr/>
        </p:nvSpPr>
        <p:spPr>
          <a:xfrm>
            <a:off x="17546367" y="4205425"/>
            <a:ext cx="1427928" cy="529389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Layer </a:t>
            </a:r>
          </a:p>
          <a:p>
            <a:pPr algn="ctr"/>
            <a:r>
              <a:rPr lang="en-CA" sz="1200" dirty="0">
                <a:solidFill>
                  <a:schemeClr val="tx1"/>
                </a:solidFill>
              </a:rPr>
              <a:t>Parameters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17B13A5-4852-40DC-9DB0-F38BAA06D5A9}"/>
              </a:ext>
            </a:extLst>
          </p:cNvPr>
          <p:cNvGrpSpPr/>
          <p:nvPr/>
        </p:nvGrpSpPr>
        <p:grpSpPr>
          <a:xfrm>
            <a:off x="17518554" y="4991575"/>
            <a:ext cx="1579230" cy="438324"/>
            <a:chOff x="5807968" y="3927116"/>
            <a:chExt cx="1579230" cy="438324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82FEFF9-E386-461F-AFDC-08CA2FE6E5D3}"/>
                </a:ext>
              </a:extLst>
            </p:cNvPr>
            <p:cNvSpPr/>
            <p:nvPr/>
          </p:nvSpPr>
          <p:spPr>
            <a:xfrm>
              <a:off x="5807968" y="3927116"/>
              <a:ext cx="1579230" cy="43832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6E93FC83-66EF-4AEE-AD27-8524E58B66B0}"/>
                    </a:ext>
                  </a:extLst>
                </p:cNvPr>
                <p:cNvSpPr txBox="1"/>
                <p:nvPr/>
              </p:nvSpPr>
              <p:spPr>
                <a:xfrm>
                  <a:off x="5892471" y="3961612"/>
                  <a:ext cx="146880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CA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CA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6E93FC83-66EF-4AEE-AD27-8524E58B66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2471" y="3961612"/>
                  <a:ext cx="1468800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EF58480-6F5B-43AD-8A42-977EC8923C0E}"/>
              </a:ext>
            </a:extLst>
          </p:cNvPr>
          <p:cNvGrpSpPr/>
          <p:nvPr/>
        </p:nvGrpSpPr>
        <p:grpSpPr>
          <a:xfrm>
            <a:off x="16507027" y="4615783"/>
            <a:ext cx="1150083" cy="400110"/>
            <a:chOff x="4082569" y="3710199"/>
            <a:chExt cx="736934" cy="364193"/>
          </a:xfrm>
        </p:grpSpPr>
        <p:sp>
          <p:nvSpPr>
            <p:cNvPr id="108" name="Flowchart: Manual Operation 107">
              <a:extLst>
                <a:ext uri="{FF2B5EF4-FFF2-40B4-BE49-F238E27FC236}">
                  <a16:creationId xmlns:a16="http://schemas.microsoft.com/office/drawing/2014/main" id="{984E3D4F-56AE-4BAE-9D0B-D06BFCB731CB}"/>
                </a:ext>
              </a:extLst>
            </p:cNvPr>
            <p:cNvSpPr/>
            <p:nvPr/>
          </p:nvSpPr>
          <p:spPr>
            <a:xfrm>
              <a:off x="4082569" y="3735234"/>
              <a:ext cx="607859" cy="305162"/>
            </a:xfrm>
            <a:prstGeom prst="flowChartManualOperation">
              <a:avLst/>
            </a:prstGeom>
            <a:solidFill>
              <a:srgbClr val="C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7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273B83E-38B8-40FA-9AF9-7A421CCD8595}"/>
                </a:ext>
              </a:extLst>
            </p:cNvPr>
            <p:cNvSpPr txBox="1"/>
            <p:nvPr/>
          </p:nvSpPr>
          <p:spPr>
            <a:xfrm>
              <a:off x="4150875" y="3710199"/>
              <a:ext cx="668628" cy="364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TOP K</a:t>
              </a:r>
            </a:p>
          </p:txBody>
        </p:sp>
      </p:grp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CA9FF05D-8B4C-4E69-95AA-A6D35C8BAD80}"/>
              </a:ext>
            </a:extLst>
          </p:cNvPr>
          <p:cNvCxnSpPr>
            <a:cxnSpLocks/>
            <a:stCxn id="75" idx="2"/>
            <a:endCxn id="110" idx="0"/>
          </p:cNvCxnSpPr>
          <p:nvPr/>
        </p:nvCxnSpPr>
        <p:spPr>
          <a:xfrm rot="10800000" flipV="1">
            <a:off x="17135369" y="4470119"/>
            <a:ext cx="410998" cy="1456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200291A-7B6C-4CD0-A4F8-49DACA135766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15774533" y="5207015"/>
            <a:ext cx="1744021" cy="3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3D813FF-A6E2-46A6-95B3-B12B0657BFA7}"/>
              </a:ext>
            </a:extLst>
          </p:cNvPr>
          <p:cNvCxnSpPr>
            <a:cxnSpLocks/>
          </p:cNvCxnSpPr>
          <p:nvPr/>
        </p:nvCxnSpPr>
        <p:spPr>
          <a:xfrm flipH="1">
            <a:off x="16981350" y="4978544"/>
            <a:ext cx="4936" cy="885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6E53375-36DC-482F-A2BB-4A823B1B04BF}"/>
              </a:ext>
            </a:extLst>
          </p:cNvPr>
          <p:cNvCxnSpPr>
            <a:cxnSpLocks/>
          </p:cNvCxnSpPr>
          <p:nvPr/>
        </p:nvCxnSpPr>
        <p:spPr>
          <a:xfrm>
            <a:off x="16422713" y="5207015"/>
            <a:ext cx="17962" cy="676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A445096-16DD-4B35-8F97-75F453ADA809}"/>
              </a:ext>
            </a:extLst>
          </p:cNvPr>
          <p:cNvSpPr/>
          <p:nvPr/>
        </p:nvSpPr>
        <p:spPr>
          <a:xfrm>
            <a:off x="15497384" y="5883675"/>
            <a:ext cx="3960440" cy="241146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SAVE FOR BACKWARD PASS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CB786C4-98CC-4406-91B3-E74772BE0D85}"/>
              </a:ext>
            </a:extLst>
          </p:cNvPr>
          <p:cNvSpPr/>
          <p:nvPr/>
        </p:nvSpPr>
        <p:spPr>
          <a:xfrm>
            <a:off x="15189683" y="4124127"/>
            <a:ext cx="5153868" cy="2047580"/>
          </a:xfrm>
          <a:prstGeom prst="rect">
            <a:avLst/>
          </a:prstGeom>
          <a:noFill/>
          <a:ln w="508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27FF8B0-E517-4666-9FE4-66FEFD1B245A}"/>
                  </a:ext>
                </a:extLst>
              </p:cNvPr>
              <p:cNvSpPr txBox="1"/>
              <p:nvPr/>
            </p:nvSpPr>
            <p:spPr>
              <a:xfrm>
                <a:off x="19780238" y="4846595"/>
                <a:ext cx="63998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CA" sz="2400" b="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27FF8B0-E517-4666-9FE4-66FEFD1B2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0238" y="4846595"/>
                <a:ext cx="639983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054D797-77A0-4F7F-AE5E-292E3079356B}"/>
              </a:ext>
            </a:extLst>
          </p:cNvPr>
          <p:cNvGrpSpPr/>
          <p:nvPr/>
        </p:nvGrpSpPr>
        <p:grpSpPr>
          <a:xfrm>
            <a:off x="17199210" y="7470849"/>
            <a:ext cx="1579230" cy="441493"/>
            <a:chOff x="5081727" y="5606051"/>
            <a:chExt cx="1579230" cy="441493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5C0253A-A0A8-458A-910D-0559FB94F4B3}"/>
                </a:ext>
              </a:extLst>
            </p:cNvPr>
            <p:cNvSpPr/>
            <p:nvPr/>
          </p:nvSpPr>
          <p:spPr>
            <a:xfrm>
              <a:off x="5081727" y="5609220"/>
              <a:ext cx="1579230" cy="43832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3C41AF33-653B-44B6-90B8-D26FD44C1992}"/>
                    </a:ext>
                  </a:extLst>
                </p:cNvPr>
                <p:cNvSpPr txBox="1"/>
                <p:nvPr/>
              </p:nvSpPr>
              <p:spPr>
                <a:xfrm>
                  <a:off x="5104293" y="5606051"/>
                  <a:ext cx="14292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CA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 sz="2000" i="1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CA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CA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3C41AF33-653B-44B6-90B8-D26FD44C1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4293" y="5606051"/>
                  <a:ext cx="1429237" cy="400110"/>
                </a:xfrm>
                <a:prstGeom prst="rect">
                  <a:avLst/>
                </a:prstGeom>
                <a:blipFill>
                  <a:blip r:embed="rId19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AB6E852-779F-4377-B285-E198DDCF5DE2}"/>
                  </a:ext>
                </a:extLst>
              </p:cNvPr>
              <p:cNvSpPr txBox="1"/>
              <p:nvPr/>
            </p:nvSpPr>
            <p:spPr>
              <a:xfrm>
                <a:off x="19710077" y="7052830"/>
                <a:ext cx="7228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CA" sz="2400" b="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AB6E852-779F-4377-B285-E198DDCF5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0077" y="7052830"/>
                <a:ext cx="722890" cy="461665"/>
              </a:xfrm>
              <a:prstGeom prst="rect">
                <a:avLst/>
              </a:prstGeom>
              <a:blipFill>
                <a:blip r:embed="rId2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9FC6E52-4ECC-4363-8E49-633BF0AD8844}"/>
                  </a:ext>
                </a:extLst>
              </p:cNvPr>
              <p:cNvSpPr txBox="1"/>
              <p:nvPr/>
            </p:nvSpPr>
            <p:spPr>
              <a:xfrm>
                <a:off x="15097826" y="6519153"/>
                <a:ext cx="9453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CA" sz="3200" b="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9FC6E52-4ECC-4363-8E49-633BF0AD8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26" y="6519153"/>
                <a:ext cx="945387" cy="58477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extBox 133">
            <a:extLst>
              <a:ext uri="{FF2B5EF4-FFF2-40B4-BE49-F238E27FC236}">
                <a16:creationId xmlns:a16="http://schemas.microsoft.com/office/drawing/2014/main" id="{B99BB5AB-23E6-4612-8464-00A9E4A8562E}"/>
              </a:ext>
            </a:extLst>
          </p:cNvPr>
          <p:cNvSpPr txBox="1"/>
          <p:nvPr/>
        </p:nvSpPr>
        <p:spPr>
          <a:xfrm>
            <a:off x="16993516" y="8074149"/>
            <a:ext cx="1992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C00000"/>
                </a:solidFill>
              </a:rPr>
              <a:t>BACKWARD PASS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5C5556BA-7109-49A1-BEE4-EC5C28C239F3}"/>
              </a:ext>
            </a:extLst>
          </p:cNvPr>
          <p:cNvGrpSpPr/>
          <p:nvPr/>
        </p:nvGrpSpPr>
        <p:grpSpPr>
          <a:xfrm>
            <a:off x="17182452" y="6605616"/>
            <a:ext cx="1633272" cy="438324"/>
            <a:chOff x="5072530" y="5015472"/>
            <a:chExt cx="1633272" cy="438324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195EB4B1-94D1-467E-95BB-015C0FD7DDB1}"/>
                </a:ext>
              </a:extLst>
            </p:cNvPr>
            <p:cNvSpPr/>
            <p:nvPr/>
          </p:nvSpPr>
          <p:spPr>
            <a:xfrm>
              <a:off x="5072530" y="5015472"/>
              <a:ext cx="1579230" cy="438324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9A0616F8-B4E7-4FDD-8887-C6A5A81931DE}"/>
                    </a:ext>
                  </a:extLst>
                </p:cNvPr>
                <p:cNvSpPr txBox="1"/>
                <p:nvPr/>
              </p:nvSpPr>
              <p:spPr>
                <a:xfrm>
                  <a:off x="5094592" y="5030158"/>
                  <a:ext cx="16112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CA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 sz="2000" i="1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CA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CA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9A0616F8-B4E7-4FDD-8887-C6A5A81931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4592" y="5030158"/>
                  <a:ext cx="1611210" cy="400110"/>
                </a:xfrm>
                <a:prstGeom prst="rect">
                  <a:avLst/>
                </a:prstGeom>
                <a:blipFill>
                  <a:blip r:embed="rId22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6CFAB2EB-0B93-447E-B79F-C233E3E6686F}"/>
              </a:ext>
            </a:extLst>
          </p:cNvPr>
          <p:cNvCxnSpPr>
            <a:stCxn id="142" idx="3"/>
            <a:endCxn id="144" idx="3"/>
          </p:cNvCxnSpPr>
          <p:nvPr/>
        </p:nvCxnSpPr>
        <p:spPr>
          <a:xfrm>
            <a:off x="18761682" y="6824778"/>
            <a:ext cx="16758" cy="868402"/>
          </a:xfrm>
          <a:prstGeom prst="bentConnector3">
            <a:avLst>
              <a:gd name="adj1" fmla="val 1464125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8EFBFDA-A11E-42F6-A244-92D991D06D0D}"/>
              </a:ext>
            </a:extLst>
          </p:cNvPr>
          <p:cNvSpPr/>
          <p:nvPr/>
        </p:nvSpPr>
        <p:spPr>
          <a:xfrm>
            <a:off x="15168989" y="6226789"/>
            <a:ext cx="5153868" cy="1828253"/>
          </a:xfrm>
          <a:prstGeom prst="rect">
            <a:avLst/>
          </a:prstGeom>
          <a:noFill/>
          <a:ln w="508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B10DFD8-DE6F-4150-9BD7-356DA9CC1D84}"/>
              </a:ext>
            </a:extLst>
          </p:cNvPr>
          <p:cNvCxnSpPr>
            <a:cxnSpLocks/>
          </p:cNvCxnSpPr>
          <p:nvPr/>
        </p:nvCxnSpPr>
        <p:spPr>
          <a:xfrm flipH="1">
            <a:off x="19013379" y="7283663"/>
            <a:ext cx="8044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0DFCF93-B4AF-4160-AD19-A52482CC488D}"/>
              </a:ext>
            </a:extLst>
          </p:cNvPr>
          <p:cNvCxnSpPr>
            <a:cxnSpLocks/>
            <a:stCxn id="144" idx="1"/>
          </p:cNvCxnSpPr>
          <p:nvPr/>
        </p:nvCxnSpPr>
        <p:spPr>
          <a:xfrm flipH="1">
            <a:off x="15881172" y="7693180"/>
            <a:ext cx="13180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9F2A130-7B0A-411A-A5CB-675E7A47C88B}"/>
                  </a:ext>
                </a:extLst>
              </p:cNvPr>
              <p:cNvSpPr txBox="1"/>
              <p:nvPr/>
            </p:nvSpPr>
            <p:spPr>
              <a:xfrm>
                <a:off x="15107673" y="7402839"/>
                <a:ext cx="12763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A" sz="3200" b="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9F2A130-7B0A-411A-A5CB-675E7A47C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7673" y="7402839"/>
                <a:ext cx="1276375" cy="58477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E9F76E0-5302-4544-B430-9185F7C71BBF}"/>
              </a:ext>
            </a:extLst>
          </p:cNvPr>
          <p:cNvCxnSpPr>
            <a:cxnSpLocks/>
          </p:cNvCxnSpPr>
          <p:nvPr/>
        </p:nvCxnSpPr>
        <p:spPr>
          <a:xfrm>
            <a:off x="17823411" y="6120286"/>
            <a:ext cx="0" cy="48533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53286311-E7FB-4C22-8E7C-CDAD1C4E6B37}"/>
              </a:ext>
            </a:extLst>
          </p:cNvPr>
          <p:cNvSpPr txBox="1"/>
          <p:nvPr/>
        </p:nvSpPr>
        <p:spPr>
          <a:xfrm>
            <a:off x="17568549" y="4768683"/>
            <a:ext cx="2418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SPARSE WEIGHT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678911A-3386-4C38-B04C-185D6DA176CB}"/>
              </a:ext>
            </a:extLst>
          </p:cNvPr>
          <p:cNvCxnSpPr>
            <a:cxnSpLocks/>
          </p:cNvCxnSpPr>
          <p:nvPr/>
        </p:nvCxnSpPr>
        <p:spPr>
          <a:xfrm flipV="1">
            <a:off x="16990335" y="5089738"/>
            <a:ext cx="528219" cy="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1E90EE27-5AB7-439C-9815-D6E6B6F8579F}"/>
              </a:ext>
            </a:extLst>
          </p:cNvPr>
          <p:cNvSpPr txBox="1"/>
          <p:nvPr/>
        </p:nvSpPr>
        <p:spPr>
          <a:xfrm>
            <a:off x="16413277" y="7184573"/>
            <a:ext cx="1631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SPARSE ACTIVATION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E31AE97-7D02-4B3D-9843-3DA021F83684}"/>
              </a:ext>
            </a:extLst>
          </p:cNvPr>
          <p:cNvSpPr txBox="1"/>
          <p:nvPr/>
        </p:nvSpPr>
        <p:spPr>
          <a:xfrm>
            <a:off x="16491471" y="6340248"/>
            <a:ext cx="1444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SPARSE WEIGHT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822165F-E2D1-4D85-A621-8D2C22BDE016}"/>
              </a:ext>
            </a:extLst>
          </p:cNvPr>
          <p:cNvCxnSpPr>
            <a:cxnSpLocks/>
          </p:cNvCxnSpPr>
          <p:nvPr/>
        </p:nvCxnSpPr>
        <p:spPr>
          <a:xfrm flipH="1">
            <a:off x="15864414" y="6811540"/>
            <a:ext cx="13180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E446ABB-A1A3-4994-8C0F-DE31C7E5CF8E}"/>
              </a:ext>
            </a:extLst>
          </p:cNvPr>
          <p:cNvGrpSpPr/>
          <p:nvPr/>
        </p:nvGrpSpPr>
        <p:grpSpPr>
          <a:xfrm>
            <a:off x="15948391" y="5258974"/>
            <a:ext cx="1150083" cy="400110"/>
            <a:chOff x="4082569" y="3710199"/>
            <a:chExt cx="736934" cy="364193"/>
          </a:xfrm>
        </p:grpSpPr>
        <p:sp>
          <p:nvSpPr>
            <p:cNvPr id="156" name="Flowchart: Manual Operation 155">
              <a:extLst>
                <a:ext uri="{FF2B5EF4-FFF2-40B4-BE49-F238E27FC236}">
                  <a16:creationId xmlns:a16="http://schemas.microsoft.com/office/drawing/2014/main" id="{50EC6A04-4E38-4E2B-A999-DC79AA298326}"/>
                </a:ext>
              </a:extLst>
            </p:cNvPr>
            <p:cNvSpPr/>
            <p:nvPr/>
          </p:nvSpPr>
          <p:spPr>
            <a:xfrm>
              <a:off x="4082569" y="3735234"/>
              <a:ext cx="607859" cy="305162"/>
            </a:xfrm>
            <a:prstGeom prst="flowChartManualOperation">
              <a:avLst/>
            </a:prstGeom>
            <a:solidFill>
              <a:srgbClr val="C0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700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F7F44D1-36B1-4B67-B9FE-97CFACD3381C}"/>
                </a:ext>
              </a:extLst>
            </p:cNvPr>
            <p:cNvSpPr txBox="1"/>
            <p:nvPr/>
          </p:nvSpPr>
          <p:spPr>
            <a:xfrm>
              <a:off x="4150875" y="3710199"/>
              <a:ext cx="668628" cy="364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TOP K</a:t>
              </a:r>
            </a:p>
          </p:txBody>
        </p:sp>
      </p:grp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B9571CE-64D1-4415-90F8-865BE13EDD39}"/>
              </a:ext>
            </a:extLst>
          </p:cNvPr>
          <p:cNvCxnSpPr>
            <a:cxnSpLocks/>
          </p:cNvCxnSpPr>
          <p:nvPr/>
        </p:nvCxnSpPr>
        <p:spPr>
          <a:xfrm rot="10800000" flipH="1">
            <a:off x="19097784" y="5207015"/>
            <a:ext cx="8044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Content Placeholder 1">
            <a:extLst>
              <a:ext uri="{FF2B5EF4-FFF2-40B4-BE49-F238E27FC236}">
                <a16:creationId xmlns:a16="http://schemas.microsoft.com/office/drawing/2014/main" id="{8794B9D9-468C-4B86-8FAE-E96414DF0117}"/>
              </a:ext>
            </a:extLst>
          </p:cNvPr>
          <p:cNvSpPr txBox="1">
            <a:spLocks/>
          </p:cNvSpPr>
          <p:nvPr/>
        </p:nvSpPr>
        <p:spPr>
          <a:xfrm>
            <a:off x="10169237" y="3669150"/>
            <a:ext cx="4941425" cy="4219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 marL="731556" marR="0" indent="-731556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2319804" marR="0" indent="-856691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2pPr>
            <a:lvl3pPr marL="3943547" marR="0" indent="-1017321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3pPr>
            <a:lvl4pPr marL="5531594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4pPr>
            <a:lvl5pPr marL="6994707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5pPr>
            <a:lvl6pPr marL="8457820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9920933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11384047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12847160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540000" indent="-540000" algn="just" hangingPunct="1">
              <a:lnSpc>
                <a:spcPct val="120000"/>
              </a:lnSpc>
              <a:spcBef>
                <a:spcPts val="1600"/>
              </a:spcBef>
              <a:buFont typeface="Wingdings" panose="05000000000000000000" pitchFamily="2" charset="2"/>
              <a:buChar char="q"/>
            </a:pPr>
            <a:r>
              <a:rPr lang="en-CA" dirty="0">
                <a:solidFill>
                  <a:schemeClr val="tx1"/>
                </a:solidFill>
              </a:rPr>
              <a:t>A sparse weight topology is induced during the forward pass using Top-K </a:t>
            </a:r>
            <a:r>
              <a:rPr lang="en-CA" dirty="0" err="1">
                <a:solidFill>
                  <a:schemeClr val="tx1"/>
                </a:solidFill>
              </a:rPr>
              <a:t>sparsification</a:t>
            </a:r>
            <a:r>
              <a:rPr lang="en-CA" dirty="0">
                <a:solidFill>
                  <a:schemeClr val="tx1"/>
                </a:solidFill>
              </a:rPr>
              <a:t>.</a:t>
            </a:r>
          </a:p>
          <a:p>
            <a:pPr marL="540000" indent="-540000" algn="just" hangingPunct="1">
              <a:lnSpc>
                <a:spcPct val="120000"/>
              </a:lnSpc>
              <a:spcBef>
                <a:spcPts val="1600"/>
              </a:spcBef>
              <a:buFont typeface="Wingdings" panose="05000000000000000000" pitchFamily="2" charset="2"/>
              <a:buChar char="q"/>
            </a:pPr>
            <a:r>
              <a:rPr lang="en-CA" dirty="0">
                <a:solidFill>
                  <a:schemeClr val="tx1"/>
                </a:solidFill>
              </a:rPr>
              <a:t>During the backward pass, sparse weights and activations are used for generating  weight and input gradients</a:t>
            </a:r>
          </a:p>
          <a:p>
            <a:pPr marL="540000" indent="-540000" algn="just" hangingPunct="1">
              <a:lnSpc>
                <a:spcPct val="120000"/>
              </a:lnSpc>
              <a:spcBef>
                <a:spcPts val="1600"/>
              </a:spcBef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815226A-5F44-460B-8A4E-27A97F2DFEB3}"/>
              </a:ext>
            </a:extLst>
          </p:cNvPr>
          <p:cNvGrpSpPr/>
          <p:nvPr/>
        </p:nvGrpSpPr>
        <p:grpSpPr>
          <a:xfrm>
            <a:off x="10174714" y="8807603"/>
            <a:ext cx="10265341" cy="653611"/>
            <a:chOff x="652812" y="2983139"/>
            <a:chExt cx="9360000" cy="1013735"/>
          </a:xfrm>
        </p:grpSpPr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69CB2CD6-964F-43F2-B521-F40014B43D61}"/>
                </a:ext>
              </a:extLst>
            </p:cNvPr>
            <p:cNvSpPr/>
            <p:nvPr/>
          </p:nvSpPr>
          <p:spPr>
            <a:xfrm>
              <a:off x="652812" y="3096874"/>
              <a:ext cx="9360000" cy="900000"/>
            </a:xfrm>
            <a:prstGeom prst="roundRect">
              <a:avLst/>
            </a:prstGeom>
            <a:solidFill>
              <a:srgbClr val="0070C0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326532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CA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64" name="TextBox 38">
              <a:extLst>
                <a:ext uri="{FF2B5EF4-FFF2-40B4-BE49-F238E27FC236}">
                  <a16:creationId xmlns:a16="http://schemas.microsoft.com/office/drawing/2014/main" id="{136A56CE-D5E7-4B70-965B-069E9B2BD1F9}"/>
                </a:ext>
              </a:extLst>
            </p:cNvPr>
            <p:cNvSpPr txBox="1"/>
            <p:nvPr/>
          </p:nvSpPr>
          <p:spPr>
            <a:xfrm>
              <a:off x="3457417" y="2983139"/>
              <a:ext cx="4444661" cy="10024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600" i="1" dirty="0">
                  <a:solidFill>
                    <a:schemeClr val="bg1"/>
                  </a:solidFill>
                </a:rPr>
                <a:t>SWAT Variants</a:t>
              </a:r>
              <a:endParaRPr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5D5BECEC-16EE-45FA-9FA0-F9CB650FF56A}"/>
              </a:ext>
            </a:extLst>
          </p:cNvPr>
          <p:cNvSpPr txBox="1"/>
          <p:nvPr/>
        </p:nvSpPr>
        <p:spPr>
          <a:xfrm>
            <a:off x="10981869" y="10111417"/>
            <a:ext cx="3737560" cy="584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"/>
                <a:sym typeface="Calibri"/>
              </a:rPr>
              <a:t>Unstructured SWAT</a:t>
            </a:r>
            <a:endParaRPr kumimoji="0" lang="en-CA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"/>
              <a:sym typeface="Calibri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0E5BC6C-0CE7-49C1-A6FE-EFAA932E11AB}"/>
              </a:ext>
            </a:extLst>
          </p:cNvPr>
          <p:cNvSpPr txBox="1"/>
          <p:nvPr/>
        </p:nvSpPr>
        <p:spPr>
          <a:xfrm>
            <a:off x="16313182" y="10138689"/>
            <a:ext cx="3282307" cy="5847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"/>
                <a:sym typeface="Calibri"/>
              </a:rPr>
              <a:t>Structured SWAT</a:t>
            </a:r>
            <a:endParaRPr kumimoji="0" lang="en-CA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"/>
              <a:sym typeface="Calibri"/>
            </a:endParaRPr>
          </a:p>
        </p:txBody>
      </p:sp>
      <p:cxnSp>
        <p:nvCxnSpPr>
          <p:cNvPr id="173" name="Google Shape;100;p1">
            <a:extLst>
              <a:ext uri="{FF2B5EF4-FFF2-40B4-BE49-F238E27FC236}">
                <a16:creationId xmlns:a16="http://schemas.microsoft.com/office/drawing/2014/main" id="{AD633086-E6EA-45F7-B70B-A1E36D1A1D9B}"/>
              </a:ext>
            </a:extLst>
          </p:cNvPr>
          <p:cNvCxnSpPr>
            <a:cxnSpLocks/>
          </p:cNvCxnSpPr>
          <p:nvPr/>
        </p:nvCxnSpPr>
        <p:spPr>
          <a:xfrm>
            <a:off x="15460227" y="10159655"/>
            <a:ext cx="13080" cy="3874570"/>
          </a:xfrm>
          <a:prstGeom prst="straightConnector1">
            <a:avLst/>
          </a:prstGeom>
          <a:noFill/>
          <a:ln w="5715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Content Placeholder 1">
            <a:extLst>
              <a:ext uri="{FF2B5EF4-FFF2-40B4-BE49-F238E27FC236}">
                <a16:creationId xmlns:a16="http://schemas.microsoft.com/office/drawing/2014/main" id="{76E069D5-004E-4E56-8519-CD0C0F9EF03E}"/>
              </a:ext>
            </a:extLst>
          </p:cNvPr>
          <p:cNvSpPr txBox="1">
            <a:spLocks/>
          </p:cNvSpPr>
          <p:nvPr/>
        </p:nvSpPr>
        <p:spPr>
          <a:xfrm>
            <a:off x="10169237" y="9452655"/>
            <a:ext cx="10010043" cy="498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 marL="731556" marR="0" indent="-731556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2319804" marR="0" indent="-856691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2pPr>
            <a:lvl3pPr marL="3943547" marR="0" indent="-1017321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3pPr>
            <a:lvl4pPr marL="5531594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4pPr>
            <a:lvl5pPr marL="6994707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5pPr>
            <a:lvl6pPr marL="8457820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9920933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11384047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12847160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540000" indent="-540000" algn="just" hangingPunct="1">
              <a:lnSpc>
                <a:spcPct val="120000"/>
              </a:lnSpc>
              <a:spcBef>
                <a:spcPts val="160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SWAT can learn structured/unstructured sparse network.  </a:t>
            </a:r>
            <a:endParaRPr lang="en-CA" dirty="0">
              <a:solidFill>
                <a:schemeClr val="tx1"/>
              </a:solidFill>
            </a:endParaRP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F7E77569-4AC3-4A23-9EEB-E45770E9E5D0}"/>
              </a:ext>
            </a:extLst>
          </p:cNvPr>
          <p:cNvGrpSpPr/>
          <p:nvPr/>
        </p:nvGrpSpPr>
        <p:grpSpPr>
          <a:xfrm>
            <a:off x="16232985" y="10729205"/>
            <a:ext cx="2808772" cy="2456425"/>
            <a:chOff x="8241624" y="6009439"/>
            <a:chExt cx="3749324" cy="3524519"/>
          </a:xfrm>
        </p:grpSpPr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81B0F922-02C3-4BB1-9FE6-2320D10F63A4}"/>
                </a:ext>
              </a:extLst>
            </p:cNvPr>
            <p:cNvGrpSpPr/>
            <p:nvPr/>
          </p:nvGrpSpPr>
          <p:grpSpPr>
            <a:xfrm>
              <a:off x="8241624" y="6009439"/>
              <a:ext cx="3749324" cy="3524519"/>
              <a:chOff x="8241624" y="6009439"/>
              <a:chExt cx="3749324" cy="3524519"/>
            </a:xfrm>
          </p:grpSpPr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28B885D7-E007-4625-B9EC-DD75645E1235}"/>
                  </a:ext>
                </a:extLst>
              </p:cNvPr>
              <p:cNvSpPr/>
              <p:nvPr/>
            </p:nvSpPr>
            <p:spPr>
              <a:xfrm>
                <a:off x="8805949" y="6581525"/>
                <a:ext cx="710269" cy="653519"/>
              </a:xfrm>
              <a:prstGeom prst="rect">
                <a:avLst/>
              </a:prstGeom>
              <a:solidFill>
                <a:srgbClr val="00B05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34A4FB2F-A97F-4143-882B-61F90E7ED2C0}"/>
                  </a:ext>
                </a:extLst>
              </p:cNvPr>
              <p:cNvSpPr/>
              <p:nvPr/>
            </p:nvSpPr>
            <p:spPr>
              <a:xfrm>
                <a:off x="9516219" y="6581525"/>
                <a:ext cx="710269" cy="653519"/>
              </a:xfrm>
              <a:prstGeom prst="rect">
                <a:avLst/>
              </a:prstGeom>
              <a:solidFill>
                <a:srgbClr val="00B05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0D3CBDFA-EBA7-4E71-9997-1DC8D7D38094}"/>
                  </a:ext>
                </a:extLst>
              </p:cNvPr>
              <p:cNvSpPr/>
              <p:nvPr/>
            </p:nvSpPr>
            <p:spPr>
              <a:xfrm>
                <a:off x="8805949" y="7235044"/>
                <a:ext cx="710269" cy="653519"/>
              </a:xfrm>
              <a:prstGeom prst="rect">
                <a:avLst/>
              </a:prstGeom>
              <a:solidFill>
                <a:srgbClr val="00B05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2734D144-046A-4D5F-B3B0-B726372D4FF7}"/>
                  </a:ext>
                </a:extLst>
              </p:cNvPr>
              <p:cNvSpPr/>
              <p:nvPr/>
            </p:nvSpPr>
            <p:spPr>
              <a:xfrm>
                <a:off x="9516219" y="7235044"/>
                <a:ext cx="710269" cy="653519"/>
              </a:xfrm>
              <a:prstGeom prst="rect">
                <a:avLst/>
              </a:prstGeom>
              <a:solidFill>
                <a:srgbClr val="00B05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F2491ADE-A828-4720-8B0C-BDB7278ACDAB}"/>
                  </a:ext>
                </a:extLst>
              </p:cNvPr>
              <p:cNvSpPr/>
              <p:nvPr/>
            </p:nvSpPr>
            <p:spPr>
              <a:xfrm>
                <a:off x="10565740" y="6581525"/>
                <a:ext cx="710269" cy="653519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B006B0A0-64C1-4394-BABE-CA5EB3B5ACFF}"/>
                  </a:ext>
                </a:extLst>
              </p:cNvPr>
              <p:cNvSpPr/>
              <p:nvPr/>
            </p:nvSpPr>
            <p:spPr>
              <a:xfrm>
                <a:off x="11276010" y="6581525"/>
                <a:ext cx="710269" cy="653519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47DAB498-4D1A-4A71-8A6F-829628F26CA7}"/>
                  </a:ext>
                </a:extLst>
              </p:cNvPr>
              <p:cNvSpPr/>
              <p:nvPr/>
            </p:nvSpPr>
            <p:spPr>
              <a:xfrm>
                <a:off x="10565740" y="7235044"/>
                <a:ext cx="710269" cy="653519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AB2BAA43-7A1F-45EA-A5EA-1ADDD5F8EE26}"/>
                  </a:ext>
                </a:extLst>
              </p:cNvPr>
              <p:cNvSpPr/>
              <p:nvPr/>
            </p:nvSpPr>
            <p:spPr>
              <a:xfrm>
                <a:off x="11276010" y="7235044"/>
                <a:ext cx="710269" cy="653519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392CA3EC-B530-4403-9E82-A5B29F65DBAD}"/>
                  </a:ext>
                </a:extLst>
              </p:cNvPr>
              <p:cNvSpPr/>
              <p:nvPr/>
            </p:nvSpPr>
            <p:spPr>
              <a:xfrm>
                <a:off x="8801280" y="8226918"/>
                <a:ext cx="710269" cy="653519"/>
              </a:xfrm>
              <a:prstGeom prst="rect">
                <a:avLst/>
              </a:prstGeom>
              <a:solidFill>
                <a:srgbClr val="00B05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17942DAF-75C8-4568-AF5E-5574D4D511D6}"/>
                  </a:ext>
                </a:extLst>
              </p:cNvPr>
              <p:cNvSpPr/>
              <p:nvPr/>
            </p:nvSpPr>
            <p:spPr>
              <a:xfrm>
                <a:off x="9511550" y="8226918"/>
                <a:ext cx="710269" cy="653519"/>
              </a:xfrm>
              <a:prstGeom prst="rect">
                <a:avLst/>
              </a:prstGeom>
              <a:solidFill>
                <a:srgbClr val="00B05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04279924-2D12-494B-BD18-34F72799DB78}"/>
                  </a:ext>
                </a:extLst>
              </p:cNvPr>
              <p:cNvSpPr/>
              <p:nvPr/>
            </p:nvSpPr>
            <p:spPr>
              <a:xfrm>
                <a:off x="8801280" y="8880437"/>
                <a:ext cx="710269" cy="653519"/>
              </a:xfrm>
              <a:prstGeom prst="rect">
                <a:avLst/>
              </a:prstGeom>
              <a:solidFill>
                <a:srgbClr val="00B05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B7065F56-AC55-4ACB-A19F-546191804B22}"/>
                  </a:ext>
                </a:extLst>
              </p:cNvPr>
              <p:cNvSpPr/>
              <p:nvPr/>
            </p:nvSpPr>
            <p:spPr>
              <a:xfrm>
                <a:off x="9511550" y="8880437"/>
                <a:ext cx="710269" cy="653519"/>
              </a:xfrm>
              <a:prstGeom prst="rect">
                <a:avLst/>
              </a:prstGeom>
              <a:solidFill>
                <a:srgbClr val="00B05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F2540584-6164-492E-84A8-727024DE720D}"/>
                  </a:ext>
                </a:extLst>
              </p:cNvPr>
              <p:cNvSpPr/>
              <p:nvPr/>
            </p:nvSpPr>
            <p:spPr>
              <a:xfrm>
                <a:off x="10561072" y="8226918"/>
                <a:ext cx="710269" cy="653519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262F23A0-E700-4610-8474-BD6A0335B028}"/>
                  </a:ext>
                </a:extLst>
              </p:cNvPr>
              <p:cNvSpPr/>
              <p:nvPr/>
            </p:nvSpPr>
            <p:spPr>
              <a:xfrm>
                <a:off x="11271341" y="8226918"/>
                <a:ext cx="710269" cy="653519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164A9FF6-069D-46FA-BCB7-D354D093B28E}"/>
                  </a:ext>
                </a:extLst>
              </p:cNvPr>
              <p:cNvSpPr/>
              <p:nvPr/>
            </p:nvSpPr>
            <p:spPr>
              <a:xfrm>
                <a:off x="10561072" y="8880437"/>
                <a:ext cx="710269" cy="653519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84A771FC-F86B-493E-9658-DB6710C19C93}"/>
                  </a:ext>
                </a:extLst>
              </p:cNvPr>
              <p:cNvSpPr/>
              <p:nvPr/>
            </p:nvSpPr>
            <p:spPr>
              <a:xfrm>
                <a:off x="11271341" y="8880437"/>
                <a:ext cx="710269" cy="653519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333" name="Straight Arrow Connector 332">
                <a:extLst>
                  <a:ext uri="{FF2B5EF4-FFF2-40B4-BE49-F238E27FC236}">
                    <a16:creationId xmlns:a16="http://schemas.microsoft.com/office/drawing/2014/main" id="{333591EE-9FDA-4171-9824-06F4EA3B0E97}"/>
                  </a:ext>
                </a:extLst>
              </p:cNvPr>
              <p:cNvCxnSpPr/>
              <p:nvPr/>
            </p:nvCxnSpPr>
            <p:spPr>
              <a:xfrm>
                <a:off x="8628382" y="6581525"/>
                <a:ext cx="0" cy="295243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3F82104C-7BF3-465B-AED6-FA62A20D6624}"/>
                  </a:ext>
                </a:extLst>
              </p:cNvPr>
              <p:cNvSpPr txBox="1"/>
              <p:nvPr/>
            </p:nvSpPr>
            <p:spPr>
              <a:xfrm rot="16200000">
                <a:off x="7972564" y="7585351"/>
                <a:ext cx="1145287" cy="607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Filters</a:t>
                </a:r>
              </a:p>
            </p:txBody>
          </p:sp>
          <p:cxnSp>
            <p:nvCxnSpPr>
              <p:cNvPr id="335" name="Straight Arrow Connector 334">
                <a:extLst>
                  <a:ext uri="{FF2B5EF4-FFF2-40B4-BE49-F238E27FC236}">
                    <a16:creationId xmlns:a16="http://schemas.microsoft.com/office/drawing/2014/main" id="{62C997B1-A3B3-4AF1-BAE8-1BFCCD71D4E9}"/>
                  </a:ext>
                </a:extLst>
              </p:cNvPr>
              <p:cNvCxnSpPr/>
              <p:nvPr/>
            </p:nvCxnSpPr>
            <p:spPr>
              <a:xfrm>
                <a:off x="8805949" y="6344603"/>
                <a:ext cx="3184999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2CFBF525-3693-4B1F-B763-D61A2C3B5945}"/>
                  </a:ext>
                </a:extLst>
              </p:cNvPr>
              <p:cNvSpPr txBox="1"/>
              <p:nvPr/>
            </p:nvSpPr>
            <p:spPr>
              <a:xfrm>
                <a:off x="9866684" y="6009439"/>
                <a:ext cx="1905829" cy="52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Channels</a:t>
                </a:r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9F681AB5-CAE7-4B6C-9921-77BBF08D26D3}"/>
                </a:ext>
              </a:extLst>
            </p:cNvPr>
            <p:cNvGrpSpPr/>
            <p:nvPr/>
          </p:nvGrpSpPr>
          <p:grpSpPr>
            <a:xfrm>
              <a:off x="8933008" y="6731762"/>
              <a:ext cx="2859531" cy="2644124"/>
              <a:chOff x="6986524" y="3086798"/>
              <a:chExt cx="2859531" cy="2644124"/>
            </a:xfrm>
          </p:grpSpPr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FA0750CB-5148-4316-962D-D521AF17A742}"/>
                  </a:ext>
                </a:extLst>
              </p:cNvPr>
              <p:cNvSpPr txBox="1"/>
              <p:nvPr/>
            </p:nvSpPr>
            <p:spPr>
              <a:xfrm>
                <a:off x="6986524" y="3086798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12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3CCED452-0DDE-4E09-B216-39A90EFE8AD3}"/>
                  </a:ext>
                </a:extLst>
              </p:cNvPr>
              <p:cNvSpPr txBox="1"/>
              <p:nvPr/>
            </p:nvSpPr>
            <p:spPr>
              <a:xfrm>
                <a:off x="7664548" y="308679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1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B613CDD4-6863-4CA5-BD2C-6AAB7808B400}"/>
                  </a:ext>
                </a:extLst>
              </p:cNvPr>
              <p:cNvSpPr txBox="1"/>
              <p:nvPr/>
            </p:nvSpPr>
            <p:spPr>
              <a:xfrm>
                <a:off x="7648078" y="372324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20</a:t>
                </a:r>
              </a:p>
            </p:txBody>
          </p:sp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D3B7B36A-3F5D-4A74-A9F3-A5DFFE501916}"/>
                  </a:ext>
                </a:extLst>
              </p:cNvPr>
              <p:cNvSpPr txBox="1"/>
              <p:nvPr/>
            </p:nvSpPr>
            <p:spPr>
              <a:xfrm>
                <a:off x="7020986" y="372324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-1</a:t>
                </a:r>
              </a:p>
            </p:txBody>
          </p:sp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31A081F4-EC18-4449-898D-84CEE2447DCF}"/>
                  </a:ext>
                </a:extLst>
              </p:cNvPr>
              <p:cNvSpPr txBox="1"/>
              <p:nvPr/>
            </p:nvSpPr>
            <p:spPr>
              <a:xfrm>
                <a:off x="8771987" y="3086798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13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E2DC1261-3E3B-45B8-B01B-B554616D6729}"/>
                  </a:ext>
                </a:extLst>
              </p:cNvPr>
              <p:cNvSpPr txBox="1"/>
              <p:nvPr/>
            </p:nvSpPr>
            <p:spPr>
              <a:xfrm>
                <a:off x="9450011" y="308679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-3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BFEC11CF-5AB6-4C3D-8BE1-D9A94A5510A2}"/>
                  </a:ext>
                </a:extLst>
              </p:cNvPr>
              <p:cNvSpPr txBox="1"/>
              <p:nvPr/>
            </p:nvSpPr>
            <p:spPr>
              <a:xfrm>
                <a:off x="9433541" y="372324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3</a:t>
                </a:r>
              </a:p>
            </p:txBody>
          </p:sp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ED138FB5-D71D-458F-8562-E5D43F7F7653}"/>
                  </a:ext>
                </a:extLst>
              </p:cNvPr>
              <p:cNvSpPr txBox="1"/>
              <p:nvPr/>
            </p:nvSpPr>
            <p:spPr>
              <a:xfrm>
                <a:off x="8806449" y="372324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1</a:t>
                </a:r>
              </a:p>
            </p:txBody>
          </p:sp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E93F33CC-3DB5-4AFB-80C9-960317E2609A}"/>
                  </a:ext>
                </a:extLst>
              </p:cNvPr>
              <p:cNvSpPr txBox="1"/>
              <p:nvPr/>
            </p:nvSpPr>
            <p:spPr>
              <a:xfrm>
                <a:off x="6986524" y="4725144"/>
                <a:ext cx="518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-15</a:t>
                </a:r>
              </a:p>
            </p:txBody>
          </p:sp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2BC30547-6F24-4784-BCEE-E350B766F3F3}"/>
                  </a:ext>
                </a:extLst>
              </p:cNvPr>
              <p:cNvSpPr txBox="1"/>
              <p:nvPr/>
            </p:nvSpPr>
            <p:spPr>
              <a:xfrm>
                <a:off x="7664548" y="472514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-2</a:t>
                </a:r>
              </a:p>
            </p:txBody>
          </p:sp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897B518A-AC5A-46DD-A014-CA0AADDFAB61}"/>
                  </a:ext>
                </a:extLst>
              </p:cNvPr>
              <p:cNvSpPr txBox="1"/>
              <p:nvPr/>
            </p:nvSpPr>
            <p:spPr>
              <a:xfrm>
                <a:off x="7648078" y="536159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12</a:t>
                </a:r>
              </a:p>
            </p:txBody>
          </p: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CDCA3C9D-CD48-4A24-A6AF-8B8F3E1737C9}"/>
                  </a:ext>
                </a:extLst>
              </p:cNvPr>
              <p:cNvSpPr txBox="1"/>
              <p:nvPr/>
            </p:nvSpPr>
            <p:spPr>
              <a:xfrm>
                <a:off x="7020986" y="5361590"/>
                <a:ext cx="518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-15</a:t>
                </a:r>
              </a:p>
            </p:txBody>
          </p: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0E0D65F5-55BF-4899-BF21-450F561D6EA9}"/>
                  </a:ext>
                </a:extLst>
              </p:cNvPr>
              <p:cNvSpPr txBox="1"/>
              <p:nvPr/>
            </p:nvSpPr>
            <p:spPr>
              <a:xfrm>
                <a:off x="8778181" y="472514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9</a:t>
                </a:r>
              </a:p>
            </p:txBody>
          </p:sp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B2239E25-0FD9-42D4-AD82-B632CEA4EFF8}"/>
                  </a:ext>
                </a:extLst>
              </p:cNvPr>
              <p:cNvSpPr txBox="1"/>
              <p:nvPr/>
            </p:nvSpPr>
            <p:spPr>
              <a:xfrm>
                <a:off x="9456205" y="472514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-7</a:t>
                </a:r>
              </a:p>
            </p:txBody>
          </p:sp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A90762EF-3BE7-4AAF-A02C-9A6493A74ECB}"/>
                  </a:ext>
                </a:extLst>
              </p:cNvPr>
              <p:cNvSpPr txBox="1"/>
              <p:nvPr/>
            </p:nvSpPr>
            <p:spPr>
              <a:xfrm>
                <a:off x="9450011" y="536159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-6</a:t>
                </a:r>
              </a:p>
            </p:txBody>
          </p:sp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14E97FF6-0E50-4C24-943D-4C4A5129E110}"/>
                  </a:ext>
                </a:extLst>
              </p:cNvPr>
              <p:cNvSpPr txBox="1"/>
              <p:nvPr/>
            </p:nvSpPr>
            <p:spPr>
              <a:xfrm>
                <a:off x="8812643" y="536159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-4</a:t>
                </a:r>
              </a:p>
            </p:txBody>
          </p:sp>
        </p:grp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9F6F401A-16A4-4990-9792-25DC598DDFE2}"/>
              </a:ext>
            </a:extLst>
          </p:cNvPr>
          <p:cNvGrpSpPr/>
          <p:nvPr/>
        </p:nvGrpSpPr>
        <p:grpSpPr>
          <a:xfrm>
            <a:off x="16857812" y="11285451"/>
            <a:ext cx="2016955" cy="1777777"/>
            <a:chOff x="7330723" y="3938982"/>
            <a:chExt cx="2016955" cy="1777777"/>
          </a:xfrm>
        </p:grpSpPr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CAA70481-921A-4B52-BD77-89D4D7736DA2}"/>
                </a:ext>
              </a:extLst>
            </p:cNvPr>
            <p:cNvSpPr txBox="1"/>
            <p:nvPr/>
          </p:nvSpPr>
          <p:spPr>
            <a:xfrm>
              <a:off x="7359996" y="3969090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b="1" dirty="0">
                  <a:solidFill>
                    <a:srgbClr val="C00000"/>
                  </a:solidFill>
                </a:rPr>
                <a:t>34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47956E32-5D63-4EAC-94DC-68B77619E1BA}"/>
                </a:ext>
              </a:extLst>
            </p:cNvPr>
            <p:cNvSpPr txBox="1"/>
            <p:nvPr/>
          </p:nvSpPr>
          <p:spPr>
            <a:xfrm>
              <a:off x="8681243" y="3938982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b="1" dirty="0">
                  <a:solidFill>
                    <a:srgbClr val="C00000"/>
                  </a:solidFill>
                </a:rPr>
                <a:t>20</a:t>
              </a: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CB405730-FF5A-40C6-B8BA-8589072F6ACB}"/>
                </a:ext>
              </a:extLst>
            </p:cNvPr>
            <p:cNvSpPr txBox="1"/>
            <p:nvPr/>
          </p:nvSpPr>
          <p:spPr>
            <a:xfrm>
              <a:off x="7330723" y="5131984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b="1" dirty="0">
                  <a:solidFill>
                    <a:srgbClr val="C00000"/>
                  </a:solidFill>
                </a:rPr>
                <a:t>44</a:t>
              </a: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33CA9825-008E-4F89-BDE5-C1545ED8DBBA}"/>
                </a:ext>
              </a:extLst>
            </p:cNvPr>
            <p:cNvSpPr txBox="1"/>
            <p:nvPr/>
          </p:nvSpPr>
          <p:spPr>
            <a:xfrm>
              <a:off x="8707759" y="5084461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b="1" dirty="0">
                  <a:solidFill>
                    <a:srgbClr val="C00000"/>
                  </a:solidFill>
                </a:rPr>
                <a:t>26</a:t>
              </a:r>
            </a:p>
          </p:txBody>
        </p:sp>
      </p:grpSp>
      <p:sp>
        <p:nvSpPr>
          <p:cNvPr id="342" name="TextBox 341">
            <a:extLst>
              <a:ext uri="{FF2B5EF4-FFF2-40B4-BE49-F238E27FC236}">
                <a16:creationId xmlns:a16="http://schemas.microsoft.com/office/drawing/2014/main" id="{2114AE2B-0C8E-4E2E-AF99-D45C9EBABBFA}"/>
              </a:ext>
            </a:extLst>
          </p:cNvPr>
          <p:cNvSpPr txBox="1"/>
          <p:nvPr/>
        </p:nvSpPr>
        <p:spPr>
          <a:xfrm>
            <a:off x="17249775" y="13207942"/>
            <a:ext cx="160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PARAMETER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8F36FA2C-1071-4104-84B8-51271AFEDB36}"/>
              </a:ext>
            </a:extLst>
          </p:cNvPr>
          <p:cNvSpPr txBox="1"/>
          <p:nvPr/>
        </p:nvSpPr>
        <p:spPr>
          <a:xfrm>
            <a:off x="12119565" y="13158181"/>
            <a:ext cx="160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PARAMETER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FEB070E3-A916-4045-8EF1-0BC8E0818803}"/>
              </a:ext>
            </a:extLst>
          </p:cNvPr>
          <p:cNvGrpSpPr/>
          <p:nvPr/>
        </p:nvGrpSpPr>
        <p:grpSpPr>
          <a:xfrm>
            <a:off x="11167727" y="10699919"/>
            <a:ext cx="2808772" cy="2456425"/>
            <a:chOff x="8241624" y="6009439"/>
            <a:chExt cx="3749324" cy="3524519"/>
          </a:xfrm>
        </p:grpSpPr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A794A397-D13B-4F5C-BE02-456F41D8EC6C}"/>
                </a:ext>
              </a:extLst>
            </p:cNvPr>
            <p:cNvGrpSpPr/>
            <p:nvPr/>
          </p:nvGrpSpPr>
          <p:grpSpPr>
            <a:xfrm>
              <a:off x="8241624" y="6009439"/>
              <a:ext cx="3749324" cy="3524519"/>
              <a:chOff x="8241624" y="6009439"/>
              <a:chExt cx="3749324" cy="3524519"/>
            </a:xfrm>
          </p:grpSpPr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239B2192-8DC0-4209-B71B-3E5D4040ECA8}"/>
                  </a:ext>
                </a:extLst>
              </p:cNvPr>
              <p:cNvSpPr/>
              <p:nvPr/>
            </p:nvSpPr>
            <p:spPr>
              <a:xfrm>
                <a:off x="8805949" y="6581525"/>
                <a:ext cx="710269" cy="653519"/>
              </a:xfrm>
              <a:prstGeom prst="rect">
                <a:avLst/>
              </a:prstGeom>
              <a:solidFill>
                <a:srgbClr val="00B05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5" name="Rectangle 364">
                <a:extLst>
                  <a:ext uri="{FF2B5EF4-FFF2-40B4-BE49-F238E27FC236}">
                    <a16:creationId xmlns:a16="http://schemas.microsoft.com/office/drawing/2014/main" id="{8FA6ACAB-E9EA-44F6-AED4-13BC11A63889}"/>
                  </a:ext>
                </a:extLst>
              </p:cNvPr>
              <p:cNvSpPr/>
              <p:nvPr/>
            </p:nvSpPr>
            <p:spPr>
              <a:xfrm>
                <a:off x="9516219" y="6581525"/>
                <a:ext cx="710269" cy="653519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A5A00D59-29EF-449D-8A7B-C59E885887FD}"/>
                  </a:ext>
                </a:extLst>
              </p:cNvPr>
              <p:cNvSpPr/>
              <p:nvPr/>
            </p:nvSpPr>
            <p:spPr>
              <a:xfrm>
                <a:off x="8805949" y="7235044"/>
                <a:ext cx="710269" cy="653519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634D7EF5-410C-4714-BB67-BD15B7213927}"/>
                  </a:ext>
                </a:extLst>
              </p:cNvPr>
              <p:cNvSpPr/>
              <p:nvPr/>
            </p:nvSpPr>
            <p:spPr>
              <a:xfrm>
                <a:off x="9516219" y="7235044"/>
                <a:ext cx="710269" cy="653519"/>
              </a:xfrm>
              <a:prstGeom prst="rect">
                <a:avLst/>
              </a:prstGeom>
              <a:solidFill>
                <a:srgbClr val="00B05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0508BFEA-E553-4B74-82A7-2D92221216EC}"/>
                  </a:ext>
                </a:extLst>
              </p:cNvPr>
              <p:cNvSpPr/>
              <p:nvPr/>
            </p:nvSpPr>
            <p:spPr>
              <a:xfrm>
                <a:off x="10565740" y="6581525"/>
                <a:ext cx="710269" cy="653519"/>
              </a:xfrm>
              <a:prstGeom prst="rect">
                <a:avLst/>
              </a:prstGeom>
              <a:solidFill>
                <a:srgbClr val="00B05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0FCB7EB6-B8C2-4D44-8E46-1A5DE803AD57}"/>
                  </a:ext>
                </a:extLst>
              </p:cNvPr>
              <p:cNvSpPr/>
              <p:nvPr/>
            </p:nvSpPr>
            <p:spPr>
              <a:xfrm>
                <a:off x="11276010" y="6581525"/>
                <a:ext cx="710269" cy="653519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9944D0A1-7A78-4267-886E-843AE9F481EE}"/>
                  </a:ext>
                </a:extLst>
              </p:cNvPr>
              <p:cNvSpPr/>
              <p:nvPr/>
            </p:nvSpPr>
            <p:spPr>
              <a:xfrm>
                <a:off x="10565740" y="7235044"/>
                <a:ext cx="710269" cy="653519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91A2D6A9-3532-42A1-A18C-F1293D351A39}"/>
                  </a:ext>
                </a:extLst>
              </p:cNvPr>
              <p:cNvSpPr/>
              <p:nvPr/>
            </p:nvSpPr>
            <p:spPr>
              <a:xfrm>
                <a:off x="11276010" y="7235044"/>
                <a:ext cx="710269" cy="653519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CC96107A-785C-4D39-866E-9CAFBF68A981}"/>
                  </a:ext>
                </a:extLst>
              </p:cNvPr>
              <p:cNvSpPr/>
              <p:nvPr/>
            </p:nvSpPr>
            <p:spPr>
              <a:xfrm>
                <a:off x="8801280" y="8226918"/>
                <a:ext cx="710269" cy="653519"/>
              </a:xfrm>
              <a:prstGeom prst="rect">
                <a:avLst/>
              </a:prstGeom>
              <a:solidFill>
                <a:srgbClr val="00B05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CD2247CD-2DFB-46FC-9D3F-F483AFA748FE}"/>
                  </a:ext>
                </a:extLst>
              </p:cNvPr>
              <p:cNvSpPr/>
              <p:nvPr/>
            </p:nvSpPr>
            <p:spPr>
              <a:xfrm>
                <a:off x="9511550" y="8226918"/>
                <a:ext cx="710269" cy="653519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2ABC9B05-18BE-40CA-9AAA-191698C49C23}"/>
                  </a:ext>
                </a:extLst>
              </p:cNvPr>
              <p:cNvSpPr/>
              <p:nvPr/>
            </p:nvSpPr>
            <p:spPr>
              <a:xfrm>
                <a:off x="8801280" y="8880437"/>
                <a:ext cx="710269" cy="653519"/>
              </a:xfrm>
              <a:prstGeom prst="rect">
                <a:avLst/>
              </a:prstGeom>
              <a:solidFill>
                <a:srgbClr val="00B05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D832ABDD-1E38-4F4A-A06D-D9F78464CED4}"/>
                  </a:ext>
                </a:extLst>
              </p:cNvPr>
              <p:cNvSpPr/>
              <p:nvPr/>
            </p:nvSpPr>
            <p:spPr>
              <a:xfrm>
                <a:off x="9511550" y="8880437"/>
                <a:ext cx="710269" cy="653519"/>
              </a:xfrm>
              <a:prstGeom prst="rect">
                <a:avLst/>
              </a:prstGeom>
              <a:solidFill>
                <a:srgbClr val="00B05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73411B64-786F-491B-83AC-CBF8AE8FF9C9}"/>
                  </a:ext>
                </a:extLst>
              </p:cNvPr>
              <p:cNvSpPr/>
              <p:nvPr/>
            </p:nvSpPr>
            <p:spPr>
              <a:xfrm>
                <a:off x="10561072" y="8226918"/>
                <a:ext cx="710269" cy="653519"/>
              </a:xfrm>
              <a:prstGeom prst="rect">
                <a:avLst/>
              </a:prstGeom>
              <a:solidFill>
                <a:srgbClr val="00B05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C5B15A6C-B884-4BCD-A964-538C3EFE4B8A}"/>
                  </a:ext>
                </a:extLst>
              </p:cNvPr>
              <p:cNvSpPr/>
              <p:nvPr/>
            </p:nvSpPr>
            <p:spPr>
              <a:xfrm>
                <a:off x="11271341" y="8226918"/>
                <a:ext cx="710269" cy="653519"/>
              </a:xfrm>
              <a:prstGeom prst="rect">
                <a:avLst/>
              </a:prstGeom>
              <a:solidFill>
                <a:srgbClr val="00B05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DA772351-8905-458E-8BBB-371840390E18}"/>
                  </a:ext>
                </a:extLst>
              </p:cNvPr>
              <p:cNvSpPr/>
              <p:nvPr/>
            </p:nvSpPr>
            <p:spPr>
              <a:xfrm>
                <a:off x="10561072" y="8880437"/>
                <a:ext cx="710269" cy="653519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B4636121-B9BC-44A9-BA46-27550DE87A79}"/>
                  </a:ext>
                </a:extLst>
              </p:cNvPr>
              <p:cNvSpPr/>
              <p:nvPr/>
            </p:nvSpPr>
            <p:spPr>
              <a:xfrm>
                <a:off x="11271341" y="8880437"/>
                <a:ext cx="710269" cy="653519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380" name="Straight Arrow Connector 379">
                <a:extLst>
                  <a:ext uri="{FF2B5EF4-FFF2-40B4-BE49-F238E27FC236}">
                    <a16:creationId xmlns:a16="http://schemas.microsoft.com/office/drawing/2014/main" id="{5DE99ADC-2A29-4A8D-AC44-6E77BF89DEDB}"/>
                  </a:ext>
                </a:extLst>
              </p:cNvPr>
              <p:cNvCxnSpPr/>
              <p:nvPr/>
            </p:nvCxnSpPr>
            <p:spPr>
              <a:xfrm>
                <a:off x="8628382" y="6581525"/>
                <a:ext cx="0" cy="295243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1" name="TextBox 380">
                <a:extLst>
                  <a:ext uri="{FF2B5EF4-FFF2-40B4-BE49-F238E27FC236}">
                    <a16:creationId xmlns:a16="http://schemas.microsoft.com/office/drawing/2014/main" id="{C5232F2A-7CCA-4381-B097-488F2D9AFE78}"/>
                  </a:ext>
                </a:extLst>
              </p:cNvPr>
              <p:cNvSpPr txBox="1"/>
              <p:nvPr/>
            </p:nvSpPr>
            <p:spPr>
              <a:xfrm rot="16200000">
                <a:off x="7972564" y="7585351"/>
                <a:ext cx="1145287" cy="607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Filters</a:t>
                </a:r>
              </a:p>
            </p:txBody>
          </p:sp>
          <p:cxnSp>
            <p:nvCxnSpPr>
              <p:cNvPr id="382" name="Straight Arrow Connector 381">
                <a:extLst>
                  <a:ext uri="{FF2B5EF4-FFF2-40B4-BE49-F238E27FC236}">
                    <a16:creationId xmlns:a16="http://schemas.microsoft.com/office/drawing/2014/main" id="{43BF08A9-9D05-490C-A8E3-F31D68094F2D}"/>
                  </a:ext>
                </a:extLst>
              </p:cNvPr>
              <p:cNvCxnSpPr/>
              <p:nvPr/>
            </p:nvCxnSpPr>
            <p:spPr>
              <a:xfrm>
                <a:off x="8805949" y="6344603"/>
                <a:ext cx="3184999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AC124464-198D-43C7-94EC-186F5025442D}"/>
                  </a:ext>
                </a:extLst>
              </p:cNvPr>
              <p:cNvSpPr txBox="1"/>
              <p:nvPr/>
            </p:nvSpPr>
            <p:spPr>
              <a:xfrm>
                <a:off x="9866684" y="6009439"/>
                <a:ext cx="1905829" cy="520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Channels</a:t>
                </a:r>
              </a:p>
            </p:txBody>
          </p:sp>
        </p:grp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4033DF4A-177D-449B-9478-C2D715569B1C}"/>
                </a:ext>
              </a:extLst>
            </p:cNvPr>
            <p:cNvGrpSpPr/>
            <p:nvPr/>
          </p:nvGrpSpPr>
          <p:grpSpPr>
            <a:xfrm>
              <a:off x="8933008" y="6731762"/>
              <a:ext cx="2859531" cy="2644124"/>
              <a:chOff x="6986524" y="3086798"/>
              <a:chExt cx="2859531" cy="2644124"/>
            </a:xfrm>
          </p:grpSpPr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B932BDA2-6C16-477E-9644-4390E4589876}"/>
                  </a:ext>
                </a:extLst>
              </p:cNvPr>
              <p:cNvSpPr txBox="1"/>
              <p:nvPr/>
            </p:nvSpPr>
            <p:spPr>
              <a:xfrm>
                <a:off x="6986524" y="3086798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12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9AA0B634-0B0A-466F-9285-FD7BF06F8A97}"/>
                  </a:ext>
                </a:extLst>
              </p:cNvPr>
              <p:cNvSpPr txBox="1"/>
              <p:nvPr/>
            </p:nvSpPr>
            <p:spPr>
              <a:xfrm>
                <a:off x="7664548" y="308679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1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9319E677-0B6D-4E3D-812D-7BF8C0E31FFE}"/>
                  </a:ext>
                </a:extLst>
              </p:cNvPr>
              <p:cNvSpPr txBox="1"/>
              <p:nvPr/>
            </p:nvSpPr>
            <p:spPr>
              <a:xfrm>
                <a:off x="7648078" y="3723244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20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C8E6B352-5C67-45F0-BE3E-782D3CB8690A}"/>
                  </a:ext>
                </a:extLst>
              </p:cNvPr>
              <p:cNvSpPr txBox="1"/>
              <p:nvPr/>
            </p:nvSpPr>
            <p:spPr>
              <a:xfrm>
                <a:off x="7020986" y="372324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-1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0521C25F-6A45-489F-9F75-C3A2D8883C7E}"/>
                  </a:ext>
                </a:extLst>
              </p:cNvPr>
              <p:cNvSpPr txBox="1"/>
              <p:nvPr/>
            </p:nvSpPr>
            <p:spPr>
              <a:xfrm>
                <a:off x="8771987" y="3086798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13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23E1D4CA-1C3A-4CF9-9400-AAB9471517C8}"/>
                  </a:ext>
                </a:extLst>
              </p:cNvPr>
              <p:cNvSpPr txBox="1"/>
              <p:nvPr/>
            </p:nvSpPr>
            <p:spPr>
              <a:xfrm>
                <a:off x="9450011" y="308679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-3</a:t>
                </a:r>
              </a:p>
            </p:txBody>
          </p: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B726B476-715B-487F-ACFD-2F0AE6772644}"/>
                  </a:ext>
                </a:extLst>
              </p:cNvPr>
              <p:cNvSpPr txBox="1"/>
              <p:nvPr/>
            </p:nvSpPr>
            <p:spPr>
              <a:xfrm>
                <a:off x="9433541" y="372324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3</a:t>
                </a:r>
              </a:p>
            </p:txBody>
          </p:sp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C6827B9B-6E86-430D-883B-18216957A15B}"/>
                  </a:ext>
                </a:extLst>
              </p:cNvPr>
              <p:cNvSpPr txBox="1"/>
              <p:nvPr/>
            </p:nvSpPr>
            <p:spPr>
              <a:xfrm>
                <a:off x="8806449" y="372324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1</a:t>
                </a:r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56323494-DE13-4DAF-BF05-A3EB332A7E7B}"/>
                  </a:ext>
                </a:extLst>
              </p:cNvPr>
              <p:cNvSpPr txBox="1"/>
              <p:nvPr/>
            </p:nvSpPr>
            <p:spPr>
              <a:xfrm>
                <a:off x="6986524" y="4725144"/>
                <a:ext cx="518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-15</a:t>
                </a:r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0D50BEF5-6183-49E9-ADCB-DAB4CA465135}"/>
                  </a:ext>
                </a:extLst>
              </p:cNvPr>
              <p:cNvSpPr txBox="1"/>
              <p:nvPr/>
            </p:nvSpPr>
            <p:spPr>
              <a:xfrm>
                <a:off x="7664548" y="472514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-2</a:t>
                </a:r>
              </a:p>
            </p:txBody>
          </p:sp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0379A4E5-E83B-4B52-9964-5B3836D38774}"/>
                  </a:ext>
                </a:extLst>
              </p:cNvPr>
              <p:cNvSpPr txBox="1"/>
              <p:nvPr/>
            </p:nvSpPr>
            <p:spPr>
              <a:xfrm>
                <a:off x="7648078" y="536159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12</a:t>
                </a:r>
              </a:p>
            </p:txBody>
          </p:sp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5D60CACD-BC24-47BE-B82D-1604BF686DB4}"/>
                  </a:ext>
                </a:extLst>
              </p:cNvPr>
              <p:cNvSpPr txBox="1"/>
              <p:nvPr/>
            </p:nvSpPr>
            <p:spPr>
              <a:xfrm>
                <a:off x="7020986" y="5361590"/>
                <a:ext cx="518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-15</a:t>
                </a:r>
              </a:p>
            </p:txBody>
          </p:sp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3D463C03-32AD-4E58-998D-DE526CE36C4C}"/>
                  </a:ext>
                </a:extLst>
              </p:cNvPr>
              <p:cNvSpPr txBox="1"/>
              <p:nvPr/>
            </p:nvSpPr>
            <p:spPr>
              <a:xfrm>
                <a:off x="8778181" y="472514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9</a:t>
                </a:r>
              </a:p>
            </p:txBody>
          </p:sp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7FF6EA30-7FF8-4AD7-9FAE-8E29CA0A28A7}"/>
                  </a:ext>
                </a:extLst>
              </p:cNvPr>
              <p:cNvSpPr txBox="1"/>
              <p:nvPr/>
            </p:nvSpPr>
            <p:spPr>
              <a:xfrm>
                <a:off x="9456205" y="4725144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-7</a:t>
                </a:r>
              </a:p>
            </p:txBody>
          </p:sp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DB352A4A-2934-4A2D-A20B-3BFDA9AC1E81}"/>
                  </a:ext>
                </a:extLst>
              </p:cNvPr>
              <p:cNvSpPr txBox="1"/>
              <p:nvPr/>
            </p:nvSpPr>
            <p:spPr>
              <a:xfrm>
                <a:off x="9450011" y="536159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-6</a:t>
                </a:r>
              </a:p>
            </p:txBody>
          </p:sp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99596E90-6519-45C1-955F-9AD015DED961}"/>
                  </a:ext>
                </a:extLst>
              </p:cNvPr>
              <p:cNvSpPr txBox="1"/>
              <p:nvPr/>
            </p:nvSpPr>
            <p:spPr>
              <a:xfrm>
                <a:off x="8812643" y="536159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-4</a:t>
                </a:r>
              </a:p>
            </p:txBody>
          </p:sp>
        </p:grpSp>
      </p:grpSp>
      <p:sp>
        <p:nvSpPr>
          <p:cNvPr id="384" name="Content Placeholder 1">
            <a:extLst>
              <a:ext uri="{FF2B5EF4-FFF2-40B4-BE49-F238E27FC236}">
                <a16:creationId xmlns:a16="http://schemas.microsoft.com/office/drawing/2014/main" id="{86717714-F22F-400B-AE6D-A69F1774CA31}"/>
              </a:ext>
            </a:extLst>
          </p:cNvPr>
          <p:cNvSpPr txBox="1">
            <a:spLocks/>
          </p:cNvSpPr>
          <p:nvPr/>
        </p:nvSpPr>
        <p:spPr>
          <a:xfrm>
            <a:off x="11377529" y="13367867"/>
            <a:ext cx="4276315" cy="537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 marL="731556" marR="0" indent="-731556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2319804" marR="0" indent="-856691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2pPr>
            <a:lvl3pPr marL="3943547" marR="0" indent="-1017321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3pPr>
            <a:lvl4pPr marL="5531594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4pPr>
            <a:lvl5pPr marL="6994707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5pPr>
            <a:lvl6pPr marL="8457820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9920933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11384047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12847160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just" hangingPunct="1">
              <a:lnSpc>
                <a:spcPct val="120000"/>
              </a:lnSpc>
              <a:spcBef>
                <a:spcPts val="1600"/>
              </a:spcBef>
              <a:buNone/>
            </a:pPr>
            <a:r>
              <a:rPr lang="en-US" sz="1800" dirty="0">
                <a:solidFill>
                  <a:srgbClr val="C00000"/>
                </a:solidFill>
              </a:rPr>
              <a:t>Selecting Top-K weights</a:t>
            </a:r>
            <a:endParaRPr lang="en-CA" sz="1800" dirty="0">
              <a:solidFill>
                <a:srgbClr val="C00000"/>
              </a:solidFill>
            </a:endParaRPr>
          </a:p>
        </p:txBody>
      </p:sp>
      <p:sp>
        <p:nvSpPr>
          <p:cNvPr id="385" name="Content Placeholder 1">
            <a:extLst>
              <a:ext uri="{FF2B5EF4-FFF2-40B4-BE49-F238E27FC236}">
                <a16:creationId xmlns:a16="http://schemas.microsoft.com/office/drawing/2014/main" id="{4D8766B7-E13E-4911-B6F5-84E78E563F49}"/>
              </a:ext>
            </a:extLst>
          </p:cNvPr>
          <p:cNvSpPr txBox="1">
            <a:spLocks/>
          </p:cNvSpPr>
          <p:nvPr/>
        </p:nvSpPr>
        <p:spPr>
          <a:xfrm>
            <a:off x="15948391" y="13381590"/>
            <a:ext cx="4276315" cy="537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 marL="731556" marR="0" indent="-731556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2319804" marR="0" indent="-856691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2pPr>
            <a:lvl3pPr marL="3943547" marR="0" indent="-1017321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3pPr>
            <a:lvl4pPr marL="5531594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4pPr>
            <a:lvl5pPr marL="6994707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5pPr>
            <a:lvl6pPr marL="8457820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9920933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11384047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12847160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just" hangingPunct="1">
              <a:lnSpc>
                <a:spcPct val="120000"/>
              </a:lnSpc>
              <a:spcBef>
                <a:spcPts val="1600"/>
              </a:spcBef>
              <a:buNone/>
            </a:pPr>
            <a:r>
              <a:rPr lang="en-US" sz="1800" dirty="0">
                <a:solidFill>
                  <a:srgbClr val="C00000"/>
                </a:solidFill>
              </a:rPr>
              <a:t>Selecting channels with highest L1 norm</a:t>
            </a:r>
            <a:endParaRPr lang="en-CA" sz="1800" dirty="0">
              <a:solidFill>
                <a:srgbClr val="C00000"/>
              </a:solidFill>
            </a:endParaRPr>
          </a:p>
        </p:txBody>
      </p: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D9F16650-B9C2-4D74-A3F5-6B4DE6E20ABE}"/>
              </a:ext>
            </a:extLst>
          </p:cNvPr>
          <p:cNvGrpSpPr/>
          <p:nvPr/>
        </p:nvGrpSpPr>
        <p:grpSpPr>
          <a:xfrm>
            <a:off x="10098247" y="16703396"/>
            <a:ext cx="10265341" cy="646331"/>
            <a:chOff x="652812" y="3045651"/>
            <a:chExt cx="9360000" cy="1002444"/>
          </a:xfrm>
        </p:grpSpPr>
        <p:sp>
          <p:nvSpPr>
            <p:cNvPr id="387" name="Rectangle: Rounded Corners 386">
              <a:extLst>
                <a:ext uri="{FF2B5EF4-FFF2-40B4-BE49-F238E27FC236}">
                  <a16:creationId xmlns:a16="http://schemas.microsoft.com/office/drawing/2014/main" id="{1761E6FB-9E09-4F96-BFDC-D249F4877B67}"/>
                </a:ext>
              </a:extLst>
            </p:cNvPr>
            <p:cNvSpPr/>
            <p:nvPr/>
          </p:nvSpPr>
          <p:spPr>
            <a:xfrm>
              <a:off x="652812" y="3096874"/>
              <a:ext cx="9360000" cy="900000"/>
            </a:xfrm>
            <a:prstGeom prst="roundRect">
              <a:avLst/>
            </a:prstGeom>
            <a:solidFill>
              <a:srgbClr val="0070C0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326532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CA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88" name="TextBox 38">
              <a:extLst>
                <a:ext uri="{FF2B5EF4-FFF2-40B4-BE49-F238E27FC236}">
                  <a16:creationId xmlns:a16="http://schemas.microsoft.com/office/drawing/2014/main" id="{EE4B1876-4E9F-42AF-95F7-50302EBA8760}"/>
                </a:ext>
              </a:extLst>
            </p:cNvPr>
            <p:cNvSpPr txBox="1"/>
            <p:nvPr/>
          </p:nvSpPr>
          <p:spPr>
            <a:xfrm>
              <a:off x="2251355" y="3045651"/>
              <a:ext cx="6641631" cy="10024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600" i="1" dirty="0">
                  <a:solidFill>
                    <a:schemeClr val="bg1"/>
                  </a:solidFill>
                </a:rPr>
                <a:t>Efficient Top-K Implementation</a:t>
              </a:r>
              <a:endParaRPr sz="3600" i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74" name="Graphic 173">
            <a:extLst>
              <a:ext uri="{FF2B5EF4-FFF2-40B4-BE49-F238E27FC236}">
                <a16:creationId xmlns:a16="http://schemas.microsoft.com/office/drawing/2014/main" id="{519A6FC7-E2ED-4AC2-A3B9-6E81038F46A2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5853142" y="19438746"/>
            <a:ext cx="4531616" cy="1888174"/>
          </a:xfrm>
          <a:prstGeom prst="rect">
            <a:avLst/>
          </a:prstGeom>
        </p:spPr>
      </p:pic>
      <p:pic>
        <p:nvPicPr>
          <p:cNvPr id="390" name="Graphic 389">
            <a:extLst>
              <a:ext uri="{FF2B5EF4-FFF2-40B4-BE49-F238E27FC236}">
                <a16:creationId xmlns:a16="http://schemas.microsoft.com/office/drawing/2014/main" id="{5F9DD757-6CE6-47A7-A589-94CC8D7E44B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363463" y="19340197"/>
            <a:ext cx="3472295" cy="1785350"/>
          </a:xfrm>
          <a:prstGeom prst="rect">
            <a:avLst/>
          </a:prstGeom>
        </p:spPr>
      </p:pic>
      <p:sp>
        <p:nvSpPr>
          <p:cNvPr id="391" name="Content Placeholder 1">
            <a:extLst>
              <a:ext uri="{FF2B5EF4-FFF2-40B4-BE49-F238E27FC236}">
                <a16:creationId xmlns:a16="http://schemas.microsoft.com/office/drawing/2014/main" id="{672DE2A4-2B28-4F51-9415-EDE027192BC4}"/>
              </a:ext>
            </a:extLst>
          </p:cNvPr>
          <p:cNvSpPr txBox="1">
            <a:spLocks/>
          </p:cNvSpPr>
          <p:nvPr/>
        </p:nvSpPr>
        <p:spPr>
          <a:xfrm>
            <a:off x="10163088" y="17529293"/>
            <a:ext cx="9432401" cy="537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 marL="731556" marR="0" indent="-731556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2319804" marR="0" indent="-856691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2pPr>
            <a:lvl3pPr marL="3943547" marR="0" indent="-1017321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3pPr>
            <a:lvl4pPr marL="5531594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4pPr>
            <a:lvl5pPr marL="6994707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5pPr>
            <a:lvl6pPr marL="8457820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9920933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11384047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12847160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540000" indent="-540000" algn="just" hangingPunct="1">
              <a:lnSpc>
                <a:spcPct val="120000"/>
              </a:lnSpc>
              <a:spcBef>
                <a:spcPts val="160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Threshold operation and using BFPRT or </a:t>
            </a:r>
            <a:r>
              <a:rPr lang="en-US" dirty="0" err="1">
                <a:solidFill>
                  <a:schemeClr val="tx1"/>
                </a:solidFill>
              </a:rPr>
              <a:t>quickselect</a:t>
            </a:r>
            <a:r>
              <a:rPr lang="en-US" dirty="0">
                <a:solidFill>
                  <a:schemeClr val="tx1"/>
                </a:solidFill>
              </a:rPr>
              <a:t> for finding the threshold                .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93" name="Content Placeholder 1">
            <a:extLst>
              <a:ext uri="{FF2B5EF4-FFF2-40B4-BE49-F238E27FC236}">
                <a16:creationId xmlns:a16="http://schemas.microsoft.com/office/drawing/2014/main" id="{2E697C21-45BF-4BA9-93C6-003057A55C00}"/>
              </a:ext>
            </a:extLst>
          </p:cNvPr>
          <p:cNvSpPr txBox="1">
            <a:spLocks/>
          </p:cNvSpPr>
          <p:nvPr/>
        </p:nvSpPr>
        <p:spPr>
          <a:xfrm>
            <a:off x="10174714" y="18778103"/>
            <a:ext cx="9432401" cy="537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 marL="731556" marR="0" indent="-731556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2319804" marR="0" indent="-856691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2pPr>
            <a:lvl3pPr marL="3943547" marR="0" indent="-1017321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3pPr>
            <a:lvl4pPr marL="5531594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4pPr>
            <a:lvl5pPr marL="6994707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5pPr>
            <a:lvl6pPr marL="8457820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9920933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11384047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12847160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540000" indent="-540000" algn="just" hangingPunct="1">
              <a:lnSpc>
                <a:spcPct val="120000"/>
              </a:lnSpc>
              <a:spcBef>
                <a:spcPts val="1600"/>
              </a:spcBef>
              <a:buFont typeface="Wingdings" panose="05000000000000000000" pitchFamily="2" charset="2"/>
              <a:buChar char="q"/>
            </a:pPr>
            <a:r>
              <a:rPr lang="en-CA" dirty="0"/>
              <a:t>Compute threshold periodically after certain iteration.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97" name="Content Placeholder 1">
            <a:extLst>
              <a:ext uri="{FF2B5EF4-FFF2-40B4-BE49-F238E27FC236}">
                <a16:creationId xmlns:a16="http://schemas.microsoft.com/office/drawing/2014/main" id="{EF6FD96B-B959-4B35-972C-B2E4ECB858A1}"/>
              </a:ext>
            </a:extLst>
          </p:cNvPr>
          <p:cNvSpPr txBox="1">
            <a:spLocks/>
          </p:cNvSpPr>
          <p:nvPr/>
        </p:nvSpPr>
        <p:spPr>
          <a:xfrm>
            <a:off x="15423524" y="21294590"/>
            <a:ext cx="5009443" cy="537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 marL="731556" marR="0" indent="-731556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2319804" marR="0" indent="-856691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2pPr>
            <a:lvl3pPr marL="3943547" marR="0" indent="-1017321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3pPr>
            <a:lvl4pPr marL="5531594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4pPr>
            <a:lvl5pPr marL="6994707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5pPr>
            <a:lvl6pPr marL="8457820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9920933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11384047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12847160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just" hangingPunct="1">
              <a:lnSpc>
                <a:spcPct val="120000"/>
              </a:lnSpc>
              <a:spcBef>
                <a:spcPts val="1600"/>
              </a:spcBef>
              <a:buNone/>
            </a:pPr>
            <a:r>
              <a:rPr lang="en-US" sz="1800" dirty="0">
                <a:solidFill>
                  <a:srgbClr val="C00000"/>
                </a:solidFill>
              </a:rPr>
              <a:t>Effect of Top-K period on network convergence</a:t>
            </a:r>
            <a:endParaRPr lang="en-CA" sz="1800" dirty="0">
              <a:solidFill>
                <a:srgbClr val="C00000"/>
              </a:solidFill>
            </a:endParaRPr>
          </a:p>
        </p:txBody>
      </p:sp>
      <p:cxnSp>
        <p:nvCxnSpPr>
          <p:cNvPr id="398" name="Google Shape;100;p1">
            <a:extLst>
              <a:ext uri="{FF2B5EF4-FFF2-40B4-BE49-F238E27FC236}">
                <a16:creationId xmlns:a16="http://schemas.microsoft.com/office/drawing/2014/main" id="{59E8374C-4A9D-4905-991F-8AF3316A0789}"/>
              </a:ext>
            </a:extLst>
          </p:cNvPr>
          <p:cNvCxnSpPr>
            <a:cxnSpLocks/>
          </p:cNvCxnSpPr>
          <p:nvPr/>
        </p:nvCxnSpPr>
        <p:spPr>
          <a:xfrm>
            <a:off x="15132647" y="19410441"/>
            <a:ext cx="0" cy="2170876"/>
          </a:xfrm>
          <a:prstGeom prst="straightConnector1">
            <a:avLst/>
          </a:prstGeom>
          <a:noFill/>
          <a:ln w="5715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1" name="Content Placeholder 1">
            <a:extLst>
              <a:ext uri="{FF2B5EF4-FFF2-40B4-BE49-F238E27FC236}">
                <a16:creationId xmlns:a16="http://schemas.microsoft.com/office/drawing/2014/main" id="{0932E6AB-20B4-4388-B570-E408A7835520}"/>
              </a:ext>
            </a:extLst>
          </p:cNvPr>
          <p:cNvSpPr txBox="1">
            <a:spLocks/>
          </p:cNvSpPr>
          <p:nvPr/>
        </p:nvSpPr>
        <p:spPr>
          <a:xfrm>
            <a:off x="10408369" y="21300697"/>
            <a:ext cx="4571929" cy="537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 marL="731556" marR="0" indent="-731556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2319804" marR="0" indent="-856691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2pPr>
            <a:lvl3pPr marL="3943547" marR="0" indent="-1017321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3pPr>
            <a:lvl4pPr marL="5531594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4pPr>
            <a:lvl5pPr marL="6994707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5pPr>
            <a:lvl6pPr marL="8457820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9920933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11384047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12847160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just" hangingPunct="1">
              <a:lnSpc>
                <a:spcPct val="120000"/>
              </a:lnSpc>
              <a:spcBef>
                <a:spcPts val="1600"/>
              </a:spcBef>
              <a:buNone/>
            </a:pPr>
            <a:r>
              <a:rPr lang="en-US" sz="1800" dirty="0">
                <a:solidFill>
                  <a:srgbClr val="C00000"/>
                </a:solidFill>
              </a:rPr>
              <a:t>Variation in Top-K threshold during training</a:t>
            </a:r>
            <a:endParaRPr lang="en-CA" sz="1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6" name="TextBox 405">
                <a:extLst>
                  <a:ext uri="{FF2B5EF4-FFF2-40B4-BE49-F238E27FC236}">
                    <a16:creationId xmlns:a16="http://schemas.microsoft.com/office/drawing/2014/main" id="{A19E5BF9-C756-4B78-8A65-AF28A7AF59C9}"/>
                  </a:ext>
                </a:extLst>
              </p:cNvPr>
              <p:cNvSpPr txBox="1"/>
              <p:nvPr/>
            </p:nvSpPr>
            <p:spPr>
              <a:xfrm>
                <a:off x="14624311" y="17967848"/>
                <a:ext cx="4982804" cy="6155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326532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n-CA" sz="40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Calibri"/>
                      </a:rPr>
                      <m:t>(</m:t>
                    </m:r>
                    <m:r>
                      <a:rPr kumimoji="0" lang="en-CA" sz="40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Calibri"/>
                      </a:rPr>
                      <m:t>𝑂</m:t>
                    </m:r>
                    <m:d>
                      <m:dPr>
                        <m:ctrlPr>
                          <a:rPr kumimoji="0" lang="en-CA" sz="4000" b="0" i="1" u="none" strike="noStrike" cap="none" spc="0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Calibri"/>
                          </a:rPr>
                        </m:ctrlPr>
                      </m:dPr>
                      <m:e>
                        <m:r>
                          <a:rPr kumimoji="0" lang="en-CA" sz="4000" b="0" i="0" u="none" strike="noStrike" cap="none" spc="0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Calibri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CA" sz="4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/>
                  </a:rPr>
                  <a:t>)</a:t>
                </a:r>
              </a:p>
            </p:txBody>
          </p:sp>
        </mc:Choice>
        <mc:Fallback xmlns="">
          <p:sp>
            <p:nvSpPr>
              <p:cNvPr id="406" name="TextBox 405">
                <a:extLst>
                  <a:ext uri="{FF2B5EF4-FFF2-40B4-BE49-F238E27FC236}">
                    <a16:creationId xmlns:a16="http://schemas.microsoft.com/office/drawing/2014/main" id="{A19E5BF9-C756-4B78-8A65-AF28A7AF5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4311" y="17967848"/>
                <a:ext cx="4982804" cy="615553"/>
              </a:xfrm>
              <a:prstGeom prst="rect">
                <a:avLst/>
              </a:prstGeom>
              <a:blipFill>
                <a:blip r:embed="rId28"/>
                <a:stretch>
                  <a:fillRect t="-24752" b="-4950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7" name="Content Placeholder 1">
            <a:extLst>
              <a:ext uri="{FF2B5EF4-FFF2-40B4-BE49-F238E27FC236}">
                <a16:creationId xmlns:a16="http://schemas.microsoft.com/office/drawing/2014/main" id="{1FBE369C-62B0-4A1F-802A-0D2499A5C855}"/>
              </a:ext>
            </a:extLst>
          </p:cNvPr>
          <p:cNvSpPr txBox="1">
            <a:spLocks/>
          </p:cNvSpPr>
          <p:nvPr/>
        </p:nvSpPr>
        <p:spPr>
          <a:xfrm>
            <a:off x="20803880" y="3535470"/>
            <a:ext cx="11356469" cy="976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 marL="731556" marR="0" indent="-731556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2319804" marR="0" indent="-856691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2pPr>
            <a:lvl3pPr marL="3943547" marR="0" indent="-1017321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3pPr>
            <a:lvl4pPr marL="5531594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4pPr>
            <a:lvl5pPr marL="6994707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5pPr>
            <a:lvl6pPr marL="8457820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9920933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11384047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12847160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540000" indent="-540000" algn="just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400" dirty="0"/>
              <a:t>Comparison with recent work</a:t>
            </a:r>
            <a:endParaRPr lang="en-CA" sz="2400" dirty="0"/>
          </a:p>
        </p:txBody>
      </p:sp>
      <p:graphicFrame>
        <p:nvGraphicFramePr>
          <p:cNvPr id="408" name="Table 5">
            <a:extLst>
              <a:ext uri="{FF2B5EF4-FFF2-40B4-BE49-F238E27FC236}">
                <a16:creationId xmlns:a16="http://schemas.microsoft.com/office/drawing/2014/main" id="{EE82B209-FCD9-441A-AEDD-8599651C72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4971270"/>
              </p:ext>
            </p:extLst>
          </p:nvPr>
        </p:nvGraphicFramePr>
        <p:xfrm>
          <a:off x="20816832" y="4067737"/>
          <a:ext cx="11685403" cy="22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00050">
                  <a:extLst>
                    <a:ext uri="{9D8B030D-6E8A-4147-A177-3AD203B41FA5}">
                      <a16:colId xmlns:a16="http://schemas.microsoft.com/office/drawing/2014/main" val="1215955885"/>
                    </a:ext>
                  </a:extLst>
                </a:gridCol>
                <a:gridCol w="1511234">
                  <a:extLst>
                    <a:ext uri="{9D8B030D-6E8A-4147-A177-3AD203B41FA5}">
                      <a16:colId xmlns:a16="http://schemas.microsoft.com/office/drawing/2014/main" val="2729021214"/>
                    </a:ext>
                  </a:extLst>
                </a:gridCol>
                <a:gridCol w="1943529">
                  <a:extLst>
                    <a:ext uri="{9D8B030D-6E8A-4147-A177-3AD203B41FA5}">
                      <a16:colId xmlns:a16="http://schemas.microsoft.com/office/drawing/2014/main" val="2339158305"/>
                    </a:ext>
                  </a:extLst>
                </a:gridCol>
                <a:gridCol w="2219715">
                  <a:extLst>
                    <a:ext uri="{9D8B030D-6E8A-4147-A177-3AD203B41FA5}">
                      <a16:colId xmlns:a16="http://schemas.microsoft.com/office/drawing/2014/main" val="1993618356"/>
                    </a:ext>
                  </a:extLst>
                </a:gridCol>
                <a:gridCol w="1897071">
                  <a:extLst>
                    <a:ext uri="{9D8B030D-6E8A-4147-A177-3AD203B41FA5}">
                      <a16:colId xmlns:a16="http://schemas.microsoft.com/office/drawing/2014/main" val="1020962948"/>
                    </a:ext>
                  </a:extLst>
                </a:gridCol>
                <a:gridCol w="1713804">
                  <a:extLst>
                    <a:ext uri="{9D8B030D-6E8A-4147-A177-3AD203B41FA5}">
                      <a16:colId xmlns:a16="http://schemas.microsoft.com/office/drawing/2014/main" val="2199666008"/>
                    </a:ext>
                  </a:extLst>
                </a:gridCol>
              </a:tblGrid>
              <a:tr h="772453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Algorithms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Sparse Forward Pass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Sparse Input Gradient </a:t>
                      </a:r>
                    </a:p>
                    <a:p>
                      <a:pPr algn="ctr"/>
                      <a:r>
                        <a:rPr lang="en-CA" sz="1800" dirty="0"/>
                        <a:t>Computation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Sparse Weight Gradient Computation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Unstructured </a:t>
                      </a:r>
                    </a:p>
                    <a:p>
                      <a:pPr algn="ctr"/>
                      <a:r>
                        <a:rPr lang="en-CA" sz="1800" dirty="0"/>
                        <a:t>Sparse </a:t>
                      </a:r>
                    </a:p>
                    <a:p>
                      <a:pPr algn="ctr"/>
                      <a:r>
                        <a:rPr lang="en-CA" sz="1800" dirty="0"/>
                        <a:t>Network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Structured</a:t>
                      </a:r>
                    </a:p>
                    <a:p>
                      <a:pPr algn="ctr"/>
                      <a:r>
                        <a:rPr lang="en-CA" sz="1800" dirty="0"/>
                        <a:t>Sparse</a:t>
                      </a:r>
                    </a:p>
                    <a:p>
                      <a:pPr algn="ctr"/>
                      <a:r>
                        <a:rPr lang="en-CA" sz="1800" dirty="0"/>
                        <a:t>Network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013250"/>
                  </a:ext>
                </a:extLst>
              </a:tr>
              <a:tr h="351115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err="1"/>
                        <a:t>meProp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195077"/>
                  </a:ext>
                </a:extLst>
              </a:tr>
              <a:tr h="351115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SNFS/</a:t>
                      </a:r>
                      <a:r>
                        <a:rPr lang="en-CA" sz="2400" dirty="0" err="1"/>
                        <a:t>RigL</a:t>
                      </a:r>
                      <a:r>
                        <a:rPr lang="en-CA" sz="2400" dirty="0"/>
                        <a:t>/STR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800092"/>
                  </a:ext>
                </a:extLst>
              </a:tr>
              <a:tr h="351115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SWAT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Yes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Yes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Yes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Yes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Yes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109148"/>
                  </a:ext>
                </a:extLst>
              </a:tr>
            </a:tbl>
          </a:graphicData>
        </a:graphic>
      </p:graphicFrame>
      <p:sp>
        <p:nvSpPr>
          <p:cNvPr id="416" name="Content Placeholder 1">
            <a:extLst>
              <a:ext uri="{FF2B5EF4-FFF2-40B4-BE49-F238E27FC236}">
                <a16:creationId xmlns:a16="http://schemas.microsoft.com/office/drawing/2014/main" id="{346EAE8E-E4D4-4B62-BF2B-1078874506C3}"/>
              </a:ext>
            </a:extLst>
          </p:cNvPr>
          <p:cNvSpPr txBox="1">
            <a:spLocks/>
          </p:cNvSpPr>
          <p:nvPr/>
        </p:nvSpPr>
        <p:spPr>
          <a:xfrm>
            <a:off x="10223134" y="13858234"/>
            <a:ext cx="10099724" cy="3442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>
            <a:lvl1pPr marL="731556" marR="0" indent="-731556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2319804" marR="0" indent="-856691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2pPr>
            <a:lvl3pPr marL="3943547" marR="0" indent="-1017321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3pPr>
            <a:lvl4pPr marL="5531594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4pPr>
            <a:lvl5pPr marL="6994707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5pPr>
            <a:lvl6pPr marL="8457820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9920933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11384047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12847160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540000" indent="-540000" algn="just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/>
              <a:t>Sparsity Distribution:</a:t>
            </a:r>
          </a:p>
          <a:p>
            <a:pPr marL="900000" lvl="1" indent="-360000" algn="just" hangingPunct="1">
              <a:lnSpc>
                <a:spcPct val="120000"/>
              </a:lnSpc>
              <a:spcBef>
                <a:spcPts val="0"/>
              </a:spcBef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CA" sz="2400" dirty="0"/>
              <a:t>SWAT-U: same sparsity across all layers except first layer.</a:t>
            </a:r>
          </a:p>
          <a:p>
            <a:pPr marL="900000" lvl="1" indent="-360000" algn="just" hangingPunct="1">
              <a:lnSpc>
                <a:spcPct val="120000"/>
              </a:lnSpc>
              <a:spcBef>
                <a:spcPts val="100"/>
              </a:spcBef>
              <a:spcAft>
                <a:spcPts val="50"/>
              </a:spcAft>
              <a:buFont typeface="Wingdings" panose="05000000000000000000" pitchFamily="2" charset="2"/>
              <a:buChar char="§"/>
            </a:pPr>
            <a:r>
              <a:rPr lang="en-CA" sz="2400" dirty="0"/>
              <a:t>SWAT-ERK: layer dimension is taken into consideration for computing layer sparsity [3].</a:t>
            </a:r>
          </a:p>
          <a:p>
            <a:pPr marL="900000" lvl="1" indent="-360000" algn="just" hangingPunct="1">
              <a:lnSpc>
                <a:spcPct val="120000"/>
              </a:lnSpc>
              <a:spcBef>
                <a:spcPts val="100"/>
              </a:spcBef>
              <a:spcAft>
                <a:spcPts val="50"/>
              </a:spcAft>
              <a:buFont typeface="Wingdings" panose="05000000000000000000" pitchFamily="2" charset="2"/>
              <a:buChar char="§"/>
            </a:pPr>
            <a:r>
              <a:rPr lang="en-CA" sz="2400" dirty="0"/>
              <a:t>SWAT-M: less sparsity is allocated to layer with smaller average momentum [4].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8D92E5-F9F3-43F4-964F-29629D1E9D96}"/>
              </a:ext>
            </a:extLst>
          </p:cNvPr>
          <p:cNvSpPr txBox="1"/>
          <p:nvPr/>
        </p:nvSpPr>
        <p:spPr>
          <a:xfrm>
            <a:off x="1823719" y="20975690"/>
            <a:ext cx="7906722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CA" sz="3200" b="1" dirty="0"/>
              <a:t>Code: </a:t>
            </a:r>
            <a:r>
              <a:rPr lang="en-CA" sz="3200" dirty="0">
                <a:hlinkClick r:id="rId29"/>
              </a:rPr>
              <a:t>https://github.com/AamirRaihan/SWAT</a:t>
            </a:r>
            <a:endParaRPr kumimoji="0" lang="en-CA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BD65DE-6EC0-4BBA-99B4-78831DBC7347}"/>
              </a:ext>
            </a:extLst>
          </p:cNvPr>
          <p:cNvCxnSpPr>
            <a:cxnSpLocks/>
          </p:cNvCxnSpPr>
          <p:nvPr/>
        </p:nvCxnSpPr>
        <p:spPr>
          <a:xfrm flipH="1">
            <a:off x="18701295" y="12691430"/>
            <a:ext cx="626422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7713FF6-22F4-467C-B9F1-51785A07349A}"/>
              </a:ext>
            </a:extLst>
          </p:cNvPr>
          <p:cNvSpPr txBox="1"/>
          <p:nvPr/>
        </p:nvSpPr>
        <p:spPr>
          <a:xfrm>
            <a:off x="19364625" y="12520516"/>
            <a:ext cx="951541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L1 norm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907</Words>
  <Application>Microsoft Office PowerPoint</Application>
  <PresentationFormat>Custom</PresentationFormat>
  <Paragraphs>378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</vt:lpstr>
      <vt:lpstr>Calibri</vt:lpstr>
      <vt:lpstr>Calibri Light</vt:lpstr>
      <vt:lpstr>Cambria Math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Aamir</dc:creator>
  <cp:lastModifiedBy>Md Aamir Raihan</cp:lastModifiedBy>
  <cp:revision>131</cp:revision>
  <dcterms:modified xsi:type="dcterms:W3CDTF">2020-11-05T05:39:04Z</dcterms:modified>
</cp:coreProperties>
</file>