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95" r:id="rId2"/>
    <p:sldId id="296" r:id="rId3"/>
    <p:sldId id="257" r:id="rId4"/>
    <p:sldId id="258" r:id="rId5"/>
    <p:sldId id="289" r:id="rId6"/>
    <p:sldId id="260" r:id="rId7"/>
    <p:sldId id="288" r:id="rId8"/>
    <p:sldId id="287" r:id="rId9"/>
    <p:sldId id="261" r:id="rId10"/>
    <p:sldId id="262" r:id="rId11"/>
    <p:sldId id="263" r:id="rId12"/>
    <p:sldId id="264" r:id="rId13"/>
    <p:sldId id="266" r:id="rId14"/>
    <p:sldId id="265" r:id="rId15"/>
    <p:sldId id="267" r:id="rId16"/>
    <p:sldId id="268" r:id="rId17"/>
    <p:sldId id="269" r:id="rId18"/>
    <p:sldId id="292" r:id="rId19"/>
    <p:sldId id="270" r:id="rId20"/>
    <p:sldId id="285" r:id="rId21"/>
    <p:sldId id="290" r:id="rId22"/>
    <p:sldId id="283" r:id="rId23"/>
    <p:sldId id="281" r:id="rId24"/>
    <p:sldId id="286" r:id="rId25"/>
    <p:sldId id="294" r:id="rId26"/>
    <p:sldId id="293" r:id="rId27"/>
    <p:sldId id="291" r:id="rId28"/>
    <p:sldId id="279" r:id="rId29"/>
    <p:sldId id="280" r:id="rId3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10"/>
  </p:normalViewPr>
  <p:slideViewPr>
    <p:cSldViewPr snapToGrid="0" snapToObjects="1">
      <p:cViewPr varScale="1">
        <p:scale>
          <a:sx n="61" d="100"/>
          <a:sy n="61"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B6E80D-9EB3-404C-B4BF-24FE01B9F0F2}"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FBBF22A2-2062-4080-8841-3B193C44A526}">
      <dgm:prSet/>
      <dgm:spPr/>
      <dgm:t>
        <a:bodyPr/>
        <a:lstStyle/>
        <a:p>
          <a:pPr algn="l" rtl="0"/>
          <a:r>
            <a:rPr lang="en-US" b="1" dirty="0" err="1"/>
            <a:t>KNearesrt</a:t>
          </a:r>
          <a:r>
            <a:rPr lang="en-US" b="1" dirty="0"/>
            <a:t> Neighbor Algorithm</a:t>
          </a:r>
          <a:endParaRPr lang="en-US" dirty="0"/>
        </a:p>
      </dgm:t>
    </dgm:pt>
    <dgm:pt modelId="{AF160AEE-B8E0-4307-8742-1302A1A1E36F}" type="parTrans" cxnId="{33C4E721-D801-440D-ACFF-6B5366D842E9}">
      <dgm:prSet/>
      <dgm:spPr/>
      <dgm:t>
        <a:bodyPr/>
        <a:lstStyle/>
        <a:p>
          <a:endParaRPr lang="en-US"/>
        </a:p>
      </dgm:t>
    </dgm:pt>
    <dgm:pt modelId="{64F6CE1C-E2AF-4366-86D5-4C5566687508}" type="sibTrans" cxnId="{33C4E721-D801-440D-ACFF-6B5366D842E9}">
      <dgm:prSet/>
      <dgm:spPr/>
      <dgm:t>
        <a:bodyPr/>
        <a:lstStyle/>
        <a:p>
          <a:endParaRPr lang="en-US"/>
        </a:p>
      </dgm:t>
    </dgm:pt>
    <dgm:pt modelId="{F4F5AF6F-5963-47CE-8B98-4E871963E93B}">
      <dgm:prSet/>
      <dgm:spPr/>
      <dgm:t>
        <a:bodyPr/>
        <a:lstStyle/>
        <a:p>
          <a:pPr algn="l" rtl="0"/>
          <a:r>
            <a:rPr lang="en-US" b="1" dirty="0"/>
            <a:t>Naïve Bayes Algorithm</a:t>
          </a:r>
          <a:endParaRPr lang="en-US" dirty="0"/>
        </a:p>
      </dgm:t>
    </dgm:pt>
    <dgm:pt modelId="{89826E11-E971-478D-9E88-5DFA0C329CD5}" type="parTrans" cxnId="{8EBB8AE5-D4F9-4298-B6E0-E561CD6FE675}">
      <dgm:prSet/>
      <dgm:spPr/>
      <dgm:t>
        <a:bodyPr/>
        <a:lstStyle/>
        <a:p>
          <a:endParaRPr lang="en-US"/>
        </a:p>
      </dgm:t>
    </dgm:pt>
    <dgm:pt modelId="{C1F210A8-9940-4B38-8694-2584D7AB5111}" type="sibTrans" cxnId="{8EBB8AE5-D4F9-4298-B6E0-E561CD6FE675}">
      <dgm:prSet/>
      <dgm:spPr/>
      <dgm:t>
        <a:bodyPr/>
        <a:lstStyle/>
        <a:p>
          <a:endParaRPr lang="en-US"/>
        </a:p>
      </dgm:t>
    </dgm:pt>
    <dgm:pt modelId="{560F3747-9C49-435C-A521-9C917669DE0C}">
      <dgm:prSet/>
      <dgm:spPr/>
      <dgm:t>
        <a:bodyPr/>
        <a:lstStyle/>
        <a:p>
          <a:pPr algn="l" rtl="0"/>
          <a:r>
            <a:rPr lang="en-US" b="1" dirty="0"/>
            <a:t>Decision Tree Algorithm</a:t>
          </a:r>
          <a:endParaRPr lang="en-US" dirty="0"/>
        </a:p>
      </dgm:t>
    </dgm:pt>
    <dgm:pt modelId="{FC3960FA-EC6B-46B4-AFB0-D4E8746CF66E}" type="parTrans" cxnId="{B43FF4A5-51E9-42FF-890F-4EC4FFE6487B}">
      <dgm:prSet/>
      <dgm:spPr/>
      <dgm:t>
        <a:bodyPr/>
        <a:lstStyle/>
        <a:p>
          <a:endParaRPr lang="en-US"/>
        </a:p>
      </dgm:t>
    </dgm:pt>
    <dgm:pt modelId="{166F152B-C046-46AB-9919-0A5E0E469086}" type="sibTrans" cxnId="{B43FF4A5-51E9-42FF-890F-4EC4FFE6487B}">
      <dgm:prSet/>
      <dgm:spPr/>
      <dgm:t>
        <a:bodyPr/>
        <a:lstStyle/>
        <a:p>
          <a:endParaRPr lang="en-US"/>
        </a:p>
      </dgm:t>
    </dgm:pt>
    <dgm:pt modelId="{7B08C9BC-879F-4982-86B9-52EC4365E699}">
      <dgm:prSet/>
      <dgm:spPr/>
      <dgm:t>
        <a:bodyPr/>
        <a:lstStyle/>
        <a:p>
          <a:pPr algn="l" rtl="0"/>
          <a:r>
            <a:rPr lang="en-US" b="1" dirty="0"/>
            <a:t>Random Forest Algorithm</a:t>
          </a:r>
          <a:endParaRPr lang="en-US" dirty="0"/>
        </a:p>
      </dgm:t>
    </dgm:pt>
    <dgm:pt modelId="{07DDA078-186D-4199-A3D1-89AEEFED29D0}" type="parTrans" cxnId="{02C4630D-E8C3-480B-81D4-13797B074617}">
      <dgm:prSet/>
      <dgm:spPr/>
      <dgm:t>
        <a:bodyPr/>
        <a:lstStyle/>
        <a:p>
          <a:endParaRPr lang="en-US"/>
        </a:p>
      </dgm:t>
    </dgm:pt>
    <dgm:pt modelId="{B988BD68-96B1-4BD3-B258-5D5C81D06DB5}" type="sibTrans" cxnId="{02C4630D-E8C3-480B-81D4-13797B074617}">
      <dgm:prSet/>
      <dgm:spPr/>
      <dgm:t>
        <a:bodyPr/>
        <a:lstStyle/>
        <a:p>
          <a:endParaRPr lang="en-US"/>
        </a:p>
      </dgm:t>
    </dgm:pt>
    <dgm:pt modelId="{08315AD7-82F1-431B-8ED2-F99A2A629603}" type="pres">
      <dgm:prSet presAssocID="{CFB6E80D-9EB3-404C-B4BF-24FE01B9F0F2}" presName="Name0" presStyleCnt="0">
        <dgm:presLayoutVars>
          <dgm:dir/>
          <dgm:animLvl val="lvl"/>
          <dgm:resizeHandles val="exact"/>
        </dgm:presLayoutVars>
      </dgm:prSet>
      <dgm:spPr/>
      <dgm:t>
        <a:bodyPr/>
        <a:lstStyle/>
        <a:p>
          <a:endParaRPr lang="en-US"/>
        </a:p>
      </dgm:t>
    </dgm:pt>
    <dgm:pt modelId="{EFBD5C1B-57B1-421F-8483-D23FDA53B05E}" type="pres">
      <dgm:prSet presAssocID="{FBBF22A2-2062-4080-8841-3B193C44A526}" presName="linNode" presStyleCnt="0"/>
      <dgm:spPr/>
    </dgm:pt>
    <dgm:pt modelId="{3108F1E1-B884-46CF-B2AF-1B5730EA7BF7}" type="pres">
      <dgm:prSet presAssocID="{FBBF22A2-2062-4080-8841-3B193C44A526}" presName="parentText" presStyleLbl="node1" presStyleIdx="0" presStyleCnt="4" custScaleX="277778">
        <dgm:presLayoutVars>
          <dgm:chMax val="1"/>
          <dgm:bulletEnabled val="1"/>
        </dgm:presLayoutVars>
      </dgm:prSet>
      <dgm:spPr/>
      <dgm:t>
        <a:bodyPr/>
        <a:lstStyle/>
        <a:p>
          <a:endParaRPr lang="en-US"/>
        </a:p>
      </dgm:t>
    </dgm:pt>
    <dgm:pt modelId="{2B748BAE-A297-4A54-A344-238D6D53A98F}" type="pres">
      <dgm:prSet presAssocID="{64F6CE1C-E2AF-4366-86D5-4C5566687508}" presName="sp" presStyleCnt="0"/>
      <dgm:spPr/>
    </dgm:pt>
    <dgm:pt modelId="{AB31E39A-05BD-47E7-8946-9882F0D50356}" type="pres">
      <dgm:prSet presAssocID="{F4F5AF6F-5963-47CE-8B98-4E871963E93B}" presName="linNode" presStyleCnt="0"/>
      <dgm:spPr/>
    </dgm:pt>
    <dgm:pt modelId="{9E38DC4A-FAA9-40D0-B587-5676578AF2A7}" type="pres">
      <dgm:prSet presAssocID="{F4F5AF6F-5963-47CE-8B98-4E871963E93B}" presName="parentText" presStyleLbl="node1" presStyleIdx="1" presStyleCnt="4" custScaleX="277778">
        <dgm:presLayoutVars>
          <dgm:chMax val="1"/>
          <dgm:bulletEnabled val="1"/>
        </dgm:presLayoutVars>
      </dgm:prSet>
      <dgm:spPr/>
      <dgm:t>
        <a:bodyPr/>
        <a:lstStyle/>
        <a:p>
          <a:endParaRPr lang="en-US"/>
        </a:p>
      </dgm:t>
    </dgm:pt>
    <dgm:pt modelId="{DDCC155F-CCDB-4812-8612-05AEF4240E7D}" type="pres">
      <dgm:prSet presAssocID="{C1F210A8-9940-4B38-8694-2584D7AB5111}" presName="sp" presStyleCnt="0"/>
      <dgm:spPr/>
    </dgm:pt>
    <dgm:pt modelId="{EF8CA1CC-ECF5-4D87-883D-95563DCB7558}" type="pres">
      <dgm:prSet presAssocID="{560F3747-9C49-435C-A521-9C917669DE0C}" presName="linNode" presStyleCnt="0"/>
      <dgm:spPr/>
    </dgm:pt>
    <dgm:pt modelId="{E501A5CF-1001-492C-B58C-6B54B44ED6F0}" type="pres">
      <dgm:prSet presAssocID="{560F3747-9C49-435C-A521-9C917669DE0C}" presName="parentText" presStyleLbl="node1" presStyleIdx="2" presStyleCnt="4" custScaleX="277778">
        <dgm:presLayoutVars>
          <dgm:chMax val="1"/>
          <dgm:bulletEnabled val="1"/>
        </dgm:presLayoutVars>
      </dgm:prSet>
      <dgm:spPr/>
      <dgm:t>
        <a:bodyPr/>
        <a:lstStyle/>
        <a:p>
          <a:endParaRPr lang="en-US"/>
        </a:p>
      </dgm:t>
    </dgm:pt>
    <dgm:pt modelId="{B666FC77-1292-44CE-AD0F-68A96A0D44C0}" type="pres">
      <dgm:prSet presAssocID="{166F152B-C046-46AB-9919-0A5E0E469086}" presName="sp" presStyleCnt="0"/>
      <dgm:spPr/>
    </dgm:pt>
    <dgm:pt modelId="{A30B5DC5-07E1-4F67-B596-8989CE6A51AE}" type="pres">
      <dgm:prSet presAssocID="{7B08C9BC-879F-4982-86B9-52EC4365E699}" presName="linNode" presStyleCnt="0"/>
      <dgm:spPr/>
    </dgm:pt>
    <dgm:pt modelId="{83DB82DB-9551-4BF3-9D9F-A54FC58A0522}" type="pres">
      <dgm:prSet presAssocID="{7B08C9BC-879F-4982-86B9-52EC4365E699}" presName="parentText" presStyleLbl="node1" presStyleIdx="3" presStyleCnt="4" custScaleX="277778">
        <dgm:presLayoutVars>
          <dgm:chMax val="1"/>
          <dgm:bulletEnabled val="1"/>
        </dgm:presLayoutVars>
      </dgm:prSet>
      <dgm:spPr/>
      <dgm:t>
        <a:bodyPr/>
        <a:lstStyle/>
        <a:p>
          <a:endParaRPr lang="en-US"/>
        </a:p>
      </dgm:t>
    </dgm:pt>
  </dgm:ptLst>
  <dgm:cxnLst>
    <dgm:cxn modelId="{2687E3B1-3E1D-4FAD-A245-66FFD4AB644B}" type="presOf" srcId="{FBBF22A2-2062-4080-8841-3B193C44A526}" destId="{3108F1E1-B884-46CF-B2AF-1B5730EA7BF7}" srcOrd="0" destOrd="0" presId="urn:microsoft.com/office/officeart/2005/8/layout/vList5"/>
    <dgm:cxn modelId="{2077251E-B1A4-4FA7-BFBB-B2C50B52C7A9}" type="presOf" srcId="{7B08C9BC-879F-4982-86B9-52EC4365E699}" destId="{83DB82DB-9551-4BF3-9D9F-A54FC58A0522}" srcOrd="0" destOrd="0" presId="urn:microsoft.com/office/officeart/2005/8/layout/vList5"/>
    <dgm:cxn modelId="{D9D2BAC9-A44F-402C-8DB0-DF717598B080}" type="presOf" srcId="{560F3747-9C49-435C-A521-9C917669DE0C}" destId="{E501A5CF-1001-492C-B58C-6B54B44ED6F0}" srcOrd="0" destOrd="0" presId="urn:microsoft.com/office/officeart/2005/8/layout/vList5"/>
    <dgm:cxn modelId="{ECFCFD76-16A8-48D9-BBB1-55E3C12037B0}" type="presOf" srcId="{CFB6E80D-9EB3-404C-B4BF-24FE01B9F0F2}" destId="{08315AD7-82F1-431B-8ED2-F99A2A629603}" srcOrd="0" destOrd="0" presId="urn:microsoft.com/office/officeart/2005/8/layout/vList5"/>
    <dgm:cxn modelId="{5217A96B-67A1-4176-8A89-9CA36C428FA5}" type="presOf" srcId="{F4F5AF6F-5963-47CE-8B98-4E871963E93B}" destId="{9E38DC4A-FAA9-40D0-B587-5676578AF2A7}" srcOrd="0" destOrd="0" presId="urn:microsoft.com/office/officeart/2005/8/layout/vList5"/>
    <dgm:cxn modelId="{02C4630D-E8C3-480B-81D4-13797B074617}" srcId="{CFB6E80D-9EB3-404C-B4BF-24FE01B9F0F2}" destId="{7B08C9BC-879F-4982-86B9-52EC4365E699}" srcOrd="3" destOrd="0" parTransId="{07DDA078-186D-4199-A3D1-89AEEFED29D0}" sibTransId="{B988BD68-96B1-4BD3-B258-5D5C81D06DB5}"/>
    <dgm:cxn modelId="{33C4E721-D801-440D-ACFF-6B5366D842E9}" srcId="{CFB6E80D-9EB3-404C-B4BF-24FE01B9F0F2}" destId="{FBBF22A2-2062-4080-8841-3B193C44A526}" srcOrd="0" destOrd="0" parTransId="{AF160AEE-B8E0-4307-8742-1302A1A1E36F}" sibTransId="{64F6CE1C-E2AF-4366-86D5-4C5566687508}"/>
    <dgm:cxn modelId="{B43FF4A5-51E9-42FF-890F-4EC4FFE6487B}" srcId="{CFB6E80D-9EB3-404C-B4BF-24FE01B9F0F2}" destId="{560F3747-9C49-435C-A521-9C917669DE0C}" srcOrd="2" destOrd="0" parTransId="{FC3960FA-EC6B-46B4-AFB0-D4E8746CF66E}" sibTransId="{166F152B-C046-46AB-9919-0A5E0E469086}"/>
    <dgm:cxn modelId="{8EBB8AE5-D4F9-4298-B6E0-E561CD6FE675}" srcId="{CFB6E80D-9EB3-404C-B4BF-24FE01B9F0F2}" destId="{F4F5AF6F-5963-47CE-8B98-4E871963E93B}" srcOrd="1" destOrd="0" parTransId="{89826E11-E971-478D-9E88-5DFA0C329CD5}" sibTransId="{C1F210A8-9940-4B38-8694-2584D7AB5111}"/>
    <dgm:cxn modelId="{D2AABDDA-DEA8-40A6-8429-8674ED2356CD}" type="presParOf" srcId="{08315AD7-82F1-431B-8ED2-F99A2A629603}" destId="{EFBD5C1B-57B1-421F-8483-D23FDA53B05E}" srcOrd="0" destOrd="0" presId="urn:microsoft.com/office/officeart/2005/8/layout/vList5"/>
    <dgm:cxn modelId="{6171672F-FF8C-4F21-8BB3-40A673846CDA}" type="presParOf" srcId="{EFBD5C1B-57B1-421F-8483-D23FDA53B05E}" destId="{3108F1E1-B884-46CF-B2AF-1B5730EA7BF7}" srcOrd="0" destOrd="0" presId="urn:microsoft.com/office/officeart/2005/8/layout/vList5"/>
    <dgm:cxn modelId="{06A80EDF-3831-493D-B1D4-49974C33436E}" type="presParOf" srcId="{08315AD7-82F1-431B-8ED2-F99A2A629603}" destId="{2B748BAE-A297-4A54-A344-238D6D53A98F}" srcOrd="1" destOrd="0" presId="urn:microsoft.com/office/officeart/2005/8/layout/vList5"/>
    <dgm:cxn modelId="{C740B705-5EFE-47B0-A5D4-CD61A3B12C5B}" type="presParOf" srcId="{08315AD7-82F1-431B-8ED2-F99A2A629603}" destId="{AB31E39A-05BD-47E7-8946-9882F0D50356}" srcOrd="2" destOrd="0" presId="urn:microsoft.com/office/officeart/2005/8/layout/vList5"/>
    <dgm:cxn modelId="{22C27C10-6B52-489C-BDD3-69B33D24C8F8}" type="presParOf" srcId="{AB31E39A-05BD-47E7-8946-9882F0D50356}" destId="{9E38DC4A-FAA9-40D0-B587-5676578AF2A7}" srcOrd="0" destOrd="0" presId="urn:microsoft.com/office/officeart/2005/8/layout/vList5"/>
    <dgm:cxn modelId="{D6E3A981-23B6-47B8-868F-AB6975970665}" type="presParOf" srcId="{08315AD7-82F1-431B-8ED2-F99A2A629603}" destId="{DDCC155F-CCDB-4812-8612-05AEF4240E7D}" srcOrd="3" destOrd="0" presId="urn:microsoft.com/office/officeart/2005/8/layout/vList5"/>
    <dgm:cxn modelId="{3BAB125F-AB4E-4075-A4C7-9B11158A0E7E}" type="presParOf" srcId="{08315AD7-82F1-431B-8ED2-F99A2A629603}" destId="{EF8CA1CC-ECF5-4D87-883D-95563DCB7558}" srcOrd="4" destOrd="0" presId="urn:microsoft.com/office/officeart/2005/8/layout/vList5"/>
    <dgm:cxn modelId="{A28E3E9B-B1EB-4C81-92BD-3B1BADFD844E}" type="presParOf" srcId="{EF8CA1CC-ECF5-4D87-883D-95563DCB7558}" destId="{E501A5CF-1001-492C-B58C-6B54B44ED6F0}" srcOrd="0" destOrd="0" presId="urn:microsoft.com/office/officeart/2005/8/layout/vList5"/>
    <dgm:cxn modelId="{E032E90D-4C27-46C4-8A4D-F776BF5D1F4A}" type="presParOf" srcId="{08315AD7-82F1-431B-8ED2-F99A2A629603}" destId="{B666FC77-1292-44CE-AD0F-68A96A0D44C0}" srcOrd="5" destOrd="0" presId="urn:microsoft.com/office/officeart/2005/8/layout/vList5"/>
    <dgm:cxn modelId="{75CA3941-57E6-4D98-B3F7-3A10777382E7}" type="presParOf" srcId="{08315AD7-82F1-431B-8ED2-F99A2A629603}" destId="{A30B5DC5-07E1-4F67-B596-8989CE6A51AE}" srcOrd="6" destOrd="0" presId="urn:microsoft.com/office/officeart/2005/8/layout/vList5"/>
    <dgm:cxn modelId="{49C84A0F-4A1E-462F-81E7-932629DC0BB5}" type="presParOf" srcId="{A30B5DC5-07E1-4F67-B596-8989CE6A51AE}" destId="{83DB82DB-9551-4BF3-9D9F-A54FC58A0522}"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8F1E1-B884-46CF-B2AF-1B5730EA7BF7}">
      <dsp:nvSpPr>
        <dsp:cNvPr id="0" name=""/>
        <dsp:cNvSpPr/>
      </dsp:nvSpPr>
      <dsp:spPr>
        <a:xfrm>
          <a:off x="4466" y="1427"/>
          <a:ext cx="9146590" cy="68677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64770" rIns="129540" bIns="64770" numCol="1" spcCol="1270" anchor="ctr" anchorCtr="0">
          <a:noAutofit/>
        </a:bodyPr>
        <a:lstStyle/>
        <a:p>
          <a:pPr lvl="0" algn="l" defTabSz="1511300" rtl="0">
            <a:lnSpc>
              <a:spcPct val="90000"/>
            </a:lnSpc>
            <a:spcBef>
              <a:spcPct val="0"/>
            </a:spcBef>
            <a:spcAft>
              <a:spcPct val="35000"/>
            </a:spcAft>
          </a:pPr>
          <a:r>
            <a:rPr lang="en-US" sz="3400" b="1" kern="1200" dirty="0" err="1"/>
            <a:t>KNearesrt</a:t>
          </a:r>
          <a:r>
            <a:rPr lang="en-US" sz="3400" b="1" kern="1200" dirty="0"/>
            <a:t> Neighbor Algorithm</a:t>
          </a:r>
          <a:endParaRPr lang="en-US" sz="3400" kern="1200" dirty="0"/>
        </a:p>
      </dsp:txBody>
      <dsp:txXfrm>
        <a:off x="37992" y="34953"/>
        <a:ext cx="9079538" cy="619723"/>
      </dsp:txXfrm>
    </dsp:sp>
    <dsp:sp modelId="{9E38DC4A-FAA9-40D0-B587-5676578AF2A7}">
      <dsp:nvSpPr>
        <dsp:cNvPr id="0" name=""/>
        <dsp:cNvSpPr/>
      </dsp:nvSpPr>
      <dsp:spPr>
        <a:xfrm>
          <a:off x="4466" y="722542"/>
          <a:ext cx="9146590" cy="68677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64770" rIns="129540" bIns="64770" numCol="1" spcCol="1270" anchor="ctr" anchorCtr="0">
          <a:noAutofit/>
        </a:bodyPr>
        <a:lstStyle/>
        <a:p>
          <a:pPr lvl="0" algn="l" defTabSz="1511300" rtl="0">
            <a:lnSpc>
              <a:spcPct val="90000"/>
            </a:lnSpc>
            <a:spcBef>
              <a:spcPct val="0"/>
            </a:spcBef>
            <a:spcAft>
              <a:spcPct val="35000"/>
            </a:spcAft>
          </a:pPr>
          <a:r>
            <a:rPr lang="en-US" sz="3400" b="1" kern="1200" dirty="0"/>
            <a:t>Naïve Bayes Algorithm</a:t>
          </a:r>
          <a:endParaRPr lang="en-US" sz="3400" kern="1200" dirty="0"/>
        </a:p>
      </dsp:txBody>
      <dsp:txXfrm>
        <a:off x="37992" y="756068"/>
        <a:ext cx="9079538" cy="619723"/>
      </dsp:txXfrm>
    </dsp:sp>
    <dsp:sp modelId="{E501A5CF-1001-492C-B58C-6B54B44ED6F0}">
      <dsp:nvSpPr>
        <dsp:cNvPr id="0" name=""/>
        <dsp:cNvSpPr/>
      </dsp:nvSpPr>
      <dsp:spPr>
        <a:xfrm>
          <a:off x="4466" y="1443656"/>
          <a:ext cx="9146590" cy="68677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64770" rIns="129540" bIns="64770" numCol="1" spcCol="1270" anchor="ctr" anchorCtr="0">
          <a:noAutofit/>
        </a:bodyPr>
        <a:lstStyle/>
        <a:p>
          <a:pPr lvl="0" algn="l" defTabSz="1511300" rtl="0">
            <a:lnSpc>
              <a:spcPct val="90000"/>
            </a:lnSpc>
            <a:spcBef>
              <a:spcPct val="0"/>
            </a:spcBef>
            <a:spcAft>
              <a:spcPct val="35000"/>
            </a:spcAft>
          </a:pPr>
          <a:r>
            <a:rPr lang="en-US" sz="3400" b="1" kern="1200" dirty="0"/>
            <a:t>Decision Tree Algorithm</a:t>
          </a:r>
          <a:endParaRPr lang="en-US" sz="3400" kern="1200" dirty="0"/>
        </a:p>
      </dsp:txBody>
      <dsp:txXfrm>
        <a:off x="37992" y="1477182"/>
        <a:ext cx="9079538" cy="619723"/>
      </dsp:txXfrm>
    </dsp:sp>
    <dsp:sp modelId="{83DB82DB-9551-4BF3-9D9F-A54FC58A0522}">
      <dsp:nvSpPr>
        <dsp:cNvPr id="0" name=""/>
        <dsp:cNvSpPr/>
      </dsp:nvSpPr>
      <dsp:spPr>
        <a:xfrm>
          <a:off x="4466" y="2164771"/>
          <a:ext cx="9146590" cy="68677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9540" tIns="64770" rIns="129540" bIns="64770" numCol="1" spcCol="1270" anchor="ctr" anchorCtr="0">
          <a:noAutofit/>
        </a:bodyPr>
        <a:lstStyle/>
        <a:p>
          <a:pPr lvl="0" algn="l" defTabSz="1511300" rtl="0">
            <a:lnSpc>
              <a:spcPct val="90000"/>
            </a:lnSpc>
            <a:spcBef>
              <a:spcPct val="0"/>
            </a:spcBef>
            <a:spcAft>
              <a:spcPct val="35000"/>
            </a:spcAft>
          </a:pPr>
          <a:r>
            <a:rPr lang="en-US" sz="3400" b="1" kern="1200" dirty="0"/>
            <a:t>Random Forest Algorithm</a:t>
          </a:r>
          <a:endParaRPr lang="en-US" sz="3400" kern="1200" dirty="0"/>
        </a:p>
      </dsp:txBody>
      <dsp:txXfrm>
        <a:off x="37992" y="2198297"/>
        <a:ext cx="9079538" cy="619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060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141454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357381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71003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753992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gamma.app" TargetMode="External"/><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dataset-card.png"/>
          <p:cNvPicPr>
            <a:picLocks noChangeAspect="1"/>
          </p:cNvPicPr>
          <p:nvPr/>
        </p:nvPicPr>
        <p:blipFill>
          <a:blip r:embed="rId3"/>
          <a:stretch>
            <a:fillRect/>
          </a:stretch>
        </p:blipFill>
        <p:spPr>
          <a:xfrm>
            <a:off x="0" y="0"/>
            <a:ext cx="14630400" cy="8229600"/>
          </a:xfrm>
          <a:prstGeom prst="rect">
            <a:avLst/>
          </a:prstGeom>
        </p:spPr>
      </p:pic>
      <p:sp>
        <p:nvSpPr>
          <p:cNvPr id="16" name="TextBox 15"/>
          <p:cNvSpPr txBox="1"/>
          <p:nvPr/>
        </p:nvSpPr>
        <p:spPr>
          <a:xfrm rot="21386059">
            <a:off x="5749873" y="5206119"/>
            <a:ext cx="4246535" cy="646331"/>
          </a:xfrm>
          <a:prstGeom prst="rect">
            <a:avLst/>
          </a:prstGeom>
          <a:noFill/>
        </p:spPr>
        <p:txBody>
          <a:bodyPr wrap="square" rtlCol="0">
            <a:spAutoFit/>
          </a:bodyPr>
          <a:lstStyle/>
          <a:p>
            <a:r>
              <a:rPr lang="en-US" sz="3600" b="1" dirty="0"/>
              <a:t>PRIDICTION MODEL</a:t>
            </a:r>
          </a:p>
        </p:txBody>
      </p:sp>
      <p:sp>
        <p:nvSpPr>
          <p:cNvPr id="17" name="TextBox 16"/>
          <p:cNvSpPr txBox="1"/>
          <p:nvPr/>
        </p:nvSpPr>
        <p:spPr>
          <a:xfrm>
            <a:off x="2836683" y="492333"/>
            <a:ext cx="9779430" cy="1015663"/>
          </a:xfrm>
          <a:prstGeom prst="rect">
            <a:avLst/>
          </a:prstGeom>
          <a:noFill/>
        </p:spPr>
        <p:txBody>
          <a:bodyPr wrap="square" rtlCol="0">
            <a:spAutoFit/>
          </a:bodyPr>
          <a:lstStyle/>
          <a:p>
            <a:pPr algn="ctr"/>
            <a:r>
              <a:rPr lang="en-US" sz="6000" b="1" dirty="0"/>
              <a:t>DIABETES PRIDICTION MODEL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869799"/>
          </a:xfrm>
          <a:prstGeom prst="rect">
            <a:avLst/>
          </a:prstGeom>
          <a:solidFill>
            <a:srgbClr val="080E26"/>
          </a:solidFill>
          <a:ln w="9644">
            <a:solidFill>
              <a:srgbClr val="565151"/>
            </a:solidFill>
            <a:prstDash val="solid"/>
          </a:ln>
        </p:spPr>
      </p:sp>
      <p:sp>
        <p:nvSpPr>
          <p:cNvPr id="4" name="Text 2"/>
          <p:cNvSpPr/>
          <p:nvPr/>
        </p:nvSpPr>
        <p:spPr>
          <a:xfrm>
            <a:off x="839836" y="543856"/>
            <a:ext cx="7388066" cy="373006"/>
          </a:xfrm>
          <a:prstGeom prst="rect">
            <a:avLst/>
          </a:prstGeom>
          <a:noFill/>
          <a:ln/>
        </p:spPr>
        <p:txBody>
          <a:bodyPr wrap="none" rtlCol="0" anchor="t"/>
          <a:lstStyle/>
          <a:p>
            <a:pPr marL="0" indent="0">
              <a:lnSpc>
                <a:spcPts val="1960"/>
              </a:lnSpc>
              <a:buNone/>
            </a:pPr>
            <a:r>
              <a:rPr lang="en-US" sz="3200" dirty="0">
                <a:solidFill>
                  <a:srgbClr val="EBECEF"/>
                </a:solidFill>
                <a:ea typeface="Epilogue" pitchFamily="34" charset="-122"/>
                <a:cs typeface="Epilogue" pitchFamily="34" charset="-120"/>
              </a:rPr>
              <a:t>Handling Outliers:</a:t>
            </a:r>
            <a:endParaRPr lang="en-US" sz="1225" dirty="0"/>
          </a:p>
        </p:txBody>
      </p:sp>
      <p:pic>
        <p:nvPicPr>
          <p:cNvPr id="5" name="Image 0" descr="preencoded.png"/>
          <p:cNvPicPr>
            <a:picLocks noChangeAspect="1"/>
          </p:cNvPicPr>
          <p:nvPr/>
        </p:nvPicPr>
        <p:blipFill>
          <a:blip r:embed="rId3"/>
          <a:stretch>
            <a:fillRect/>
          </a:stretch>
        </p:blipFill>
        <p:spPr>
          <a:xfrm>
            <a:off x="963027" y="988575"/>
            <a:ext cx="7388066" cy="3738682"/>
          </a:xfrm>
          <a:prstGeom prst="rect">
            <a:avLst/>
          </a:prstGeom>
        </p:spPr>
      </p:pic>
      <p:pic>
        <p:nvPicPr>
          <p:cNvPr id="7"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8" name="Text 3"/>
          <p:cNvSpPr/>
          <p:nvPr/>
        </p:nvSpPr>
        <p:spPr>
          <a:xfrm>
            <a:off x="9586841" y="4072292"/>
            <a:ext cx="4207985" cy="165761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nSpc>
                <a:spcPts val="2470"/>
              </a:lnSpc>
            </a:pPr>
            <a:r>
              <a:rPr lang="en-US" sz="3600" dirty="0"/>
              <a:t>Using the Quantile Method, outliers were removed by running the function thrice.</a:t>
            </a:r>
            <a:endParaRPr lang="en-US" sz="5400" dirty="0">
              <a:solidFill>
                <a:schemeClr val="bg1"/>
              </a:solidFill>
            </a:endParaRPr>
          </a:p>
        </p:txBody>
      </p:sp>
      <p:sp>
        <p:nvSpPr>
          <p:cNvPr id="9" name="Right Arrow 8"/>
          <p:cNvSpPr/>
          <p:nvPr/>
        </p:nvSpPr>
        <p:spPr>
          <a:xfrm>
            <a:off x="8416892" y="4072292"/>
            <a:ext cx="993227" cy="146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6"/>
          <a:stretch>
            <a:fillRect/>
          </a:stretch>
        </p:blipFill>
        <p:spPr>
          <a:xfrm>
            <a:off x="963027" y="4805388"/>
            <a:ext cx="7388066" cy="36671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1817276" y="874871"/>
            <a:ext cx="8414545" cy="694373"/>
          </a:xfrm>
          <a:prstGeom prst="rect">
            <a:avLst/>
          </a:prstGeom>
          <a:noFill/>
          <a:ln/>
        </p:spPr>
        <p:txBody>
          <a:bodyPr wrap="none" rtlCol="0" anchor="t"/>
          <a:lstStyle/>
          <a:p>
            <a:pPr marL="0" indent="0">
              <a:lnSpc>
                <a:spcPts val="5468"/>
              </a:lnSpc>
              <a:buNone/>
            </a:pPr>
            <a:r>
              <a:rPr lang="en-US" sz="4374" b="1" dirty="0">
                <a:ln w="22225">
                  <a:solidFill>
                    <a:schemeClr val="accent2"/>
                  </a:solidFill>
                  <a:prstDash val="solid"/>
                </a:ln>
                <a:solidFill>
                  <a:schemeClr val="accent2">
                    <a:lumMod val="40000"/>
                    <a:lumOff val="60000"/>
                  </a:schemeClr>
                </a:solidFill>
                <a:latin typeface="Fraunces" pitchFamily="34" charset="0"/>
                <a:ea typeface="Fraunces" pitchFamily="34" charset="-122"/>
                <a:cs typeface="Fraunces" pitchFamily="34" charset="-120"/>
              </a:rPr>
              <a:t>Exploratory Data Analysis (EDA)</a:t>
            </a:r>
            <a:endParaRPr lang="en-US" sz="4374" b="1" dirty="0">
              <a:ln w="22225">
                <a:solidFill>
                  <a:schemeClr val="accent2"/>
                </a:solidFill>
                <a:prstDash val="solid"/>
              </a:ln>
              <a:solidFill>
                <a:schemeClr val="accent2">
                  <a:lumMod val="40000"/>
                  <a:lumOff val="60000"/>
                </a:schemeClr>
              </a:solidFill>
            </a:endParaRPr>
          </a:p>
        </p:txBody>
      </p:sp>
      <p:pic>
        <p:nvPicPr>
          <p:cNvPr id="5" name="Image 0" descr="preencoded.png"/>
          <p:cNvPicPr>
            <a:picLocks noChangeAspect="1"/>
          </p:cNvPicPr>
          <p:nvPr/>
        </p:nvPicPr>
        <p:blipFill>
          <a:blip r:embed="rId3"/>
          <a:stretch>
            <a:fillRect/>
          </a:stretch>
        </p:blipFill>
        <p:spPr>
          <a:xfrm>
            <a:off x="1817276" y="2444115"/>
            <a:ext cx="10049828" cy="5341025"/>
          </a:xfrm>
          <a:prstGeom prst="rect">
            <a:avLst/>
          </a:prstGeom>
        </p:spPr>
      </p:pic>
      <p:pic>
        <p:nvPicPr>
          <p:cNvPr id="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7" name="Text 2"/>
          <p:cNvSpPr/>
          <p:nvPr/>
        </p:nvSpPr>
        <p:spPr>
          <a:xfrm>
            <a:off x="1817276" y="1721414"/>
            <a:ext cx="4157856" cy="694373"/>
          </a:xfrm>
          <a:prstGeom prst="rect">
            <a:avLst/>
          </a:prstGeom>
          <a:noFill/>
          <a:ln/>
        </p:spPr>
        <p:txBody>
          <a:bodyPr wrap="none" rtlCol="0" anchor="t"/>
          <a:lstStyle/>
          <a:p>
            <a:pPr marL="0" indent="0">
              <a:lnSpc>
                <a:spcPts val="5468"/>
              </a:lnSpc>
              <a:buNone/>
            </a:pPr>
            <a:r>
              <a:rPr lang="en-US" sz="3200" b="1" dirty="0">
                <a:solidFill>
                  <a:schemeClr val="bg1"/>
                </a:solidFill>
              </a:rPr>
              <a:t>1)Descriptive Statistics: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1569662" y="677917"/>
            <a:ext cx="4443889" cy="740981"/>
          </a:xfrm>
          <a:prstGeom prst="rect">
            <a:avLst/>
          </a:prstGeom>
          <a:noFill/>
          <a:ln/>
        </p:spPr>
        <p:txBody>
          <a:bodyPr wrap="none" rtlCol="0" anchor="t"/>
          <a:lstStyle/>
          <a:p>
            <a:pPr marL="0" indent="0">
              <a:lnSpc>
                <a:spcPts val="5468"/>
              </a:lnSpc>
              <a:buNone/>
            </a:pPr>
            <a:r>
              <a:rPr lang="en-US" sz="4374" dirty="0">
                <a:solidFill>
                  <a:srgbClr val="FFFFFF"/>
                </a:solidFill>
                <a:latin typeface="+mj-lt"/>
                <a:ea typeface="Fraunces" pitchFamily="34" charset="-122"/>
                <a:cs typeface="Fraunces" pitchFamily="34" charset="-120"/>
              </a:rPr>
              <a:t>Label count:</a:t>
            </a:r>
            <a:endParaRPr lang="en-US" sz="4374" dirty="0">
              <a:latin typeface="+mj-lt"/>
            </a:endParaRPr>
          </a:p>
        </p:txBody>
      </p:sp>
      <p:pic>
        <p:nvPicPr>
          <p:cNvPr id="6"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7" name="Picture 6"/>
          <p:cNvPicPr>
            <a:picLocks noChangeAspect="1"/>
          </p:cNvPicPr>
          <p:nvPr/>
        </p:nvPicPr>
        <p:blipFill>
          <a:blip r:embed="rId5"/>
          <a:stretch>
            <a:fillRect/>
          </a:stretch>
        </p:blipFill>
        <p:spPr>
          <a:xfrm>
            <a:off x="1718440" y="1418898"/>
            <a:ext cx="4146331" cy="1560326"/>
          </a:xfrm>
          <a:prstGeom prst="rect">
            <a:avLst/>
          </a:prstGeom>
        </p:spPr>
      </p:pic>
      <p:sp>
        <p:nvSpPr>
          <p:cNvPr id="9" name="Text 2"/>
          <p:cNvSpPr/>
          <p:nvPr/>
        </p:nvSpPr>
        <p:spPr>
          <a:xfrm>
            <a:off x="1569662" y="3179379"/>
            <a:ext cx="4443889" cy="740981"/>
          </a:xfrm>
          <a:prstGeom prst="rect">
            <a:avLst/>
          </a:prstGeom>
          <a:noFill/>
          <a:ln/>
        </p:spPr>
        <p:txBody>
          <a:bodyPr wrap="none" rtlCol="0" anchor="t"/>
          <a:lstStyle/>
          <a:p>
            <a:pPr marL="0" indent="0">
              <a:lnSpc>
                <a:spcPts val="5468"/>
              </a:lnSpc>
              <a:buNone/>
            </a:pPr>
            <a:r>
              <a:rPr lang="en-US" sz="4374" dirty="0">
                <a:solidFill>
                  <a:srgbClr val="FFFFFF"/>
                </a:solidFill>
                <a:latin typeface="+mj-lt"/>
                <a:ea typeface="Fraunces" pitchFamily="34" charset="-122"/>
                <a:cs typeface="Fraunces" pitchFamily="34" charset="-120"/>
              </a:rPr>
              <a:t>Correlation:</a:t>
            </a:r>
            <a:endParaRPr lang="en-US" sz="4374" dirty="0">
              <a:latin typeface="+mj-lt"/>
            </a:endParaRPr>
          </a:p>
        </p:txBody>
      </p:sp>
      <p:pic>
        <p:nvPicPr>
          <p:cNvPr id="10" name="Picture 9"/>
          <p:cNvPicPr>
            <a:picLocks noChangeAspect="1"/>
          </p:cNvPicPr>
          <p:nvPr/>
        </p:nvPicPr>
        <p:blipFill>
          <a:blip r:embed="rId6"/>
          <a:stretch>
            <a:fillRect/>
          </a:stretch>
        </p:blipFill>
        <p:spPr>
          <a:xfrm>
            <a:off x="1718439" y="4067503"/>
            <a:ext cx="9680029" cy="350819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62311"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2037992" y="2301212"/>
            <a:ext cx="7421317" cy="5562628"/>
          </a:xfrm>
          <a:prstGeom prst="rect">
            <a:avLst/>
          </a:prstGeom>
        </p:spPr>
      </p:pic>
      <p:pic>
        <p:nvPicPr>
          <p:cNvPr id="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6" name="Text 2">
            <a:extLst>
              <a:ext uri="{FF2B5EF4-FFF2-40B4-BE49-F238E27FC236}">
                <a16:creationId xmlns:a16="http://schemas.microsoft.com/office/drawing/2014/main" id="{8FE38EE5-9313-122B-E88C-48D29799690D}"/>
              </a:ext>
            </a:extLst>
          </p:cNvPr>
          <p:cNvSpPr/>
          <p:nvPr/>
        </p:nvSpPr>
        <p:spPr>
          <a:xfrm>
            <a:off x="1896104" y="1596206"/>
            <a:ext cx="4480560" cy="694373"/>
          </a:xfrm>
          <a:prstGeom prst="rect">
            <a:avLst/>
          </a:prstGeom>
          <a:noFill/>
          <a:ln/>
        </p:spPr>
        <p:txBody>
          <a:bodyPr wrap="none" rtlCol="0" anchor="t"/>
          <a:lstStyle/>
          <a:p>
            <a:pPr marL="0" indent="0">
              <a:lnSpc>
                <a:spcPts val="5468"/>
              </a:lnSpc>
              <a:buNone/>
            </a:pPr>
            <a:r>
              <a:rPr lang="en-US" sz="3600" b="1" dirty="0">
                <a:solidFill>
                  <a:srgbClr val="FFFFFF"/>
                </a:solidFill>
                <a:latin typeface="+mj-lt"/>
                <a:ea typeface="Fraunces" pitchFamily="34" charset="-122"/>
              </a:rPr>
              <a:t>Heat Map</a:t>
            </a:r>
            <a:endParaRPr lang="en-US" sz="3600" b="1" dirty="0">
              <a:latin typeface="+mj-lt"/>
            </a:endParaRPr>
          </a:p>
        </p:txBody>
      </p:sp>
      <p:sp>
        <p:nvSpPr>
          <p:cNvPr id="7" name="Text 2"/>
          <p:cNvSpPr/>
          <p:nvPr/>
        </p:nvSpPr>
        <p:spPr>
          <a:xfrm>
            <a:off x="1896104" y="546706"/>
            <a:ext cx="4157856" cy="840660"/>
          </a:xfrm>
          <a:prstGeom prst="rect">
            <a:avLst/>
          </a:prstGeom>
          <a:noFill/>
          <a:ln/>
        </p:spPr>
        <p:txBody>
          <a:bodyPr wrap="none" rtlCol="0" anchor="t"/>
          <a:lstStyle/>
          <a:p>
            <a:pPr marL="0" indent="0">
              <a:lnSpc>
                <a:spcPts val="5468"/>
              </a:lnSpc>
              <a:buNone/>
            </a:pPr>
            <a:r>
              <a:rPr lang="en-US" sz="3200" b="1" dirty="0">
                <a:solidFill>
                  <a:schemeClr val="bg1"/>
                </a:solidFill>
              </a:rPr>
              <a:t>2)Graphical Analysis:</a:t>
            </a:r>
          </a:p>
        </p:txBody>
      </p:sp>
      <p:sp>
        <p:nvSpPr>
          <p:cNvPr id="8" name="Text 3"/>
          <p:cNvSpPr/>
          <p:nvPr/>
        </p:nvSpPr>
        <p:spPr>
          <a:xfrm>
            <a:off x="10647782" y="4516397"/>
            <a:ext cx="3460966" cy="298168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nSpc>
                <a:spcPts val="2470"/>
              </a:lnSpc>
            </a:pPr>
            <a:r>
              <a:rPr lang="en-US" sz="3200" dirty="0"/>
              <a:t>Heat Map displays the correlation between dependent and independent features in a graphical form, making analysis easier.</a:t>
            </a:r>
            <a:endParaRPr lang="en-US" sz="4800" dirty="0">
              <a:solidFill>
                <a:schemeClr val="bg1"/>
              </a:solidFill>
            </a:endParaRPr>
          </a:p>
        </p:txBody>
      </p:sp>
      <p:sp>
        <p:nvSpPr>
          <p:cNvPr id="9" name="Right Arrow 8"/>
          <p:cNvSpPr/>
          <p:nvPr/>
        </p:nvSpPr>
        <p:spPr>
          <a:xfrm>
            <a:off x="9551850" y="5486401"/>
            <a:ext cx="993227" cy="146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91440" y="3704"/>
            <a:ext cx="14630400" cy="8229600"/>
          </a:xfrm>
          <a:prstGeom prst="rect">
            <a:avLst/>
          </a:prstGeom>
          <a:solidFill>
            <a:srgbClr val="080E26"/>
          </a:solidFill>
          <a:ln w="13811">
            <a:solidFill>
              <a:srgbClr val="565151"/>
            </a:solidFill>
            <a:prstDash val="solid"/>
          </a:ln>
        </p:spPr>
      </p:sp>
      <p:pic>
        <p:nvPicPr>
          <p:cNvPr id="5"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6" name="Text 2"/>
          <p:cNvSpPr/>
          <p:nvPr/>
        </p:nvSpPr>
        <p:spPr>
          <a:xfrm>
            <a:off x="524503" y="146692"/>
            <a:ext cx="4157856" cy="694373"/>
          </a:xfrm>
          <a:prstGeom prst="rect">
            <a:avLst/>
          </a:prstGeom>
          <a:noFill/>
          <a:ln/>
        </p:spPr>
        <p:txBody>
          <a:bodyPr wrap="none" rtlCol="0" anchor="t"/>
          <a:lstStyle/>
          <a:p>
            <a:pPr marL="0" indent="0">
              <a:lnSpc>
                <a:spcPts val="5468"/>
              </a:lnSpc>
              <a:buNone/>
            </a:pPr>
            <a:r>
              <a:rPr lang="en-US" sz="2800" b="1" dirty="0">
                <a:solidFill>
                  <a:schemeClr val="bg1"/>
                </a:solidFill>
              </a:rPr>
              <a:t>Pair Graph:</a:t>
            </a:r>
          </a:p>
        </p:txBody>
      </p:sp>
      <p:sp>
        <p:nvSpPr>
          <p:cNvPr id="7" name="Text 3"/>
          <p:cNvSpPr/>
          <p:nvPr/>
        </p:nvSpPr>
        <p:spPr>
          <a:xfrm>
            <a:off x="11077994" y="4351283"/>
            <a:ext cx="3331689" cy="323823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nSpc>
                <a:spcPts val="2470"/>
              </a:lnSpc>
            </a:pPr>
            <a:r>
              <a:rPr lang="en-US" sz="2800" dirty="0"/>
              <a:t>A pair plot provides a grid of scatterplots to visualize relationships and histograms for individual variable distributions, aiding in the exploration of patterns and correlations in multivariate datasets.</a:t>
            </a:r>
            <a:endParaRPr lang="en-US" sz="6600" b="1" dirty="0">
              <a:solidFill>
                <a:schemeClr val="bg1"/>
              </a:solidFill>
            </a:endParaRPr>
          </a:p>
        </p:txBody>
      </p:sp>
      <p:sp>
        <p:nvSpPr>
          <p:cNvPr id="8" name="Right Arrow 7"/>
          <p:cNvSpPr/>
          <p:nvPr/>
        </p:nvSpPr>
        <p:spPr>
          <a:xfrm>
            <a:off x="10429118" y="5486401"/>
            <a:ext cx="648876" cy="146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5"/>
          <a:stretch>
            <a:fillRect/>
          </a:stretch>
        </p:blipFill>
        <p:spPr>
          <a:xfrm>
            <a:off x="524504" y="984053"/>
            <a:ext cx="9813174" cy="68671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75674"/>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3"/>
          <a:stretch>
            <a:fillRect/>
          </a:stretch>
        </p:blipFill>
        <p:spPr>
          <a:xfrm>
            <a:off x="1504591" y="1151850"/>
            <a:ext cx="10020001" cy="6346229"/>
          </a:xfrm>
          <a:prstGeom prst="rect">
            <a:avLst/>
          </a:prstGeom>
        </p:spPr>
      </p:pic>
      <p:pic>
        <p:nvPicPr>
          <p:cNvPr id="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7" name="Text 2">
            <a:extLst>
              <a:ext uri="{FF2B5EF4-FFF2-40B4-BE49-F238E27FC236}">
                <a16:creationId xmlns:a16="http://schemas.microsoft.com/office/drawing/2014/main" id="{EB529B9F-1174-7A4F-E110-185F6E842ADD}"/>
              </a:ext>
            </a:extLst>
          </p:cNvPr>
          <p:cNvSpPr/>
          <p:nvPr/>
        </p:nvSpPr>
        <p:spPr>
          <a:xfrm>
            <a:off x="1394233" y="457477"/>
            <a:ext cx="7626707" cy="694373"/>
          </a:xfrm>
          <a:prstGeom prst="rect">
            <a:avLst/>
          </a:prstGeom>
          <a:noFill/>
          <a:ln/>
        </p:spPr>
        <p:txBody>
          <a:bodyPr wrap="none" rtlCol="0" anchor="t"/>
          <a:lstStyle/>
          <a:p>
            <a:pPr marL="0" indent="0">
              <a:lnSpc>
                <a:spcPts val="5468"/>
              </a:lnSpc>
              <a:buNone/>
            </a:pPr>
            <a:r>
              <a:rPr lang="en-US" sz="2800" b="1" dirty="0">
                <a:solidFill>
                  <a:srgbClr val="FFFFFF"/>
                </a:solidFill>
                <a:latin typeface="+mj-lt"/>
                <a:ea typeface="Fraunces" pitchFamily="34" charset="-122"/>
              </a:rPr>
              <a:t>Distribution of </a:t>
            </a:r>
            <a:r>
              <a:rPr lang="en-US" sz="2800" b="1" dirty="0" smtClean="0">
                <a:solidFill>
                  <a:srgbClr val="FFFFFF"/>
                </a:solidFill>
                <a:latin typeface="+mj-lt"/>
                <a:ea typeface="Fraunces" pitchFamily="34" charset="-122"/>
              </a:rPr>
              <a:t>Variables</a:t>
            </a:r>
            <a:r>
              <a:rPr lang="en-US" sz="2800" b="1" dirty="0">
                <a:solidFill>
                  <a:srgbClr val="FFFFFF"/>
                </a:solidFill>
                <a:latin typeface="+mj-lt"/>
                <a:ea typeface="Fraunces" pitchFamily="34" charset="-122"/>
              </a:rPr>
              <a:t>:</a:t>
            </a:r>
            <a:endParaRPr lang="en-US" sz="2800" b="1" dirty="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US" dirty="0"/>
          </a:p>
        </p:txBody>
      </p:sp>
      <p:sp>
        <p:nvSpPr>
          <p:cNvPr id="4" name="Text 2"/>
          <p:cNvSpPr/>
          <p:nvPr/>
        </p:nvSpPr>
        <p:spPr>
          <a:xfrm>
            <a:off x="2179881" y="1072056"/>
            <a:ext cx="4338671" cy="886762"/>
          </a:xfrm>
          <a:prstGeom prst="rect">
            <a:avLst/>
          </a:prstGeom>
          <a:noFill/>
          <a:ln/>
        </p:spPr>
        <p:txBody>
          <a:bodyPr wrap="none" rtlCol="0" anchor="t"/>
          <a:lstStyle/>
          <a:p>
            <a:pPr marL="0" indent="0">
              <a:lnSpc>
                <a:spcPts val="5468"/>
              </a:lnSpc>
              <a:buNone/>
            </a:pPr>
            <a:r>
              <a:rPr lang="en-US" sz="2800" b="1" dirty="0">
                <a:solidFill>
                  <a:srgbClr val="FFFFFF"/>
                </a:solidFill>
                <a:latin typeface="+mj-lt"/>
                <a:ea typeface="Fraunces" pitchFamily="34" charset="-122"/>
                <a:cs typeface="Fraunces" pitchFamily="34" charset="-120"/>
              </a:rPr>
              <a:t>Age vs Label</a:t>
            </a:r>
            <a:endParaRPr lang="en-US" sz="2800" b="1" dirty="0">
              <a:latin typeface="+mj-lt"/>
            </a:endParaRPr>
          </a:p>
        </p:txBody>
      </p:sp>
      <p:sp>
        <p:nvSpPr>
          <p:cNvPr id="5" name="Text 3"/>
          <p:cNvSpPr/>
          <p:nvPr/>
        </p:nvSpPr>
        <p:spPr>
          <a:xfrm>
            <a:off x="2037993" y="2292072"/>
            <a:ext cx="4443889" cy="694373"/>
          </a:xfrm>
          <a:prstGeom prst="rect">
            <a:avLst/>
          </a:prstGeom>
          <a:noFill/>
          <a:ln/>
        </p:spPr>
        <p:txBody>
          <a:bodyPr wrap="none" rtlCol="0" anchor="t"/>
          <a:lstStyle/>
          <a:p>
            <a:pPr marL="0" indent="0">
              <a:lnSpc>
                <a:spcPts val="5468"/>
              </a:lnSpc>
              <a:buNone/>
            </a:pPr>
            <a:r>
              <a:rPr lang="en-US" sz="2800" dirty="0">
                <a:solidFill>
                  <a:srgbClr val="FFFFFF"/>
                </a:solidFill>
                <a:latin typeface="Fraunces" pitchFamily="34" charset="0"/>
                <a:ea typeface="Fraunces" pitchFamily="34" charset="-122"/>
                <a:cs typeface="Fraunces" pitchFamily="34" charset="-120"/>
              </a:rPr>
              <a:t> </a:t>
            </a:r>
            <a:endParaRPr lang="en-US" sz="2800" dirty="0"/>
          </a:p>
        </p:txBody>
      </p:sp>
      <p:pic>
        <p:nvPicPr>
          <p:cNvPr id="7"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8" name="Picture 7"/>
          <p:cNvPicPr>
            <a:picLocks noChangeAspect="1"/>
          </p:cNvPicPr>
          <p:nvPr/>
        </p:nvPicPr>
        <p:blipFill>
          <a:blip r:embed="rId5"/>
          <a:stretch>
            <a:fillRect/>
          </a:stretch>
        </p:blipFill>
        <p:spPr>
          <a:xfrm>
            <a:off x="2179882" y="1958817"/>
            <a:ext cx="10369469" cy="597745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1588637" y="1986455"/>
            <a:ext cx="3708577" cy="693084"/>
          </a:xfrm>
          <a:prstGeom prst="rect">
            <a:avLst/>
          </a:prstGeom>
          <a:noFill/>
          <a:ln/>
        </p:spPr>
        <p:txBody>
          <a:bodyPr wrap="none" rtlCol="0" anchor="t"/>
          <a:lstStyle/>
          <a:p>
            <a:pPr marL="0" indent="0">
              <a:lnSpc>
                <a:spcPts val="5468"/>
              </a:lnSpc>
              <a:buNone/>
            </a:pPr>
            <a:r>
              <a:rPr lang="en-US" sz="3200" b="1" dirty="0">
                <a:solidFill>
                  <a:srgbClr val="FFFFFF"/>
                </a:solidFill>
                <a:ea typeface="Fraunces" pitchFamily="34" charset="-122"/>
                <a:cs typeface="Fraunces" pitchFamily="34" charset="-120"/>
              </a:rPr>
              <a:t>1)Data Train Test Split:</a:t>
            </a:r>
            <a:endParaRPr lang="en-US" sz="3200" b="1" dirty="0"/>
          </a:p>
        </p:txBody>
      </p:sp>
      <p:pic>
        <p:nvPicPr>
          <p:cNvPr id="5" name="Image 0" descr="preencoded.png"/>
          <p:cNvPicPr>
            <a:picLocks noChangeAspect="1"/>
          </p:cNvPicPr>
          <p:nvPr/>
        </p:nvPicPr>
        <p:blipFill>
          <a:blip r:embed="rId3"/>
          <a:stretch>
            <a:fillRect/>
          </a:stretch>
        </p:blipFill>
        <p:spPr>
          <a:xfrm>
            <a:off x="1588637" y="2679539"/>
            <a:ext cx="7984654" cy="3673715"/>
          </a:xfrm>
          <a:prstGeom prst="rect">
            <a:avLst/>
          </a:prstGeom>
        </p:spPr>
      </p:pic>
      <p:pic>
        <p:nvPicPr>
          <p:cNvPr id="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7" name="Text 2"/>
          <p:cNvSpPr/>
          <p:nvPr/>
        </p:nvSpPr>
        <p:spPr>
          <a:xfrm>
            <a:off x="1588637" y="662153"/>
            <a:ext cx="5474315" cy="1232862"/>
          </a:xfrm>
          <a:prstGeom prst="rect">
            <a:avLst/>
          </a:prstGeom>
          <a:noFill/>
          <a:ln/>
        </p:spPr>
        <p:txBody>
          <a:bodyPr wrap="none" rtlCol="0" anchor="t"/>
          <a:lstStyle/>
          <a:p>
            <a:pPr marL="0" indent="0">
              <a:lnSpc>
                <a:spcPts val="5468"/>
              </a:lnSpc>
              <a:buNone/>
            </a:pPr>
            <a:r>
              <a:rPr lang="en-US" sz="4374" b="1" dirty="0">
                <a:ln w="22225">
                  <a:solidFill>
                    <a:schemeClr val="accent2"/>
                  </a:solidFill>
                  <a:prstDash val="solid"/>
                </a:ln>
                <a:solidFill>
                  <a:schemeClr val="accent2">
                    <a:lumMod val="40000"/>
                    <a:lumOff val="60000"/>
                  </a:schemeClr>
                </a:solidFill>
              </a:rPr>
              <a:t>Model Evolution</a:t>
            </a:r>
          </a:p>
        </p:txBody>
      </p:sp>
      <p:sp>
        <p:nvSpPr>
          <p:cNvPr id="8" name="Text 3"/>
          <p:cNvSpPr/>
          <p:nvPr/>
        </p:nvSpPr>
        <p:spPr>
          <a:xfrm>
            <a:off x="10671658" y="5218385"/>
            <a:ext cx="3513537" cy="93714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nSpc>
                <a:spcPts val="2470"/>
              </a:lnSpc>
            </a:pPr>
            <a:r>
              <a:rPr lang="en-US" sz="3200" dirty="0">
                <a:solidFill>
                  <a:schemeClr val="bg1"/>
                </a:solidFill>
              </a:rPr>
              <a:t>Training Size=75%</a:t>
            </a:r>
          </a:p>
          <a:p>
            <a:pPr>
              <a:lnSpc>
                <a:spcPts val="2470"/>
              </a:lnSpc>
            </a:pPr>
            <a:r>
              <a:rPr lang="en-US" sz="3200" dirty="0">
                <a:solidFill>
                  <a:schemeClr val="bg1"/>
                </a:solidFill>
              </a:rPr>
              <a:t>Test Size =25%</a:t>
            </a:r>
          </a:p>
          <a:p>
            <a:pPr>
              <a:lnSpc>
                <a:spcPts val="2470"/>
              </a:lnSpc>
            </a:pPr>
            <a:r>
              <a:rPr lang="en-US" sz="3200" dirty="0">
                <a:solidFill>
                  <a:schemeClr val="bg1"/>
                </a:solidFill>
              </a:rPr>
              <a:t>Random State =30%</a:t>
            </a:r>
          </a:p>
        </p:txBody>
      </p:sp>
      <p:sp>
        <p:nvSpPr>
          <p:cNvPr id="9" name="Right Arrow 8"/>
          <p:cNvSpPr/>
          <p:nvPr/>
        </p:nvSpPr>
        <p:spPr>
          <a:xfrm>
            <a:off x="9625861" y="4887061"/>
            <a:ext cx="993227" cy="146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1101747" y="361629"/>
            <a:ext cx="3708577" cy="693084"/>
          </a:xfrm>
          <a:prstGeom prst="rect">
            <a:avLst/>
          </a:prstGeom>
          <a:noFill/>
          <a:ln/>
        </p:spPr>
        <p:txBody>
          <a:bodyPr wrap="none" rtlCol="0" anchor="t"/>
          <a:lstStyle/>
          <a:p>
            <a:pPr marL="0" indent="0">
              <a:lnSpc>
                <a:spcPts val="5468"/>
              </a:lnSpc>
              <a:buNone/>
            </a:pPr>
            <a:r>
              <a:rPr lang="en-US" sz="3600" b="1" dirty="0">
                <a:solidFill>
                  <a:srgbClr val="FFFFFF"/>
                </a:solidFill>
                <a:ea typeface="Fraunces" pitchFamily="34" charset="-122"/>
                <a:cs typeface="Fraunces" pitchFamily="34" charset="-120"/>
              </a:rPr>
              <a:t>Data Distribution:</a:t>
            </a:r>
            <a:endParaRPr lang="en-US" sz="3600" b="1" dirty="0"/>
          </a:p>
        </p:txBody>
      </p:sp>
      <p:pic>
        <p:nvPicPr>
          <p:cNvPr id="6"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7" name="Text 2"/>
          <p:cNvSpPr/>
          <p:nvPr/>
        </p:nvSpPr>
        <p:spPr>
          <a:xfrm flipH="1">
            <a:off x="1277008" y="662153"/>
            <a:ext cx="311630" cy="45719"/>
          </a:xfrm>
          <a:prstGeom prst="rect">
            <a:avLst/>
          </a:prstGeom>
          <a:noFill/>
          <a:ln/>
        </p:spPr>
        <p:txBody>
          <a:bodyPr wrap="none" rtlCol="0" anchor="t"/>
          <a:lstStyle/>
          <a:p>
            <a:pPr marL="0" indent="0">
              <a:lnSpc>
                <a:spcPts val="5468"/>
              </a:lnSpc>
              <a:buNone/>
            </a:pPr>
            <a:endParaRPr lang="en-US" sz="4374" b="1" dirty="0">
              <a:ln w="22225">
                <a:solidFill>
                  <a:schemeClr val="accent2"/>
                </a:solidFill>
                <a:prstDash val="solid"/>
              </a:ln>
              <a:solidFill>
                <a:schemeClr val="accent2">
                  <a:lumMod val="40000"/>
                  <a:lumOff val="60000"/>
                </a:schemeClr>
              </a:solidFill>
            </a:endParaRPr>
          </a:p>
        </p:txBody>
      </p:sp>
      <p:sp>
        <p:nvSpPr>
          <p:cNvPr id="8" name="Text 3"/>
          <p:cNvSpPr/>
          <p:nvPr/>
        </p:nvSpPr>
        <p:spPr>
          <a:xfrm>
            <a:off x="11430000" y="4415648"/>
            <a:ext cx="2702625" cy="297837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nSpc>
                <a:spcPts val="2470"/>
              </a:lnSpc>
            </a:pPr>
            <a:r>
              <a:rPr lang="en-US" sz="3200" dirty="0"/>
              <a:t>The dataset is initially split into two portions: training and test. The value count for both sets is determined.</a:t>
            </a:r>
            <a:endParaRPr lang="en-US" sz="7200" dirty="0">
              <a:solidFill>
                <a:schemeClr val="bg1"/>
              </a:solidFill>
            </a:endParaRPr>
          </a:p>
        </p:txBody>
      </p:sp>
      <p:sp>
        <p:nvSpPr>
          <p:cNvPr id="9" name="Right Arrow 8"/>
          <p:cNvSpPr/>
          <p:nvPr/>
        </p:nvSpPr>
        <p:spPr>
          <a:xfrm>
            <a:off x="10515600" y="4915264"/>
            <a:ext cx="867103" cy="146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1101748" y="1355237"/>
            <a:ext cx="4873384" cy="6038790"/>
          </a:xfrm>
          <a:prstGeom prst="rect">
            <a:avLst/>
          </a:prstGeom>
        </p:spPr>
      </p:pic>
      <p:pic>
        <p:nvPicPr>
          <p:cNvPr id="11" name="Picture 10"/>
          <p:cNvPicPr>
            <a:picLocks noChangeAspect="1"/>
          </p:cNvPicPr>
          <p:nvPr/>
        </p:nvPicPr>
        <p:blipFill>
          <a:blip r:embed="rId6"/>
          <a:stretch>
            <a:fillRect/>
          </a:stretch>
        </p:blipFill>
        <p:spPr>
          <a:xfrm>
            <a:off x="6101256" y="1355238"/>
            <a:ext cx="4367048" cy="6038790"/>
          </a:xfrm>
          <a:prstGeom prst="rect">
            <a:avLst/>
          </a:prstGeom>
        </p:spPr>
      </p:pic>
    </p:spTree>
    <p:extLst>
      <p:ext uri="{BB962C8B-B14F-4D97-AF65-F5344CB8AC3E}">
        <p14:creationId xmlns:p14="http://schemas.microsoft.com/office/powerpoint/2010/main" val="1948857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txBody>
          <a:bodyPr/>
          <a:lstStyle/>
          <a:p>
            <a:endParaRPr lang="en-US" dirty="0"/>
          </a:p>
        </p:txBody>
      </p:sp>
      <p:pic>
        <p:nvPicPr>
          <p:cNvPr id="5"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7" name="Text 2">
            <a:extLst>
              <a:ext uri="{FF2B5EF4-FFF2-40B4-BE49-F238E27FC236}">
                <a16:creationId xmlns:a16="http://schemas.microsoft.com/office/drawing/2014/main" id="{70D66832-605C-5AF7-3E71-5893952A583D}"/>
              </a:ext>
            </a:extLst>
          </p:cNvPr>
          <p:cNvSpPr/>
          <p:nvPr/>
        </p:nvSpPr>
        <p:spPr>
          <a:xfrm>
            <a:off x="1261241" y="977462"/>
            <a:ext cx="5171090" cy="858844"/>
          </a:xfrm>
          <a:prstGeom prst="rect">
            <a:avLst/>
          </a:prstGeom>
          <a:noFill/>
          <a:ln/>
        </p:spPr>
        <p:txBody>
          <a:bodyPr wrap="none" rtlCol="0" anchor="t"/>
          <a:lstStyle/>
          <a:p>
            <a:pPr marL="0" indent="0">
              <a:lnSpc>
                <a:spcPts val="5468"/>
              </a:lnSpc>
              <a:buNone/>
            </a:pPr>
            <a:r>
              <a:rPr lang="en-US" sz="3600" b="1" dirty="0">
                <a:solidFill>
                  <a:srgbClr val="FFFFFF"/>
                </a:solidFill>
                <a:ea typeface="Fraunces" pitchFamily="34" charset="-122"/>
                <a:cs typeface="Fraunces" pitchFamily="34" charset="-120"/>
              </a:rPr>
              <a:t>2) Libraries for Model:</a:t>
            </a:r>
            <a:endParaRPr lang="en-US" sz="3600" b="1" dirty="0"/>
          </a:p>
        </p:txBody>
      </p:sp>
      <p:pic>
        <p:nvPicPr>
          <p:cNvPr id="6" name="Picture 5"/>
          <p:cNvPicPr>
            <a:picLocks noChangeAspect="1"/>
          </p:cNvPicPr>
          <p:nvPr/>
        </p:nvPicPr>
        <p:blipFill>
          <a:blip r:embed="rId5"/>
          <a:stretch>
            <a:fillRect/>
          </a:stretch>
        </p:blipFill>
        <p:spPr>
          <a:xfrm>
            <a:off x="1473895" y="2102725"/>
            <a:ext cx="5179153" cy="1318392"/>
          </a:xfrm>
          <a:prstGeom prst="rect">
            <a:avLst/>
          </a:prstGeom>
        </p:spPr>
      </p:pic>
      <p:pic>
        <p:nvPicPr>
          <p:cNvPr id="8" name="Picture 7"/>
          <p:cNvPicPr>
            <a:picLocks noChangeAspect="1"/>
          </p:cNvPicPr>
          <p:nvPr/>
        </p:nvPicPr>
        <p:blipFill>
          <a:blip r:embed="rId6"/>
          <a:stretch>
            <a:fillRect/>
          </a:stretch>
        </p:blipFill>
        <p:spPr>
          <a:xfrm>
            <a:off x="1473895" y="3577178"/>
            <a:ext cx="5179153" cy="1578146"/>
          </a:xfrm>
          <a:prstGeom prst="rect">
            <a:avLst/>
          </a:prstGeom>
        </p:spPr>
      </p:pic>
      <p:pic>
        <p:nvPicPr>
          <p:cNvPr id="9" name="Picture 8"/>
          <p:cNvPicPr>
            <a:picLocks noChangeAspect="1"/>
          </p:cNvPicPr>
          <p:nvPr/>
        </p:nvPicPr>
        <p:blipFill>
          <a:blip r:embed="rId7"/>
          <a:stretch>
            <a:fillRect/>
          </a:stretch>
        </p:blipFill>
        <p:spPr>
          <a:xfrm>
            <a:off x="1473895" y="5311385"/>
            <a:ext cx="7164936" cy="1514475"/>
          </a:xfrm>
          <a:prstGeom prst="rect">
            <a:avLst/>
          </a:prstGeom>
        </p:spPr>
      </p:pic>
      <p:pic>
        <p:nvPicPr>
          <p:cNvPr id="10" name="Picture 9"/>
          <p:cNvPicPr>
            <a:picLocks noChangeAspect="1"/>
          </p:cNvPicPr>
          <p:nvPr/>
        </p:nvPicPr>
        <p:blipFill>
          <a:blip r:embed="rId8"/>
          <a:stretch>
            <a:fillRect/>
          </a:stretch>
        </p:blipFill>
        <p:spPr>
          <a:xfrm>
            <a:off x="6820721" y="2102725"/>
            <a:ext cx="6327720" cy="131839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24137" y="25883"/>
            <a:ext cx="14630400" cy="8229600"/>
          </a:xfrm>
          <a:prstGeom prst="rect">
            <a:avLst/>
          </a:prstGeom>
          <a:solidFill>
            <a:schemeClr val="bg1"/>
          </a:solidFill>
          <a:ln w="13811">
            <a:solidFill>
              <a:srgbClr val="565151"/>
            </a:solidFill>
            <a:prstDash val="solid"/>
          </a:ln>
        </p:spPr>
      </p:sp>
      <p:sp>
        <p:nvSpPr>
          <p:cNvPr id="6" name="Text 4"/>
          <p:cNvSpPr/>
          <p:nvPr/>
        </p:nvSpPr>
        <p:spPr>
          <a:xfrm>
            <a:off x="2037993" y="2324741"/>
            <a:ext cx="3555087" cy="555427"/>
          </a:xfrm>
          <a:prstGeom prst="rect">
            <a:avLst/>
          </a:prstGeom>
          <a:noFill/>
          <a:ln/>
        </p:spPr>
        <p:txBody>
          <a:bodyPr wrap="none" rtlCol="0" anchor="t"/>
          <a:lstStyle/>
          <a:p>
            <a:pPr marL="0" indent="0">
              <a:lnSpc>
                <a:spcPts val="4374"/>
              </a:lnSpc>
              <a:buNone/>
            </a:pPr>
            <a:r>
              <a:rPr lang="en-US" sz="4400" dirty="0">
                <a:ea typeface="Fraunces" pitchFamily="34" charset="-122"/>
              </a:rPr>
              <a:t>Group</a:t>
            </a:r>
            <a:r>
              <a:rPr lang="en-US" sz="4400" dirty="0">
                <a:latin typeface="Fraunces" pitchFamily="34" charset="0"/>
                <a:ea typeface="Fraunces" pitchFamily="34" charset="-122"/>
                <a:cs typeface="Fraunces" pitchFamily="34" charset="-120"/>
              </a:rPr>
              <a:t> Members:</a:t>
            </a:r>
            <a:endParaRPr lang="en-US" sz="4400" dirty="0"/>
          </a:p>
        </p:txBody>
      </p:sp>
      <p:sp>
        <p:nvSpPr>
          <p:cNvPr id="7" name="Text 5"/>
          <p:cNvSpPr/>
          <p:nvPr/>
        </p:nvSpPr>
        <p:spPr>
          <a:xfrm>
            <a:off x="2417100" y="3285640"/>
            <a:ext cx="10199013" cy="355402"/>
          </a:xfrm>
          <a:prstGeom prst="rect">
            <a:avLst/>
          </a:prstGeom>
          <a:noFill/>
          <a:ln/>
        </p:spPr>
        <p:txBody>
          <a:bodyPr wrap="none" rtlCol="0" anchor="t"/>
          <a:lstStyle/>
          <a:p>
            <a:pPr marL="342900" indent="-342900" algn="l">
              <a:lnSpc>
                <a:spcPts val="2799"/>
              </a:lnSpc>
              <a:buSzPct val="100000"/>
              <a:buChar char="•"/>
            </a:pPr>
            <a:r>
              <a:rPr lang="en-US" sz="3600" b="1" dirty="0">
                <a:latin typeface="+mj-lt"/>
                <a:ea typeface="Epilogue" pitchFamily="34" charset="-122"/>
                <a:cs typeface="Epilogue" pitchFamily="34" charset="-120"/>
              </a:rPr>
              <a:t>Aamir Ali (DS-016)</a:t>
            </a:r>
            <a:endParaRPr lang="en-US" sz="3600" b="1" dirty="0">
              <a:latin typeface="+mj-lt"/>
            </a:endParaRPr>
          </a:p>
        </p:txBody>
      </p:sp>
      <p:sp>
        <p:nvSpPr>
          <p:cNvPr id="8" name="Text 6"/>
          <p:cNvSpPr/>
          <p:nvPr/>
        </p:nvSpPr>
        <p:spPr>
          <a:xfrm>
            <a:off x="2417100" y="3915838"/>
            <a:ext cx="10199013" cy="355402"/>
          </a:xfrm>
          <a:prstGeom prst="rect">
            <a:avLst/>
          </a:prstGeom>
          <a:noFill/>
          <a:ln/>
        </p:spPr>
        <p:txBody>
          <a:bodyPr wrap="none" rtlCol="0" anchor="t"/>
          <a:lstStyle/>
          <a:p>
            <a:pPr marL="342900" indent="-342900" algn="l">
              <a:lnSpc>
                <a:spcPts val="2799"/>
              </a:lnSpc>
              <a:buSzPct val="100000"/>
              <a:buChar char="•"/>
            </a:pPr>
            <a:r>
              <a:rPr lang="en-US" sz="3600" b="1" dirty="0">
                <a:latin typeface="+mj-lt"/>
                <a:ea typeface="Epilogue" pitchFamily="34" charset="-122"/>
                <a:cs typeface="Epilogue" pitchFamily="34" charset="-120"/>
              </a:rPr>
              <a:t>Muhammad Talal Hussain (CCEE) </a:t>
            </a:r>
            <a:endParaRPr lang="en-US" sz="3600" b="1" dirty="0">
              <a:latin typeface="+mj-lt"/>
            </a:endParaRPr>
          </a:p>
        </p:txBody>
      </p:sp>
      <p:sp>
        <p:nvSpPr>
          <p:cNvPr id="9" name="Text 7"/>
          <p:cNvSpPr/>
          <p:nvPr/>
        </p:nvSpPr>
        <p:spPr>
          <a:xfrm>
            <a:off x="2417100" y="4530538"/>
            <a:ext cx="10199013" cy="355402"/>
          </a:xfrm>
          <a:prstGeom prst="rect">
            <a:avLst/>
          </a:prstGeom>
          <a:noFill/>
          <a:ln/>
        </p:spPr>
        <p:txBody>
          <a:bodyPr wrap="none" rtlCol="0" anchor="t"/>
          <a:lstStyle/>
          <a:p>
            <a:pPr marL="342900" indent="-342900" algn="l">
              <a:lnSpc>
                <a:spcPts val="2799"/>
              </a:lnSpc>
              <a:buSzPct val="100000"/>
              <a:buChar char="•"/>
            </a:pPr>
            <a:r>
              <a:rPr lang="en-US" sz="3600" b="1" dirty="0">
                <a:latin typeface="+mj-lt"/>
                <a:ea typeface="Epilogue" pitchFamily="34" charset="-122"/>
                <a:cs typeface="Epilogue" pitchFamily="34" charset="-120"/>
              </a:rPr>
              <a:t>Muhammad </a:t>
            </a:r>
            <a:r>
              <a:rPr lang="en-US" sz="3600" b="1" dirty="0" err="1">
                <a:latin typeface="+mj-lt"/>
                <a:ea typeface="Epilogue" pitchFamily="34" charset="-122"/>
                <a:cs typeface="Epilogue" pitchFamily="34" charset="-120"/>
              </a:rPr>
              <a:t>Zeeshan</a:t>
            </a:r>
            <a:r>
              <a:rPr lang="en-US" sz="3600" b="1" dirty="0">
                <a:latin typeface="+mj-lt"/>
                <a:ea typeface="Epilogue" pitchFamily="34" charset="-122"/>
                <a:cs typeface="Epilogue" pitchFamily="34" charset="-120"/>
              </a:rPr>
              <a:t> (DS-027)</a:t>
            </a:r>
            <a:endParaRPr lang="en-US" sz="3600" b="1" dirty="0">
              <a:latin typeface="+mj-lt"/>
            </a:endParaRPr>
          </a:p>
        </p:txBody>
      </p:sp>
      <p:pic>
        <p:nvPicPr>
          <p:cNvPr id="13" name="Image 1" descr="preencoded.png">
            <a:hlinkClick r:id="rId2"/>
          </p:cNvPr>
          <p:cNvPicPr>
            <a:picLocks noChangeAspect="1"/>
          </p:cNvPicPr>
          <p:nvPr/>
        </p:nvPicPr>
        <p:blipFill>
          <a:blip r:embed="rId3"/>
          <a:stretch>
            <a:fillRect/>
          </a:stretch>
        </p:blipFill>
        <p:spPr>
          <a:xfrm>
            <a:off x="12242153" y="7589520"/>
            <a:ext cx="2296807" cy="548640"/>
          </a:xfrm>
          <a:prstGeom prst="rect">
            <a:avLst/>
          </a:prstGeom>
        </p:spPr>
      </p:pic>
      <p:sp>
        <p:nvSpPr>
          <p:cNvPr id="14" name="TextBox 13"/>
          <p:cNvSpPr txBox="1"/>
          <p:nvPr/>
        </p:nvSpPr>
        <p:spPr>
          <a:xfrm>
            <a:off x="1162373" y="600819"/>
            <a:ext cx="11453740" cy="1015663"/>
          </a:xfrm>
          <a:prstGeom prst="rect">
            <a:avLst/>
          </a:prstGeom>
          <a:noFill/>
        </p:spPr>
        <p:txBody>
          <a:bodyPr wrap="square" rtlCol="0">
            <a:spAutoFit/>
          </a:bodyPr>
          <a:lstStyle/>
          <a:p>
            <a:pPr algn="ctr"/>
            <a:r>
              <a:rPr lang="en-US" sz="6000" b="1" dirty="0"/>
              <a:t>DIABETES PRIDICTION MODEL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DF77172-90CE-4E95-C7A9-F0A478547B35}"/>
              </a:ext>
            </a:extLst>
          </p:cNvPr>
          <p:cNvSpPr/>
          <p:nvPr/>
        </p:nvSpPr>
        <p:spPr>
          <a:xfrm>
            <a:off x="0" y="0"/>
            <a:ext cx="14630400" cy="8229600"/>
          </a:xfrm>
          <a:prstGeom prst="rect">
            <a:avLst/>
          </a:prstGeom>
          <a:solidFill>
            <a:srgbClr val="080E26"/>
          </a:solidFill>
          <a:ln w="13811">
            <a:solidFill>
              <a:srgbClr val="565151"/>
            </a:solidFill>
            <a:prstDash val="solid"/>
          </a:ln>
        </p:spPr>
      </p:sp>
      <p:sp>
        <p:nvSpPr>
          <p:cNvPr id="3" name="Text 2">
            <a:extLst>
              <a:ext uri="{FF2B5EF4-FFF2-40B4-BE49-F238E27FC236}">
                <a16:creationId xmlns:a16="http://schemas.microsoft.com/office/drawing/2014/main" id="{035D4685-60B4-3024-3F4B-962C05A36E9B}"/>
              </a:ext>
            </a:extLst>
          </p:cNvPr>
          <p:cNvSpPr/>
          <p:nvPr/>
        </p:nvSpPr>
        <p:spPr>
          <a:xfrm>
            <a:off x="1068990" y="1298484"/>
            <a:ext cx="7239438" cy="831233"/>
          </a:xfrm>
          <a:prstGeom prst="rect">
            <a:avLst/>
          </a:prstGeom>
          <a:noFill/>
          <a:ln/>
        </p:spPr>
        <p:txBody>
          <a:bodyPr wrap="none" rtlCol="0" anchor="t"/>
          <a:lstStyle/>
          <a:p>
            <a:pPr marL="0" indent="0">
              <a:lnSpc>
                <a:spcPts val="5468"/>
              </a:lnSpc>
              <a:buNone/>
            </a:pPr>
            <a:r>
              <a:rPr lang="en-US" sz="4374" b="1" dirty="0">
                <a:solidFill>
                  <a:srgbClr val="FFFFFF"/>
                </a:solidFill>
                <a:latin typeface="+mj-lt"/>
                <a:ea typeface="Fraunces" pitchFamily="34" charset="-122"/>
              </a:rPr>
              <a:t>3)Confusion Matrix Of Model: </a:t>
            </a:r>
            <a:endParaRPr lang="en-US" sz="4374" b="1" dirty="0">
              <a:latin typeface="+mj-lt"/>
            </a:endParaRPr>
          </a:p>
        </p:txBody>
      </p:sp>
      <p:pic>
        <p:nvPicPr>
          <p:cNvPr id="4" name="Picture 3"/>
          <p:cNvPicPr>
            <a:picLocks noChangeAspect="1"/>
          </p:cNvPicPr>
          <p:nvPr/>
        </p:nvPicPr>
        <p:blipFill>
          <a:blip r:embed="rId2"/>
          <a:stretch>
            <a:fillRect/>
          </a:stretch>
        </p:blipFill>
        <p:spPr>
          <a:xfrm>
            <a:off x="1234898" y="2133318"/>
            <a:ext cx="11629764" cy="5677065"/>
          </a:xfrm>
          <a:prstGeom prst="rect">
            <a:avLst/>
          </a:prstGeom>
        </p:spPr>
      </p:pic>
      <p:sp>
        <p:nvSpPr>
          <p:cNvPr id="5" name="Text 2"/>
          <p:cNvSpPr/>
          <p:nvPr/>
        </p:nvSpPr>
        <p:spPr>
          <a:xfrm>
            <a:off x="1068990" y="445716"/>
            <a:ext cx="5474315" cy="867102"/>
          </a:xfrm>
          <a:prstGeom prst="rect">
            <a:avLst/>
          </a:prstGeom>
          <a:noFill/>
          <a:ln/>
        </p:spPr>
        <p:txBody>
          <a:bodyPr wrap="none" rtlCol="0" anchor="t"/>
          <a:lstStyle/>
          <a:p>
            <a:pPr marL="0" indent="0">
              <a:lnSpc>
                <a:spcPts val="5468"/>
              </a:lnSpc>
              <a:buNone/>
            </a:pPr>
            <a:r>
              <a:rPr lang="en-US" sz="4374" b="1" dirty="0">
                <a:ln w="22225">
                  <a:solidFill>
                    <a:schemeClr val="accent2"/>
                  </a:solidFill>
                  <a:prstDash val="solid"/>
                </a:ln>
                <a:solidFill>
                  <a:schemeClr val="accent2">
                    <a:lumMod val="40000"/>
                    <a:lumOff val="60000"/>
                  </a:schemeClr>
                </a:solidFill>
              </a:rPr>
              <a:t>Model Evaluation</a:t>
            </a:r>
          </a:p>
        </p:txBody>
      </p:sp>
    </p:spTree>
    <p:extLst>
      <p:ext uri="{BB962C8B-B14F-4D97-AF65-F5344CB8AC3E}">
        <p14:creationId xmlns:p14="http://schemas.microsoft.com/office/powerpoint/2010/main" val="1718107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DF77172-90CE-4E95-C7A9-F0A478547B35}"/>
              </a:ext>
            </a:extLst>
          </p:cNvPr>
          <p:cNvSpPr/>
          <p:nvPr/>
        </p:nvSpPr>
        <p:spPr>
          <a:xfrm>
            <a:off x="0" y="-126124"/>
            <a:ext cx="14630400" cy="8229600"/>
          </a:xfrm>
          <a:prstGeom prst="rect">
            <a:avLst/>
          </a:prstGeom>
          <a:solidFill>
            <a:srgbClr val="080E26"/>
          </a:solidFill>
          <a:ln w="13811">
            <a:solidFill>
              <a:srgbClr val="565151"/>
            </a:solidFill>
            <a:prstDash val="solid"/>
          </a:ln>
        </p:spPr>
      </p:sp>
      <p:sp>
        <p:nvSpPr>
          <p:cNvPr id="3" name="Text 2">
            <a:extLst>
              <a:ext uri="{FF2B5EF4-FFF2-40B4-BE49-F238E27FC236}">
                <a16:creationId xmlns:a16="http://schemas.microsoft.com/office/drawing/2014/main" id="{035D4685-60B4-3024-3F4B-962C05A36E9B}"/>
              </a:ext>
            </a:extLst>
          </p:cNvPr>
          <p:cNvSpPr/>
          <p:nvPr/>
        </p:nvSpPr>
        <p:spPr>
          <a:xfrm>
            <a:off x="756746" y="0"/>
            <a:ext cx="10089928" cy="834141"/>
          </a:xfrm>
          <a:prstGeom prst="rect">
            <a:avLst/>
          </a:prstGeom>
          <a:noFill/>
          <a:ln/>
        </p:spPr>
        <p:txBody>
          <a:bodyPr wrap="none" rtlCol="0" anchor="t"/>
          <a:lstStyle/>
          <a:p>
            <a:pPr marL="0" indent="0">
              <a:lnSpc>
                <a:spcPts val="5468"/>
              </a:lnSpc>
              <a:buNone/>
            </a:pPr>
            <a:r>
              <a:rPr lang="en-US" sz="4374" b="1" dirty="0">
                <a:solidFill>
                  <a:schemeClr val="bg1"/>
                </a:solidFill>
                <a:latin typeface="+mj-lt"/>
              </a:rPr>
              <a:t>Model Performance Before Improvement:</a:t>
            </a:r>
          </a:p>
        </p:txBody>
      </p:sp>
      <p:sp>
        <p:nvSpPr>
          <p:cNvPr id="6" name="Text 2">
            <a:extLst>
              <a:ext uri="{FF2B5EF4-FFF2-40B4-BE49-F238E27FC236}">
                <a16:creationId xmlns:a16="http://schemas.microsoft.com/office/drawing/2014/main" id="{035D4685-60B4-3024-3F4B-962C05A36E9B}"/>
              </a:ext>
            </a:extLst>
          </p:cNvPr>
          <p:cNvSpPr/>
          <p:nvPr/>
        </p:nvSpPr>
        <p:spPr>
          <a:xfrm>
            <a:off x="756745" y="3767613"/>
            <a:ext cx="10089929" cy="932974"/>
          </a:xfrm>
          <a:prstGeom prst="rect">
            <a:avLst/>
          </a:prstGeom>
          <a:noFill/>
          <a:ln/>
        </p:spPr>
        <p:txBody>
          <a:bodyPr wrap="none" rtlCol="0" anchor="t"/>
          <a:lstStyle/>
          <a:p>
            <a:pPr marL="0" indent="0">
              <a:lnSpc>
                <a:spcPts val="5468"/>
              </a:lnSpc>
              <a:buNone/>
            </a:pPr>
            <a:r>
              <a:rPr lang="en-US" sz="4374" b="1" dirty="0">
                <a:solidFill>
                  <a:schemeClr val="bg1"/>
                </a:solidFill>
                <a:latin typeface="+mj-lt"/>
              </a:rPr>
              <a:t>Model Performance After Improvement:</a:t>
            </a:r>
          </a:p>
        </p:txBody>
      </p:sp>
      <p:pic>
        <p:nvPicPr>
          <p:cNvPr id="4" name="Picture 3"/>
          <p:cNvPicPr>
            <a:picLocks noChangeAspect="1"/>
          </p:cNvPicPr>
          <p:nvPr/>
        </p:nvPicPr>
        <p:blipFill>
          <a:blip r:embed="rId2"/>
          <a:stretch>
            <a:fillRect/>
          </a:stretch>
        </p:blipFill>
        <p:spPr>
          <a:xfrm>
            <a:off x="895565" y="1072743"/>
            <a:ext cx="12000593" cy="2694870"/>
          </a:xfrm>
          <a:prstGeom prst="rect">
            <a:avLst/>
          </a:prstGeom>
        </p:spPr>
      </p:pic>
      <p:pic>
        <p:nvPicPr>
          <p:cNvPr id="7" name="Picture 6"/>
          <p:cNvPicPr>
            <a:picLocks noChangeAspect="1"/>
          </p:cNvPicPr>
          <p:nvPr/>
        </p:nvPicPr>
        <p:blipFill>
          <a:blip r:embed="rId3"/>
          <a:stretch>
            <a:fillRect/>
          </a:stretch>
        </p:blipFill>
        <p:spPr>
          <a:xfrm>
            <a:off x="895567" y="4700587"/>
            <a:ext cx="11951741" cy="2565557"/>
          </a:xfrm>
          <a:prstGeom prst="rect">
            <a:avLst/>
          </a:prstGeom>
        </p:spPr>
      </p:pic>
    </p:spTree>
    <p:extLst>
      <p:ext uri="{BB962C8B-B14F-4D97-AF65-F5344CB8AC3E}">
        <p14:creationId xmlns:p14="http://schemas.microsoft.com/office/powerpoint/2010/main" val="2666221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DF77172-90CE-4E95-C7A9-F0A478547B35}"/>
              </a:ext>
            </a:extLst>
          </p:cNvPr>
          <p:cNvSpPr/>
          <p:nvPr/>
        </p:nvSpPr>
        <p:spPr>
          <a:xfrm>
            <a:off x="0" y="-31532"/>
            <a:ext cx="14630400" cy="8229600"/>
          </a:xfrm>
          <a:prstGeom prst="rect">
            <a:avLst/>
          </a:prstGeom>
          <a:solidFill>
            <a:srgbClr val="080E26"/>
          </a:solidFill>
          <a:ln w="13811">
            <a:solidFill>
              <a:srgbClr val="565151"/>
            </a:solidFill>
            <a:prstDash val="solid"/>
          </a:ln>
        </p:spPr>
      </p:sp>
      <p:sp>
        <p:nvSpPr>
          <p:cNvPr id="3" name="Text 2">
            <a:extLst>
              <a:ext uri="{FF2B5EF4-FFF2-40B4-BE49-F238E27FC236}">
                <a16:creationId xmlns:a16="http://schemas.microsoft.com/office/drawing/2014/main" id="{035D4685-60B4-3024-3F4B-962C05A36E9B}"/>
              </a:ext>
            </a:extLst>
          </p:cNvPr>
          <p:cNvSpPr/>
          <p:nvPr/>
        </p:nvSpPr>
        <p:spPr>
          <a:xfrm>
            <a:off x="1215426" y="646386"/>
            <a:ext cx="8196588" cy="1119352"/>
          </a:xfrm>
          <a:prstGeom prst="rect">
            <a:avLst/>
          </a:prstGeom>
          <a:noFill/>
          <a:ln/>
        </p:spPr>
        <p:txBody>
          <a:bodyPr wrap="none" rtlCol="0" anchor="t"/>
          <a:lstStyle/>
          <a:p>
            <a:pPr marL="0" indent="0">
              <a:lnSpc>
                <a:spcPts val="5468"/>
              </a:lnSpc>
              <a:buNone/>
            </a:pPr>
            <a:r>
              <a:rPr lang="en-US" sz="4400" b="1" dirty="0">
                <a:solidFill>
                  <a:srgbClr val="FFFFFF"/>
                </a:solidFill>
                <a:latin typeface="Fraunces" pitchFamily="34" charset="0"/>
                <a:ea typeface="Fraunces" pitchFamily="34" charset="-122"/>
              </a:rPr>
              <a:t>Accuracies Graph Comparison:</a:t>
            </a:r>
            <a:endParaRPr lang="en-US" sz="4400" b="1" dirty="0"/>
          </a:p>
        </p:txBody>
      </p:sp>
      <p:pic>
        <p:nvPicPr>
          <p:cNvPr id="4" name="Picture 3"/>
          <p:cNvPicPr>
            <a:picLocks noChangeAspect="1"/>
          </p:cNvPicPr>
          <p:nvPr/>
        </p:nvPicPr>
        <p:blipFill>
          <a:blip r:embed="rId2"/>
          <a:stretch>
            <a:fillRect/>
          </a:stretch>
        </p:blipFill>
        <p:spPr>
          <a:xfrm>
            <a:off x="1215426" y="1765738"/>
            <a:ext cx="11964546" cy="6006662"/>
          </a:xfrm>
          <a:prstGeom prst="rect">
            <a:avLst/>
          </a:prstGeom>
        </p:spPr>
      </p:pic>
    </p:spTree>
    <p:extLst>
      <p:ext uri="{BB962C8B-B14F-4D97-AF65-F5344CB8AC3E}">
        <p14:creationId xmlns:p14="http://schemas.microsoft.com/office/powerpoint/2010/main" val="2221634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DF77172-90CE-4E95-C7A9-F0A478547B35}"/>
              </a:ext>
            </a:extLst>
          </p:cNvPr>
          <p:cNvSpPr/>
          <p:nvPr/>
        </p:nvSpPr>
        <p:spPr>
          <a:xfrm>
            <a:off x="0" y="-31532"/>
            <a:ext cx="14630400" cy="8229600"/>
          </a:xfrm>
          <a:prstGeom prst="rect">
            <a:avLst/>
          </a:prstGeom>
          <a:solidFill>
            <a:srgbClr val="080E26"/>
          </a:solidFill>
          <a:ln w="13811">
            <a:solidFill>
              <a:srgbClr val="565151"/>
            </a:solidFill>
            <a:prstDash val="solid"/>
          </a:ln>
        </p:spPr>
      </p:sp>
      <p:sp>
        <p:nvSpPr>
          <p:cNvPr id="3" name="Text 2">
            <a:extLst>
              <a:ext uri="{FF2B5EF4-FFF2-40B4-BE49-F238E27FC236}">
                <a16:creationId xmlns:a16="http://schemas.microsoft.com/office/drawing/2014/main" id="{035D4685-60B4-3024-3F4B-962C05A36E9B}"/>
              </a:ext>
            </a:extLst>
          </p:cNvPr>
          <p:cNvSpPr/>
          <p:nvPr/>
        </p:nvSpPr>
        <p:spPr>
          <a:xfrm>
            <a:off x="1371601" y="457201"/>
            <a:ext cx="7283667" cy="693682"/>
          </a:xfrm>
          <a:prstGeom prst="rect">
            <a:avLst/>
          </a:prstGeom>
          <a:noFill/>
          <a:ln/>
        </p:spPr>
        <p:txBody>
          <a:bodyPr wrap="none" rtlCol="0" anchor="t"/>
          <a:lstStyle/>
          <a:p>
            <a:pPr>
              <a:lnSpc>
                <a:spcPts val="5468"/>
              </a:lnSpc>
            </a:pPr>
            <a:r>
              <a:rPr lang="en-US" sz="4000" b="1" dirty="0">
                <a:solidFill>
                  <a:srgbClr val="FFFFFF"/>
                </a:solidFill>
                <a:latin typeface="Fraunces" pitchFamily="34" charset="0"/>
                <a:ea typeface="Fraunces" pitchFamily="34" charset="-122"/>
              </a:rPr>
              <a:t>Precision Graph Comparison:</a:t>
            </a:r>
            <a:endParaRPr lang="en-US" sz="4000" b="1" dirty="0"/>
          </a:p>
        </p:txBody>
      </p:sp>
      <p:pic>
        <p:nvPicPr>
          <p:cNvPr id="4" name="Picture 3"/>
          <p:cNvPicPr>
            <a:picLocks noChangeAspect="1"/>
          </p:cNvPicPr>
          <p:nvPr/>
        </p:nvPicPr>
        <p:blipFill>
          <a:blip r:embed="rId2"/>
          <a:stretch>
            <a:fillRect/>
          </a:stretch>
        </p:blipFill>
        <p:spPr>
          <a:xfrm>
            <a:off x="1371601" y="1133747"/>
            <a:ext cx="11395188" cy="6433701"/>
          </a:xfrm>
          <a:prstGeom prst="rect">
            <a:avLst/>
          </a:prstGeom>
        </p:spPr>
      </p:pic>
    </p:spTree>
    <p:extLst>
      <p:ext uri="{BB962C8B-B14F-4D97-AF65-F5344CB8AC3E}">
        <p14:creationId xmlns:p14="http://schemas.microsoft.com/office/powerpoint/2010/main" val="104234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DF77172-90CE-4E95-C7A9-F0A478547B35}"/>
              </a:ext>
            </a:extLst>
          </p:cNvPr>
          <p:cNvSpPr/>
          <p:nvPr/>
        </p:nvSpPr>
        <p:spPr>
          <a:xfrm>
            <a:off x="0" y="0"/>
            <a:ext cx="14630400" cy="8229600"/>
          </a:xfrm>
          <a:prstGeom prst="rect">
            <a:avLst/>
          </a:prstGeom>
          <a:solidFill>
            <a:srgbClr val="080E26"/>
          </a:solidFill>
          <a:ln w="13811">
            <a:solidFill>
              <a:srgbClr val="565151"/>
            </a:solidFill>
            <a:prstDash val="solid"/>
          </a:ln>
        </p:spPr>
      </p:sp>
      <p:sp>
        <p:nvSpPr>
          <p:cNvPr id="3" name="Text 2">
            <a:extLst>
              <a:ext uri="{FF2B5EF4-FFF2-40B4-BE49-F238E27FC236}">
                <a16:creationId xmlns:a16="http://schemas.microsoft.com/office/drawing/2014/main" id="{035D4685-60B4-3024-3F4B-962C05A36E9B}"/>
              </a:ext>
            </a:extLst>
          </p:cNvPr>
          <p:cNvSpPr/>
          <p:nvPr/>
        </p:nvSpPr>
        <p:spPr>
          <a:xfrm>
            <a:off x="1459925" y="551793"/>
            <a:ext cx="8850723" cy="804041"/>
          </a:xfrm>
          <a:prstGeom prst="rect">
            <a:avLst/>
          </a:prstGeom>
          <a:noFill/>
          <a:ln/>
        </p:spPr>
        <p:txBody>
          <a:bodyPr wrap="none" rtlCol="0" anchor="t"/>
          <a:lstStyle/>
          <a:p>
            <a:pPr>
              <a:lnSpc>
                <a:spcPts val="5468"/>
              </a:lnSpc>
            </a:pPr>
            <a:r>
              <a:rPr lang="en-US" sz="4000" b="1" dirty="0">
                <a:solidFill>
                  <a:srgbClr val="FFFFFF"/>
                </a:solidFill>
                <a:latin typeface="Fraunces" pitchFamily="34" charset="0"/>
                <a:ea typeface="Fraunces" pitchFamily="34" charset="-122"/>
              </a:rPr>
              <a:t>Sensitivity/Recall Graph Comparison:</a:t>
            </a:r>
            <a:endParaRPr lang="en-US" sz="4000" b="1" dirty="0"/>
          </a:p>
        </p:txBody>
      </p:sp>
      <p:pic>
        <p:nvPicPr>
          <p:cNvPr id="5" name="Picture 4"/>
          <p:cNvPicPr>
            <a:picLocks noChangeAspect="1"/>
          </p:cNvPicPr>
          <p:nvPr/>
        </p:nvPicPr>
        <p:blipFill>
          <a:blip r:embed="rId2"/>
          <a:stretch>
            <a:fillRect/>
          </a:stretch>
        </p:blipFill>
        <p:spPr>
          <a:xfrm>
            <a:off x="1576552" y="1355834"/>
            <a:ext cx="10921685" cy="6542690"/>
          </a:xfrm>
          <a:prstGeom prst="rect">
            <a:avLst/>
          </a:prstGeom>
        </p:spPr>
      </p:pic>
    </p:spTree>
    <p:extLst>
      <p:ext uri="{BB962C8B-B14F-4D97-AF65-F5344CB8AC3E}">
        <p14:creationId xmlns:p14="http://schemas.microsoft.com/office/powerpoint/2010/main" val="3327189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DF77172-90CE-4E95-C7A9-F0A478547B35}"/>
              </a:ext>
            </a:extLst>
          </p:cNvPr>
          <p:cNvSpPr/>
          <p:nvPr/>
        </p:nvSpPr>
        <p:spPr>
          <a:xfrm>
            <a:off x="0" y="0"/>
            <a:ext cx="14630400" cy="8229600"/>
          </a:xfrm>
          <a:prstGeom prst="rect">
            <a:avLst/>
          </a:prstGeom>
          <a:solidFill>
            <a:srgbClr val="080E26"/>
          </a:solidFill>
          <a:ln w="13811">
            <a:solidFill>
              <a:srgbClr val="565151"/>
            </a:solidFill>
            <a:prstDash val="solid"/>
          </a:ln>
        </p:spPr>
      </p:sp>
      <p:sp>
        <p:nvSpPr>
          <p:cNvPr id="3" name="Text 2">
            <a:extLst>
              <a:ext uri="{FF2B5EF4-FFF2-40B4-BE49-F238E27FC236}">
                <a16:creationId xmlns:a16="http://schemas.microsoft.com/office/drawing/2014/main" id="{035D4685-60B4-3024-3F4B-962C05A36E9B}"/>
              </a:ext>
            </a:extLst>
          </p:cNvPr>
          <p:cNvSpPr/>
          <p:nvPr/>
        </p:nvSpPr>
        <p:spPr>
          <a:xfrm>
            <a:off x="1459925" y="551793"/>
            <a:ext cx="8850723" cy="804041"/>
          </a:xfrm>
          <a:prstGeom prst="rect">
            <a:avLst/>
          </a:prstGeom>
          <a:noFill/>
          <a:ln/>
        </p:spPr>
        <p:txBody>
          <a:bodyPr wrap="none" rtlCol="0" anchor="t"/>
          <a:lstStyle/>
          <a:p>
            <a:pPr>
              <a:lnSpc>
                <a:spcPts val="5468"/>
              </a:lnSpc>
            </a:pPr>
            <a:r>
              <a:rPr lang="en-US" sz="4000" b="1" dirty="0">
                <a:solidFill>
                  <a:srgbClr val="FFFFFF"/>
                </a:solidFill>
                <a:latin typeface="Fraunces" pitchFamily="34" charset="0"/>
                <a:ea typeface="Fraunces" pitchFamily="34" charset="-122"/>
              </a:rPr>
              <a:t>F1-Score Comparison:</a:t>
            </a:r>
            <a:endParaRPr lang="en-US" sz="4000" b="1" dirty="0"/>
          </a:p>
        </p:txBody>
      </p:sp>
      <p:pic>
        <p:nvPicPr>
          <p:cNvPr id="4" name="Picture 3"/>
          <p:cNvPicPr>
            <a:picLocks noChangeAspect="1"/>
          </p:cNvPicPr>
          <p:nvPr/>
        </p:nvPicPr>
        <p:blipFill>
          <a:blip r:embed="rId2"/>
          <a:stretch>
            <a:fillRect/>
          </a:stretch>
        </p:blipFill>
        <p:spPr>
          <a:xfrm>
            <a:off x="1459925" y="1497725"/>
            <a:ext cx="11262847" cy="6640532"/>
          </a:xfrm>
          <a:prstGeom prst="rect">
            <a:avLst/>
          </a:prstGeom>
        </p:spPr>
      </p:pic>
    </p:spTree>
    <p:extLst>
      <p:ext uri="{BB962C8B-B14F-4D97-AF65-F5344CB8AC3E}">
        <p14:creationId xmlns:p14="http://schemas.microsoft.com/office/powerpoint/2010/main" val="2097259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DF77172-90CE-4E95-C7A9-F0A478547B35}"/>
              </a:ext>
            </a:extLst>
          </p:cNvPr>
          <p:cNvSpPr/>
          <p:nvPr/>
        </p:nvSpPr>
        <p:spPr>
          <a:xfrm>
            <a:off x="0" y="0"/>
            <a:ext cx="14630400" cy="8229600"/>
          </a:xfrm>
          <a:prstGeom prst="rect">
            <a:avLst/>
          </a:prstGeom>
          <a:solidFill>
            <a:srgbClr val="080E26"/>
          </a:solidFill>
          <a:ln w="13811">
            <a:solidFill>
              <a:srgbClr val="565151"/>
            </a:solidFill>
            <a:prstDash val="solid"/>
          </a:ln>
        </p:spPr>
      </p:sp>
      <p:sp>
        <p:nvSpPr>
          <p:cNvPr id="3" name="Text 2">
            <a:extLst>
              <a:ext uri="{FF2B5EF4-FFF2-40B4-BE49-F238E27FC236}">
                <a16:creationId xmlns:a16="http://schemas.microsoft.com/office/drawing/2014/main" id="{035D4685-60B4-3024-3F4B-962C05A36E9B}"/>
              </a:ext>
            </a:extLst>
          </p:cNvPr>
          <p:cNvSpPr/>
          <p:nvPr/>
        </p:nvSpPr>
        <p:spPr>
          <a:xfrm>
            <a:off x="1308539" y="551793"/>
            <a:ext cx="9002110" cy="804041"/>
          </a:xfrm>
          <a:prstGeom prst="rect">
            <a:avLst/>
          </a:prstGeom>
          <a:noFill/>
          <a:ln/>
        </p:spPr>
        <p:txBody>
          <a:bodyPr wrap="none" rtlCol="0" anchor="t"/>
          <a:lstStyle/>
          <a:p>
            <a:pPr>
              <a:lnSpc>
                <a:spcPts val="5468"/>
              </a:lnSpc>
            </a:pPr>
            <a:r>
              <a:rPr lang="en-US" sz="4000" b="1" dirty="0">
                <a:solidFill>
                  <a:srgbClr val="FFFFFF"/>
                </a:solidFill>
                <a:latin typeface="Fraunces" pitchFamily="34" charset="0"/>
                <a:ea typeface="Fraunces" pitchFamily="34" charset="-122"/>
              </a:rPr>
              <a:t>Support </a:t>
            </a:r>
            <a:r>
              <a:rPr lang="en-US" sz="4000" b="1" dirty="0" err="1">
                <a:solidFill>
                  <a:srgbClr val="FFFFFF"/>
                </a:solidFill>
                <a:latin typeface="Fraunces" pitchFamily="34" charset="0"/>
                <a:ea typeface="Fraunces" pitchFamily="34" charset="-122"/>
              </a:rPr>
              <a:t>Comparision</a:t>
            </a:r>
            <a:r>
              <a:rPr lang="en-US" sz="4000" b="1" dirty="0">
                <a:solidFill>
                  <a:srgbClr val="FFFFFF"/>
                </a:solidFill>
                <a:latin typeface="Fraunces" pitchFamily="34" charset="0"/>
                <a:ea typeface="Fraunces" pitchFamily="34" charset="-122"/>
              </a:rPr>
              <a:t>:</a:t>
            </a:r>
            <a:endParaRPr lang="en-US" sz="4000" b="1" dirty="0"/>
          </a:p>
        </p:txBody>
      </p:sp>
      <p:pic>
        <p:nvPicPr>
          <p:cNvPr id="5" name="Picture 4"/>
          <p:cNvPicPr>
            <a:picLocks noChangeAspect="1"/>
          </p:cNvPicPr>
          <p:nvPr/>
        </p:nvPicPr>
        <p:blipFill>
          <a:blip r:embed="rId2"/>
          <a:stretch>
            <a:fillRect/>
          </a:stretch>
        </p:blipFill>
        <p:spPr>
          <a:xfrm>
            <a:off x="1308538" y="1513490"/>
            <a:ext cx="12345757" cy="6148551"/>
          </a:xfrm>
          <a:prstGeom prst="rect">
            <a:avLst/>
          </a:prstGeom>
        </p:spPr>
      </p:pic>
    </p:spTree>
    <p:extLst>
      <p:ext uri="{BB962C8B-B14F-4D97-AF65-F5344CB8AC3E}">
        <p14:creationId xmlns:p14="http://schemas.microsoft.com/office/powerpoint/2010/main" val="39779007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DF77172-90CE-4E95-C7A9-F0A478547B35}"/>
              </a:ext>
            </a:extLst>
          </p:cNvPr>
          <p:cNvSpPr/>
          <p:nvPr/>
        </p:nvSpPr>
        <p:spPr>
          <a:xfrm>
            <a:off x="0" y="0"/>
            <a:ext cx="14630400" cy="8229600"/>
          </a:xfrm>
          <a:prstGeom prst="rect">
            <a:avLst/>
          </a:prstGeom>
          <a:solidFill>
            <a:srgbClr val="080E26"/>
          </a:solidFill>
          <a:ln w="13811">
            <a:solidFill>
              <a:srgbClr val="565151"/>
            </a:solidFill>
            <a:prstDash val="solid"/>
          </a:ln>
        </p:spPr>
      </p:sp>
      <p:sp>
        <p:nvSpPr>
          <p:cNvPr id="3" name="Text 2">
            <a:extLst>
              <a:ext uri="{FF2B5EF4-FFF2-40B4-BE49-F238E27FC236}">
                <a16:creationId xmlns:a16="http://schemas.microsoft.com/office/drawing/2014/main" id="{035D4685-60B4-3024-3F4B-962C05A36E9B}"/>
              </a:ext>
            </a:extLst>
          </p:cNvPr>
          <p:cNvSpPr/>
          <p:nvPr/>
        </p:nvSpPr>
        <p:spPr>
          <a:xfrm>
            <a:off x="1308539" y="551793"/>
            <a:ext cx="9002110" cy="804041"/>
          </a:xfrm>
          <a:prstGeom prst="rect">
            <a:avLst/>
          </a:prstGeom>
          <a:noFill/>
          <a:ln/>
        </p:spPr>
        <p:txBody>
          <a:bodyPr wrap="none" rtlCol="0" anchor="t"/>
          <a:lstStyle/>
          <a:p>
            <a:r>
              <a:rPr lang="en-US" sz="6000" b="1" dirty="0" err="1">
                <a:ln w="22225">
                  <a:solidFill>
                    <a:schemeClr val="accent2"/>
                  </a:solidFill>
                  <a:prstDash val="solid"/>
                </a:ln>
                <a:solidFill>
                  <a:schemeClr val="accent2">
                    <a:lumMod val="40000"/>
                    <a:lumOff val="60000"/>
                  </a:schemeClr>
                </a:solidFill>
                <a:latin typeface="Fraunces" pitchFamily="34" charset="0"/>
                <a:ea typeface="Fraunces" pitchFamily="34" charset="-122"/>
              </a:rPr>
              <a:t>Opinon</a:t>
            </a:r>
            <a:r>
              <a:rPr lang="en-US" sz="6000" b="1" dirty="0">
                <a:ln w="22225">
                  <a:solidFill>
                    <a:schemeClr val="accent2"/>
                  </a:solidFill>
                  <a:prstDash val="solid"/>
                </a:ln>
                <a:solidFill>
                  <a:schemeClr val="accent2">
                    <a:lumMod val="40000"/>
                    <a:lumOff val="60000"/>
                  </a:schemeClr>
                </a:solidFill>
                <a:latin typeface="Fraunces" pitchFamily="34" charset="0"/>
                <a:ea typeface="Fraunces" pitchFamily="34" charset="-122"/>
              </a:rPr>
              <a:t>:</a:t>
            </a:r>
            <a:endParaRPr lang="en-US" sz="6000" b="1" dirty="0">
              <a:ln w="22225">
                <a:solidFill>
                  <a:schemeClr val="accent2"/>
                </a:solidFill>
                <a:prstDash val="solid"/>
              </a:ln>
              <a:solidFill>
                <a:schemeClr val="accent2">
                  <a:lumMod val="40000"/>
                  <a:lumOff val="60000"/>
                </a:schemeClr>
              </a:solidFill>
            </a:endParaRPr>
          </a:p>
        </p:txBody>
      </p:sp>
      <p:sp>
        <p:nvSpPr>
          <p:cNvPr id="5" name="Rectangle 4"/>
          <p:cNvSpPr/>
          <p:nvPr/>
        </p:nvSpPr>
        <p:spPr>
          <a:xfrm>
            <a:off x="1308538" y="1749972"/>
            <a:ext cx="12848896" cy="5391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3200" dirty="0"/>
              <a:t>Random Forest outperforms other models with the highest accuracy (93.1%) and balanced performance across sensitivity, specificity, and precision.</a:t>
            </a:r>
          </a:p>
          <a:p>
            <a:pPr marL="342900" indent="-342900">
              <a:buFont typeface="+mj-lt"/>
              <a:buAutoNum type="arabicPeriod"/>
            </a:pPr>
            <a:r>
              <a:rPr lang="en-US" sz="3200" dirty="0"/>
              <a:t>Decision Tree shows high specificity (97.7%) but lower sensitivity (33.3%), indicating potential overfitting.</a:t>
            </a:r>
          </a:p>
          <a:p>
            <a:pPr marL="342900" indent="-342900">
              <a:buFont typeface="+mj-lt"/>
              <a:buAutoNum type="arabicPeriod"/>
            </a:pPr>
            <a:r>
              <a:rPr lang="en-US" sz="3200" dirty="0"/>
              <a:t>Naive Bayes demonstrates a balanced performance with good accuracy (78.8%) and sensitivity (65.0%).</a:t>
            </a:r>
          </a:p>
          <a:p>
            <a:pPr marL="342900" indent="-342900">
              <a:buFont typeface="+mj-lt"/>
              <a:buAutoNum type="arabicPeriod"/>
            </a:pPr>
            <a:r>
              <a:rPr lang="en-US" sz="3200" dirty="0"/>
              <a:t>KNN exhibits moderate performance, with a focus needed on improving sensitivity and precision.</a:t>
            </a:r>
          </a:p>
        </p:txBody>
      </p:sp>
    </p:spTree>
    <p:extLst>
      <p:ext uri="{BB962C8B-B14F-4D97-AF65-F5344CB8AC3E}">
        <p14:creationId xmlns:p14="http://schemas.microsoft.com/office/powerpoint/2010/main" val="1076616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1166647" y="993228"/>
            <a:ext cx="5315236" cy="888432"/>
          </a:xfrm>
          <a:prstGeom prst="rect">
            <a:avLst/>
          </a:prstGeom>
          <a:noFill/>
          <a:ln/>
        </p:spPr>
        <p:txBody>
          <a:bodyPr wrap="none" rtlCol="0" anchor="t"/>
          <a:lstStyle/>
          <a:p>
            <a:pPr>
              <a:lnSpc>
                <a:spcPts val="5468"/>
              </a:lnSpc>
            </a:pPr>
            <a:r>
              <a:rPr lang="en-US" sz="5400" b="1" dirty="0">
                <a:ln w="22225">
                  <a:solidFill>
                    <a:schemeClr val="accent2"/>
                  </a:solidFill>
                  <a:prstDash val="solid"/>
                </a:ln>
                <a:solidFill>
                  <a:schemeClr val="accent2">
                    <a:lumMod val="40000"/>
                    <a:lumOff val="60000"/>
                  </a:schemeClr>
                </a:solidFill>
                <a:latin typeface="Fraunces" pitchFamily="34" charset="0"/>
                <a:ea typeface="Fraunces" pitchFamily="34" charset="-122"/>
              </a:rPr>
              <a:t>Conclusion:</a:t>
            </a:r>
            <a:endParaRPr lang="en-US" sz="5400" b="1" dirty="0">
              <a:ln w="22225">
                <a:solidFill>
                  <a:schemeClr val="accent2"/>
                </a:solidFill>
                <a:prstDash val="solid"/>
              </a:ln>
              <a:solidFill>
                <a:schemeClr val="accent2">
                  <a:lumMod val="40000"/>
                  <a:lumOff val="60000"/>
                </a:schemeClr>
              </a:solidFill>
            </a:endParaRPr>
          </a:p>
        </p:txBody>
      </p:sp>
      <p:sp>
        <p:nvSpPr>
          <p:cNvPr id="5" name="Text 3"/>
          <p:cNvSpPr/>
          <p:nvPr/>
        </p:nvSpPr>
        <p:spPr>
          <a:xfrm>
            <a:off x="2037993" y="3795593"/>
            <a:ext cx="10554414" cy="1777008"/>
          </a:xfrm>
          <a:prstGeom prst="rect">
            <a:avLst/>
          </a:prstGeom>
          <a:noFill/>
          <a:ln/>
        </p:spPr>
        <p:txBody>
          <a:bodyPr wrap="square" rtlCol="0" anchor="t"/>
          <a:lstStyle/>
          <a:p>
            <a:pPr marL="0" indent="0">
              <a:lnSpc>
                <a:spcPts val="2799"/>
              </a:lnSpc>
              <a:buNone/>
            </a:pPr>
            <a:endParaRPr lang="en-US" sz="175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1" name="Rectangle 5"/>
          <p:cNvSpPr>
            <a:spLocks noChangeArrowheads="1"/>
          </p:cNvSpPr>
          <p:nvPr/>
        </p:nvSpPr>
        <p:spPr bwMode="auto">
          <a:xfrm>
            <a:off x="1576551" y="4638751"/>
            <a:ext cx="12029089" cy="52322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chemeClr val="bg1"/>
              </a:solidFill>
            </a:endParaRPr>
          </a:p>
        </p:txBody>
      </p:sp>
      <p:sp>
        <p:nvSpPr>
          <p:cNvPr id="12" name="Rectangle 6"/>
          <p:cNvSpPr>
            <a:spLocks noChangeArrowheads="1"/>
          </p:cNvSpPr>
          <p:nvPr/>
        </p:nvSpPr>
        <p:spPr bwMode="auto">
          <a:xfrm>
            <a:off x="91440" y="0"/>
            <a:ext cx="7197725"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Inter"/>
              </a:rPr>
              <a:t/>
            </a:r>
            <a:br>
              <a:rPr kumimoji="0" lang="en-US" altLang="en-US" sz="1800" b="0" i="0" u="none" strike="noStrike" cap="none" normalizeH="0" baseline="0">
                <a:ln>
                  <a:noFill/>
                </a:ln>
                <a:solidFill>
                  <a:srgbClr val="FFFFFF"/>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2"/>
          <p:cNvSpPr/>
          <p:nvPr/>
        </p:nvSpPr>
        <p:spPr>
          <a:xfrm>
            <a:off x="1087818" y="2039686"/>
            <a:ext cx="12848896" cy="5391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In summary, Random Forest stands out as the top-performing model, achieving superior accuracy (93.1%) and a well-balanced trade-off between sensitivity, specificity, and precision. Decision Tree, while excelling in specificity, shows signs of potential overfitting with lower sensitivity. Naive Bayes presents a balanced alternative, and KNN exhibits moderate performance with opportunities for improvement in sensitivity and precision. Model selection should align with specific objectives, recognizing Random Forest as a robust choice, while considering nuances and potential optimizations for each model.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5093256" y="3767614"/>
            <a:ext cx="5422344" cy="694373"/>
          </a:xfrm>
          <a:prstGeom prst="rect">
            <a:avLst/>
          </a:prstGeom>
          <a:noFill/>
          <a:ln/>
        </p:spPr>
        <p:txBody>
          <a:bodyPr wrap="none" rtlCol="0" anchor="ctr"/>
          <a:lstStyle/>
          <a:p>
            <a:pPr>
              <a:lnSpc>
                <a:spcPts val="5468"/>
              </a:lnSpc>
            </a:pPr>
            <a:r>
              <a:rPr lang="en-US" sz="5400" b="1" dirty="0">
                <a:ln w="22225">
                  <a:solidFill>
                    <a:schemeClr val="accent2"/>
                  </a:solidFill>
                  <a:prstDash val="solid"/>
                </a:ln>
                <a:solidFill>
                  <a:schemeClr val="accent2">
                    <a:lumMod val="40000"/>
                    <a:lumOff val="60000"/>
                  </a:schemeClr>
                </a:solidFill>
                <a:latin typeface="Fraunces" pitchFamily="34" charset="0"/>
                <a:ea typeface="Fraunces" pitchFamily="34" charset="-122"/>
              </a:rPr>
              <a:t>Thank You</a:t>
            </a:r>
            <a:endParaRPr lang="en-US" sz="5400" b="1" dirty="0">
              <a:ln w="22225">
                <a:solidFill>
                  <a:schemeClr val="accent2"/>
                </a:solidFill>
                <a:prstDash val="solid"/>
              </a:ln>
              <a:solidFill>
                <a:schemeClr val="accent2">
                  <a:lumMod val="40000"/>
                  <a:lumOff val="60000"/>
                </a:schemeClr>
              </a:solidFill>
            </a:endParaRPr>
          </a:p>
        </p:txBody>
      </p:sp>
      <p:pic>
        <p:nvPicPr>
          <p:cNvPr id="5"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31532"/>
            <a:ext cx="14630400" cy="8229600"/>
          </a:xfrm>
          <a:prstGeom prst="rect">
            <a:avLst/>
          </a:prstGeom>
          <a:solidFill>
            <a:srgbClr val="080E26"/>
          </a:solidFill>
          <a:ln w="13811">
            <a:solidFill>
              <a:srgbClr val="565151"/>
            </a:solidFill>
            <a:prstDash val="solid"/>
          </a:ln>
        </p:spPr>
      </p:sp>
      <p:sp>
        <p:nvSpPr>
          <p:cNvPr id="4" name="Text 2"/>
          <p:cNvSpPr/>
          <p:nvPr/>
        </p:nvSpPr>
        <p:spPr>
          <a:xfrm>
            <a:off x="1923393" y="1230314"/>
            <a:ext cx="4678980" cy="765769"/>
          </a:xfrm>
          <a:prstGeom prst="rect">
            <a:avLst/>
          </a:prstGeom>
          <a:noFill/>
          <a:ln/>
        </p:spPr>
        <p:txBody>
          <a:bodyPr wrap="none" rtlCol="0" anchor="t"/>
          <a:lstStyle/>
          <a:p>
            <a:pPr>
              <a:lnSpc>
                <a:spcPts val="5468"/>
              </a:lnSpc>
            </a:pPr>
            <a:r>
              <a:rPr lang="en-US" sz="4374" b="1" dirty="0">
                <a:ln w="22225">
                  <a:solidFill>
                    <a:schemeClr val="accent2"/>
                  </a:solidFill>
                  <a:prstDash val="solid"/>
                </a:ln>
                <a:solidFill>
                  <a:schemeClr val="accent2">
                    <a:lumMod val="40000"/>
                    <a:lumOff val="60000"/>
                  </a:schemeClr>
                </a:solidFill>
                <a:latin typeface="Fraunces" pitchFamily="34" charset="0"/>
                <a:ea typeface="Fraunces" pitchFamily="34" charset="-122"/>
              </a:rPr>
              <a:t>Project Overview:</a:t>
            </a:r>
            <a:endParaRPr lang="en-US" sz="4374" b="1" dirty="0">
              <a:ln w="22225">
                <a:solidFill>
                  <a:schemeClr val="accent2"/>
                </a:solidFill>
                <a:prstDash val="solid"/>
              </a:ln>
              <a:solidFill>
                <a:schemeClr val="accent2">
                  <a:lumMod val="40000"/>
                  <a:lumOff val="60000"/>
                </a:schemeClr>
              </a:solidFill>
            </a:endParaRPr>
          </a:p>
        </p:txBody>
      </p:sp>
      <p:sp>
        <p:nvSpPr>
          <p:cNvPr id="5" name="Text 3"/>
          <p:cNvSpPr/>
          <p:nvPr/>
        </p:nvSpPr>
        <p:spPr>
          <a:xfrm>
            <a:off x="1923393" y="2329339"/>
            <a:ext cx="3669687" cy="630912"/>
          </a:xfrm>
          <a:prstGeom prst="rect">
            <a:avLst/>
          </a:prstGeom>
          <a:noFill/>
          <a:ln/>
        </p:spPr>
        <p:txBody>
          <a:bodyPr wrap="none" rtlCol="0" anchor="t"/>
          <a:lstStyle/>
          <a:p>
            <a:pPr marL="0" indent="0">
              <a:lnSpc>
                <a:spcPts val="4374"/>
              </a:lnSpc>
              <a:buNone/>
            </a:pPr>
            <a:r>
              <a:rPr lang="en-US" sz="4374" b="1" dirty="0">
                <a:solidFill>
                  <a:srgbClr val="FFFFFF"/>
                </a:solidFill>
                <a:latin typeface="+mj-lt"/>
                <a:ea typeface="Fraunces" pitchFamily="34" charset="-122"/>
              </a:rPr>
              <a:t>Objective</a:t>
            </a:r>
            <a:endParaRPr lang="en-US" sz="3499" b="1" dirty="0">
              <a:solidFill>
                <a:srgbClr val="FFFFFF"/>
              </a:solidFill>
              <a:latin typeface="+mj-lt"/>
              <a:ea typeface="Fraunces" pitchFamily="34" charset="-122"/>
            </a:endParaRPr>
          </a:p>
          <a:p>
            <a:pPr marL="0" indent="0">
              <a:lnSpc>
                <a:spcPts val="4374"/>
              </a:lnSpc>
              <a:buNone/>
            </a:pPr>
            <a:endParaRPr lang="en-US" sz="3499" dirty="0">
              <a:latin typeface="+mj-lt"/>
            </a:endParaRPr>
          </a:p>
        </p:txBody>
      </p:sp>
      <p:sp>
        <p:nvSpPr>
          <p:cNvPr id="6" name="Text 4"/>
          <p:cNvSpPr/>
          <p:nvPr/>
        </p:nvSpPr>
        <p:spPr>
          <a:xfrm>
            <a:off x="2037993" y="3218021"/>
            <a:ext cx="10684779" cy="83371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marL="0" indent="0">
              <a:lnSpc>
                <a:spcPts val="2799"/>
              </a:lnSpc>
              <a:buNone/>
            </a:pPr>
            <a:r>
              <a:rPr lang="en-US" sz="2400" dirty="0">
                <a:solidFill>
                  <a:srgbClr val="EBECEF"/>
                </a:solidFill>
                <a:ea typeface="Epilogue" pitchFamily="34" charset="-122"/>
                <a:cs typeface="Epilogue" pitchFamily="34" charset="-120"/>
              </a:rPr>
              <a:t>Our project aims to leverage supervised machine learning techniques to predict the likelihood of diabetes based on relevant health indicators.</a:t>
            </a:r>
            <a:endParaRPr lang="en-US" sz="2400" dirty="0"/>
          </a:p>
        </p:txBody>
      </p:sp>
      <p:sp>
        <p:nvSpPr>
          <p:cNvPr id="7" name="Text 5"/>
          <p:cNvSpPr/>
          <p:nvPr/>
        </p:nvSpPr>
        <p:spPr>
          <a:xfrm>
            <a:off x="1923393" y="4262080"/>
            <a:ext cx="3669687" cy="555427"/>
          </a:xfrm>
          <a:prstGeom prst="rect">
            <a:avLst/>
          </a:prstGeom>
          <a:noFill/>
          <a:ln/>
        </p:spPr>
        <p:txBody>
          <a:bodyPr wrap="none" rtlCol="0" anchor="t"/>
          <a:lstStyle/>
          <a:p>
            <a:pPr marL="0" indent="0">
              <a:lnSpc>
                <a:spcPts val="4374"/>
              </a:lnSpc>
              <a:buNone/>
            </a:pPr>
            <a:r>
              <a:rPr lang="en-US" sz="4374" dirty="0">
                <a:solidFill>
                  <a:srgbClr val="FFFFFF"/>
                </a:solidFill>
                <a:ea typeface="Fraunces" pitchFamily="34" charset="-122"/>
              </a:rPr>
              <a:t>Significance</a:t>
            </a:r>
            <a:endParaRPr lang="en-US" sz="3499" dirty="0"/>
          </a:p>
        </p:txBody>
      </p:sp>
      <p:sp>
        <p:nvSpPr>
          <p:cNvPr id="8" name="Text 6"/>
          <p:cNvSpPr/>
          <p:nvPr/>
        </p:nvSpPr>
        <p:spPr>
          <a:xfrm>
            <a:off x="2037992" y="5150763"/>
            <a:ext cx="11236573" cy="211899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marL="0" indent="0">
              <a:lnSpc>
                <a:spcPts val="2799"/>
              </a:lnSpc>
              <a:buNone/>
            </a:pPr>
            <a:r>
              <a:rPr lang="en-US" sz="2400" dirty="0">
                <a:solidFill>
                  <a:srgbClr val="EBECEF"/>
                </a:solidFill>
                <a:ea typeface="Epilogue" pitchFamily="34" charset="-122"/>
                <a:cs typeface="Epilogue" pitchFamily="34" charset="-120"/>
              </a:rPr>
              <a:t>Diabetes is a widespread health concern globally, and early prediction plays a crucial role in preventive healthcare. Traditional diagnostic methods can be time-consuming and may lack the precision that machine learning models can provide. By applying machine learning algorithms to a diabetes dataset, we seek to enhance the accuracy and efficiency of prediction, contributing to early intervention and better patient outcomes.</a:t>
            </a:r>
            <a:endParaRPr lang="en-US" sz="2400"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656880"/>
            <a:ext cx="7848600" cy="694373"/>
          </a:xfrm>
          <a:prstGeom prst="rect">
            <a:avLst/>
          </a:prstGeom>
          <a:noFill/>
          <a:ln/>
        </p:spPr>
        <p:txBody>
          <a:bodyPr wrap="none" rtlCol="0" anchor="t"/>
          <a:lstStyle/>
          <a:p>
            <a:pPr>
              <a:lnSpc>
                <a:spcPts val="5468"/>
              </a:lnSpc>
            </a:pPr>
            <a:r>
              <a:rPr lang="en-US" sz="4374" b="1" dirty="0">
                <a:ln w="22225">
                  <a:solidFill>
                    <a:schemeClr val="accent2"/>
                  </a:solidFill>
                  <a:prstDash val="solid"/>
                </a:ln>
                <a:solidFill>
                  <a:schemeClr val="accent2">
                    <a:lumMod val="40000"/>
                    <a:lumOff val="60000"/>
                  </a:schemeClr>
                </a:solidFill>
                <a:latin typeface="Fraunces" pitchFamily="34" charset="0"/>
                <a:ea typeface="Fraunces" pitchFamily="34" charset="-122"/>
              </a:rPr>
              <a:t>Supervised Machine Learning:</a:t>
            </a:r>
            <a:endParaRPr lang="en-US" sz="4374" b="1" dirty="0">
              <a:ln w="22225">
                <a:solidFill>
                  <a:schemeClr val="accent2"/>
                </a:solidFill>
                <a:prstDash val="solid"/>
              </a:ln>
              <a:solidFill>
                <a:schemeClr val="accent2">
                  <a:lumMod val="40000"/>
                  <a:lumOff val="60000"/>
                </a:schemeClr>
              </a:solidFill>
            </a:endParaRPr>
          </a:p>
          <a:p>
            <a:pPr>
              <a:lnSpc>
                <a:spcPts val="5468"/>
              </a:lnSpc>
            </a:pPr>
            <a:endParaRPr lang="en-US" sz="4374" b="1" dirty="0">
              <a:ln w="22225">
                <a:solidFill>
                  <a:schemeClr val="accent2"/>
                </a:solidFill>
                <a:prstDash val="solid"/>
              </a:ln>
              <a:solidFill>
                <a:schemeClr val="accent2">
                  <a:lumMod val="40000"/>
                  <a:lumOff val="60000"/>
                </a:schemeClr>
              </a:solidFill>
            </a:endParaRPr>
          </a:p>
        </p:txBody>
      </p:sp>
      <p:sp>
        <p:nvSpPr>
          <p:cNvPr id="5" name="Text 3"/>
          <p:cNvSpPr/>
          <p:nvPr/>
        </p:nvSpPr>
        <p:spPr>
          <a:xfrm>
            <a:off x="2159875" y="3515711"/>
            <a:ext cx="10432531" cy="230176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marL="0" indent="0">
              <a:lnSpc>
                <a:spcPts val="2799"/>
              </a:lnSpc>
              <a:buNone/>
            </a:pPr>
            <a:r>
              <a:rPr lang="en-US" sz="2400" dirty="0">
                <a:solidFill>
                  <a:srgbClr val="EBECEF"/>
                </a:solidFill>
                <a:ea typeface="Epilogue" pitchFamily="34" charset="-122"/>
                <a:cs typeface="Epilogue" pitchFamily="34" charset="-120"/>
              </a:rPr>
              <a:t>Supervised learning is a type of machine learning where algorithms learn to make predictions based on labeled training data. It can be used for regression (predicting continuous values) and classification (assigning inputs to predefined categories). Popular algorithms include linear regression, decision trees, and neural networks. Supervised learning automates decision-making processes, impacting fields like finance, healthcare, and image recognition.</a:t>
            </a:r>
            <a:endParaRPr lang="en-US" sz="240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349062"/>
            <a:ext cx="7848600" cy="1002192"/>
          </a:xfrm>
          <a:prstGeom prst="rect">
            <a:avLst/>
          </a:prstGeom>
          <a:noFill/>
          <a:ln/>
        </p:spPr>
        <p:txBody>
          <a:bodyPr wrap="none" rtlCol="0" anchor="t"/>
          <a:lstStyle/>
          <a:p>
            <a:pPr>
              <a:lnSpc>
                <a:spcPts val="5468"/>
              </a:lnSpc>
            </a:pPr>
            <a:r>
              <a:rPr lang="en-US" sz="4374" b="1" dirty="0">
                <a:ln w="22225">
                  <a:solidFill>
                    <a:schemeClr val="accent2"/>
                  </a:solidFill>
                  <a:prstDash val="solid"/>
                </a:ln>
                <a:solidFill>
                  <a:schemeClr val="accent2">
                    <a:lumMod val="40000"/>
                    <a:lumOff val="60000"/>
                  </a:schemeClr>
                </a:solidFill>
                <a:latin typeface="Fraunces" pitchFamily="34" charset="0"/>
                <a:ea typeface="Fraunces" pitchFamily="34" charset="-122"/>
              </a:rPr>
              <a:t>Model Used on Dataset:</a:t>
            </a:r>
            <a:endParaRPr lang="en-US" sz="4374" b="1" dirty="0">
              <a:ln w="22225">
                <a:solidFill>
                  <a:schemeClr val="accent2"/>
                </a:solidFill>
                <a:prstDash val="solid"/>
              </a:ln>
              <a:solidFill>
                <a:schemeClr val="accent2">
                  <a:lumMod val="40000"/>
                  <a:lumOff val="60000"/>
                </a:schemeClr>
              </a:solidFill>
            </a:endParaRPr>
          </a:p>
        </p:txBody>
      </p:sp>
      <p:graphicFrame>
        <p:nvGraphicFramePr>
          <p:cNvPr id="7" name="Diagram 6"/>
          <p:cNvGraphicFramePr/>
          <p:nvPr>
            <p:extLst>
              <p:ext uri="{D42A27DB-BD31-4B8C-83A1-F6EECF244321}">
                <p14:modId xmlns:p14="http://schemas.microsoft.com/office/powerpoint/2010/main" val="4047808392"/>
              </p:ext>
            </p:extLst>
          </p:nvPr>
        </p:nvGraphicFramePr>
        <p:xfrm>
          <a:off x="2037993" y="3752777"/>
          <a:ext cx="9155524" cy="28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 0"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4027546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15766"/>
            <a:ext cx="14630400" cy="8229600"/>
          </a:xfrm>
          <a:prstGeom prst="rect">
            <a:avLst/>
          </a:prstGeom>
          <a:solidFill>
            <a:srgbClr val="080E26"/>
          </a:solidFill>
          <a:ln w="13692">
            <a:solidFill>
              <a:srgbClr val="565151"/>
            </a:solidFill>
            <a:prstDash val="solid"/>
          </a:ln>
        </p:spPr>
      </p:sp>
      <p:sp>
        <p:nvSpPr>
          <p:cNvPr id="4" name="Text 2"/>
          <p:cNvSpPr/>
          <p:nvPr/>
        </p:nvSpPr>
        <p:spPr>
          <a:xfrm>
            <a:off x="2067162" y="607814"/>
            <a:ext cx="10496075" cy="818736"/>
          </a:xfrm>
          <a:prstGeom prst="rect">
            <a:avLst/>
          </a:prstGeom>
          <a:noFill/>
          <a:ln/>
        </p:spPr>
        <p:txBody>
          <a:bodyPr wrap="none" rtlCol="0" anchor="t"/>
          <a:lstStyle/>
          <a:p>
            <a:pPr>
              <a:lnSpc>
                <a:spcPts val="5437"/>
              </a:lnSpc>
            </a:pPr>
            <a:r>
              <a:rPr lang="en-US" sz="4000" b="1" dirty="0">
                <a:ln w="22225">
                  <a:solidFill>
                    <a:schemeClr val="accent2"/>
                  </a:solidFill>
                  <a:prstDash val="solid"/>
                </a:ln>
                <a:solidFill>
                  <a:schemeClr val="accent2">
                    <a:lumMod val="40000"/>
                    <a:lumOff val="60000"/>
                  </a:schemeClr>
                </a:solidFill>
                <a:latin typeface="Fraunces" pitchFamily="34" charset="0"/>
                <a:ea typeface="Fraunces" pitchFamily="34" charset="-122"/>
              </a:rPr>
              <a:t>Dataset</a:t>
            </a:r>
            <a:endParaRPr lang="en-US" sz="4000" b="1" dirty="0">
              <a:ln w="22225">
                <a:solidFill>
                  <a:schemeClr val="accent2"/>
                </a:solidFill>
                <a:prstDash val="solid"/>
              </a:ln>
              <a:solidFill>
                <a:schemeClr val="accent2">
                  <a:lumMod val="40000"/>
                  <a:lumOff val="60000"/>
                </a:schemeClr>
              </a:solidFill>
            </a:endParaRPr>
          </a:p>
          <a:p>
            <a:pPr marL="0" indent="0">
              <a:lnSpc>
                <a:spcPts val="5437"/>
              </a:lnSpc>
              <a:buNone/>
            </a:pPr>
            <a:endParaRPr lang="en-US" sz="4350" dirty="0">
              <a:latin typeface="+mj-lt"/>
            </a:endParaRPr>
          </a:p>
        </p:txBody>
      </p:sp>
      <p:sp>
        <p:nvSpPr>
          <p:cNvPr id="5" name="Text 3"/>
          <p:cNvSpPr/>
          <p:nvPr/>
        </p:nvSpPr>
        <p:spPr>
          <a:xfrm>
            <a:off x="2067164" y="1740218"/>
            <a:ext cx="10496074" cy="353497"/>
          </a:xfrm>
          <a:prstGeom prst="rect">
            <a:avLst/>
          </a:prstGeom>
          <a:noFill/>
          <a:ln/>
        </p:spPr>
        <p:txBody>
          <a:bodyPr wrap="none" rtlCol="0" anchor="t"/>
          <a:lstStyle/>
          <a:p>
            <a:pPr algn="l">
              <a:lnSpc>
                <a:spcPts val="2784"/>
              </a:lnSpc>
              <a:buSzPct val="100000"/>
            </a:pPr>
            <a:r>
              <a:rPr lang="en-US" sz="2800" b="1" dirty="0">
                <a:solidFill>
                  <a:srgbClr val="EBECEF"/>
                </a:solidFill>
                <a:latin typeface="+mj-lt"/>
                <a:ea typeface="Epilogue" pitchFamily="34" charset="-122"/>
                <a:cs typeface="Epilogue" pitchFamily="34" charset="-120"/>
              </a:rPr>
              <a:t> Diabetes Dataset CSV File:</a:t>
            </a:r>
          </a:p>
          <a:p>
            <a:pPr algn="l">
              <a:lnSpc>
                <a:spcPts val="2784"/>
              </a:lnSpc>
              <a:buSzPct val="100000"/>
            </a:pPr>
            <a:endParaRPr lang="en-US" sz="2800" b="1" dirty="0">
              <a:latin typeface="+mj-lt"/>
            </a:endParaRPr>
          </a:p>
        </p:txBody>
      </p:sp>
      <p:pic>
        <p:nvPicPr>
          <p:cNvPr id="7"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9" name="Image 1" descr="preencoded.png"/>
          <p:cNvPicPr>
            <a:picLocks noChangeAspect="1"/>
          </p:cNvPicPr>
          <p:nvPr/>
        </p:nvPicPr>
        <p:blipFill>
          <a:blip r:embed="rId5"/>
          <a:stretch>
            <a:fillRect/>
          </a:stretch>
        </p:blipFill>
        <p:spPr>
          <a:xfrm>
            <a:off x="2227179" y="2407383"/>
            <a:ext cx="9766092" cy="3047485"/>
          </a:xfrm>
          <a:prstGeom prst="rect">
            <a:avLst/>
          </a:prstGeom>
        </p:spPr>
      </p:pic>
      <p:sp>
        <p:nvSpPr>
          <p:cNvPr id="10" name="Text 4"/>
          <p:cNvSpPr/>
          <p:nvPr/>
        </p:nvSpPr>
        <p:spPr>
          <a:xfrm>
            <a:off x="2227179" y="5768536"/>
            <a:ext cx="9766092" cy="182098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marL="0" indent="0">
              <a:lnSpc>
                <a:spcPts val="2799"/>
              </a:lnSpc>
              <a:buNone/>
            </a:pPr>
            <a:r>
              <a:rPr lang="en-US" sz="2400" b="1" dirty="0">
                <a:solidFill>
                  <a:srgbClr val="EBECEF"/>
                </a:solidFill>
                <a:ea typeface="Epilogue" pitchFamily="34" charset="-122"/>
                <a:cs typeface="Epilogue" pitchFamily="34" charset="-120"/>
              </a:rPr>
              <a:t>Discover the key insights hidden in the Diabetes dataset. With 1536 instances and independent features like ['</a:t>
            </a:r>
            <a:r>
              <a:rPr lang="en-US" sz="2400" b="1" dirty="0" err="1">
                <a:solidFill>
                  <a:srgbClr val="EBECEF"/>
                </a:solidFill>
                <a:ea typeface="Epilogue" pitchFamily="34" charset="-122"/>
                <a:cs typeface="Epilogue" pitchFamily="34" charset="-120"/>
              </a:rPr>
              <a:t>preg</a:t>
            </a:r>
            <a:r>
              <a:rPr lang="en-US" sz="2400" b="1" dirty="0">
                <a:solidFill>
                  <a:srgbClr val="EBECEF"/>
                </a:solidFill>
                <a:ea typeface="Epilogue" pitchFamily="34" charset="-122"/>
                <a:cs typeface="Epilogue" pitchFamily="34" charset="-120"/>
              </a:rPr>
              <a:t>', 'glucose', 'bp_diastolic', 'skin_triceps', 'insulin', 'bmi', 'pedigree', 'age‘], this dataset holds valuable information for analysis. The target variable ['label‘] provides a focus for predicting and understanding diabetes.</a:t>
            </a:r>
            <a:endParaRPr 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31532"/>
            <a:ext cx="14630400" cy="8229600"/>
          </a:xfrm>
          <a:prstGeom prst="rect">
            <a:avLst/>
          </a:prstGeom>
          <a:solidFill>
            <a:srgbClr val="080E26"/>
          </a:solidFill>
          <a:ln w="13692">
            <a:solidFill>
              <a:srgbClr val="565151"/>
            </a:solidFill>
            <a:prstDash val="solid"/>
          </a:ln>
        </p:spPr>
      </p:sp>
      <p:sp>
        <p:nvSpPr>
          <p:cNvPr id="4" name="Text 2"/>
          <p:cNvSpPr/>
          <p:nvPr/>
        </p:nvSpPr>
        <p:spPr>
          <a:xfrm>
            <a:off x="2067162" y="607814"/>
            <a:ext cx="10496075" cy="1040964"/>
          </a:xfrm>
          <a:prstGeom prst="rect">
            <a:avLst/>
          </a:prstGeom>
          <a:noFill/>
          <a:ln/>
        </p:spPr>
        <p:txBody>
          <a:bodyPr wrap="none" rtlCol="0" anchor="t"/>
          <a:lstStyle/>
          <a:p>
            <a:pPr>
              <a:lnSpc>
                <a:spcPts val="5468"/>
              </a:lnSpc>
            </a:pPr>
            <a:r>
              <a:rPr lang="en-US" sz="4000" b="1" dirty="0">
                <a:ln w="22225">
                  <a:solidFill>
                    <a:schemeClr val="accent2"/>
                  </a:solidFill>
                  <a:prstDash val="solid"/>
                </a:ln>
                <a:solidFill>
                  <a:schemeClr val="accent2">
                    <a:lumMod val="40000"/>
                    <a:lumOff val="60000"/>
                  </a:schemeClr>
                </a:solidFill>
                <a:latin typeface="Fraunces" pitchFamily="34" charset="0"/>
                <a:ea typeface="Fraunces" pitchFamily="34" charset="-122"/>
              </a:rPr>
              <a:t>Data Pre-Processing:</a:t>
            </a:r>
            <a:endParaRPr lang="en-US" sz="4000" b="1" dirty="0">
              <a:ln w="22225">
                <a:solidFill>
                  <a:schemeClr val="accent2"/>
                </a:solidFill>
                <a:prstDash val="solid"/>
              </a:ln>
              <a:solidFill>
                <a:schemeClr val="accent2">
                  <a:lumMod val="40000"/>
                  <a:lumOff val="60000"/>
                </a:schemeClr>
              </a:solidFill>
            </a:endParaRPr>
          </a:p>
        </p:txBody>
      </p:sp>
      <p:sp>
        <p:nvSpPr>
          <p:cNvPr id="5" name="Text 3"/>
          <p:cNvSpPr/>
          <p:nvPr/>
        </p:nvSpPr>
        <p:spPr>
          <a:xfrm>
            <a:off x="2067164" y="1740218"/>
            <a:ext cx="10496074" cy="353497"/>
          </a:xfrm>
          <a:prstGeom prst="rect">
            <a:avLst/>
          </a:prstGeom>
          <a:noFill/>
          <a:ln/>
        </p:spPr>
        <p:txBody>
          <a:bodyPr wrap="none" rtlCol="0" anchor="t"/>
          <a:lstStyle/>
          <a:p>
            <a:pPr algn="l">
              <a:lnSpc>
                <a:spcPts val="2784"/>
              </a:lnSpc>
              <a:buSzPct val="100000"/>
            </a:pPr>
            <a:r>
              <a:rPr lang="en-US" sz="2800" b="1" dirty="0">
                <a:solidFill>
                  <a:srgbClr val="EBECEF"/>
                </a:solidFill>
                <a:latin typeface="+mj-lt"/>
                <a:ea typeface="Epilogue" pitchFamily="34" charset="-122"/>
                <a:cs typeface="Epilogue" pitchFamily="34" charset="-120"/>
              </a:rPr>
              <a:t> 1)Handling missing values:</a:t>
            </a:r>
          </a:p>
          <a:p>
            <a:pPr algn="l">
              <a:lnSpc>
                <a:spcPts val="2784"/>
              </a:lnSpc>
              <a:buSzPct val="100000"/>
            </a:pPr>
            <a:endParaRPr lang="en-US" sz="2800" b="1" dirty="0">
              <a:latin typeface="+mj-lt"/>
            </a:endParaRPr>
          </a:p>
        </p:txBody>
      </p:sp>
      <p:pic>
        <p:nvPicPr>
          <p:cNvPr id="6" name="Image 0" descr="preencoded.png"/>
          <p:cNvPicPr>
            <a:picLocks noChangeAspect="1"/>
          </p:cNvPicPr>
          <p:nvPr/>
        </p:nvPicPr>
        <p:blipFill>
          <a:blip r:embed="rId3"/>
          <a:stretch>
            <a:fillRect/>
          </a:stretch>
        </p:blipFill>
        <p:spPr>
          <a:xfrm>
            <a:off x="2067163" y="2342199"/>
            <a:ext cx="5094565" cy="4988768"/>
          </a:xfrm>
          <a:prstGeom prst="rect">
            <a:avLst/>
          </a:prstGeom>
        </p:spPr>
      </p:pic>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0" name="Right Arrow 9"/>
          <p:cNvSpPr/>
          <p:nvPr/>
        </p:nvSpPr>
        <p:spPr>
          <a:xfrm>
            <a:off x="7725103" y="5658104"/>
            <a:ext cx="978408" cy="1043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978684" y="5487583"/>
            <a:ext cx="4185523" cy="138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b="1" dirty="0">
                <a:ln w="0"/>
                <a:solidFill>
                  <a:schemeClr val="bg1"/>
                </a:solidFill>
                <a:effectLst>
                  <a:outerShdw blurRad="38100" dist="25400" dir="5400000" algn="ctr" rotWithShape="0">
                    <a:srgbClr val="6E747A">
                      <a:alpha val="43000"/>
                    </a:srgbClr>
                  </a:outerShdw>
                </a:effectLst>
              </a:rPr>
              <a:t>Didn’t Find any missing values or Inconsistencies in the dataset.  </a:t>
            </a:r>
            <a:endParaRPr lang="en-US" sz="2800" b="1" dirty="0">
              <a:solidFill>
                <a:schemeClr val="bg1"/>
              </a:solidFill>
            </a:endParaRPr>
          </a:p>
        </p:txBody>
      </p:sp>
    </p:spTree>
    <p:extLst>
      <p:ext uri="{BB962C8B-B14F-4D97-AF65-F5344CB8AC3E}">
        <p14:creationId xmlns:p14="http://schemas.microsoft.com/office/powerpoint/2010/main" val="3500868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40865" y="-91440"/>
            <a:ext cx="14630400" cy="8229600"/>
          </a:xfrm>
          <a:prstGeom prst="rect">
            <a:avLst/>
          </a:prstGeom>
          <a:solidFill>
            <a:srgbClr val="080E26"/>
          </a:solidFill>
          <a:ln w="13692">
            <a:solidFill>
              <a:srgbClr val="565151"/>
            </a:solidFill>
            <a:prstDash val="solid"/>
          </a:ln>
        </p:spPr>
      </p:sp>
      <p:sp>
        <p:nvSpPr>
          <p:cNvPr id="4" name="Text 2"/>
          <p:cNvSpPr/>
          <p:nvPr/>
        </p:nvSpPr>
        <p:spPr>
          <a:xfrm>
            <a:off x="2067163" y="607814"/>
            <a:ext cx="5158740" cy="690563"/>
          </a:xfrm>
          <a:prstGeom prst="rect">
            <a:avLst/>
          </a:prstGeom>
          <a:noFill/>
          <a:ln/>
        </p:spPr>
        <p:txBody>
          <a:bodyPr wrap="none" rtlCol="0" anchor="t"/>
          <a:lstStyle/>
          <a:p>
            <a:pPr marL="0" indent="0">
              <a:lnSpc>
                <a:spcPts val="5437"/>
              </a:lnSpc>
              <a:buNone/>
            </a:pPr>
            <a:endParaRPr lang="en-US" sz="4350" b="1" dirty="0">
              <a:latin typeface="+mj-lt"/>
            </a:endParaRPr>
          </a:p>
        </p:txBody>
      </p:sp>
      <p:sp>
        <p:nvSpPr>
          <p:cNvPr id="5" name="Text 3"/>
          <p:cNvSpPr/>
          <p:nvPr/>
        </p:nvSpPr>
        <p:spPr>
          <a:xfrm>
            <a:off x="2067164" y="1024760"/>
            <a:ext cx="10496074" cy="583323"/>
          </a:xfrm>
          <a:prstGeom prst="rect">
            <a:avLst/>
          </a:prstGeom>
          <a:noFill/>
          <a:ln/>
        </p:spPr>
        <p:txBody>
          <a:bodyPr wrap="none" rtlCol="0" anchor="t"/>
          <a:lstStyle/>
          <a:p>
            <a:pPr algn="l">
              <a:lnSpc>
                <a:spcPts val="2784"/>
              </a:lnSpc>
              <a:buSzPct val="100000"/>
            </a:pPr>
            <a:r>
              <a:rPr lang="en-US" sz="2800" b="1" dirty="0">
                <a:solidFill>
                  <a:srgbClr val="EBECEF"/>
                </a:solidFill>
                <a:latin typeface="+mj-lt"/>
                <a:ea typeface="Epilogue" pitchFamily="34" charset="-122"/>
                <a:cs typeface="Epilogue" pitchFamily="34" charset="-120"/>
              </a:rPr>
              <a:t>2) Data Formatting:</a:t>
            </a:r>
          </a:p>
          <a:p>
            <a:pPr algn="l">
              <a:lnSpc>
                <a:spcPts val="2784"/>
              </a:lnSpc>
              <a:buSzPct val="100000"/>
            </a:pPr>
            <a:endParaRPr lang="en-US" sz="2800" b="1" dirty="0">
              <a:latin typeface="+mj-lt"/>
            </a:endParaRPr>
          </a:p>
        </p:txBody>
      </p:sp>
      <p:pic>
        <p:nvPicPr>
          <p:cNvPr id="7"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9" name="Picture 8"/>
          <p:cNvPicPr>
            <a:picLocks noChangeAspect="1"/>
          </p:cNvPicPr>
          <p:nvPr/>
        </p:nvPicPr>
        <p:blipFill>
          <a:blip r:embed="rId5"/>
          <a:stretch>
            <a:fillRect/>
          </a:stretch>
        </p:blipFill>
        <p:spPr>
          <a:xfrm>
            <a:off x="2229013" y="1608082"/>
            <a:ext cx="5842932" cy="5454869"/>
          </a:xfrm>
          <a:prstGeom prst="rect">
            <a:avLst/>
          </a:prstGeom>
        </p:spPr>
      </p:pic>
      <p:sp>
        <p:nvSpPr>
          <p:cNvPr id="10" name="Right Arrow 9"/>
          <p:cNvSpPr/>
          <p:nvPr/>
        </p:nvSpPr>
        <p:spPr>
          <a:xfrm>
            <a:off x="8233794" y="5658104"/>
            <a:ext cx="978408" cy="1043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53067" y="5487583"/>
            <a:ext cx="4419831" cy="138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b="1" dirty="0"/>
              <a:t>The dataset is already in a favorable format, so there is no need to reformate it.</a:t>
            </a:r>
            <a:endParaRPr lang="en-US" sz="4000" b="1" dirty="0">
              <a:solidFill>
                <a:schemeClr val="bg1"/>
              </a:solidFill>
            </a:endParaRPr>
          </a:p>
        </p:txBody>
      </p:sp>
    </p:spTree>
    <p:extLst>
      <p:ext uri="{BB962C8B-B14F-4D97-AF65-F5344CB8AC3E}">
        <p14:creationId xmlns:p14="http://schemas.microsoft.com/office/powerpoint/2010/main" val="3050922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59" y="-14613"/>
            <a:ext cx="14630400" cy="8229600"/>
          </a:xfrm>
          <a:prstGeom prst="rect">
            <a:avLst/>
          </a:prstGeom>
          <a:solidFill>
            <a:srgbClr val="080E26"/>
          </a:solidFill>
          <a:ln w="12144">
            <a:solidFill>
              <a:srgbClr val="565151"/>
            </a:solidFill>
            <a:prstDash val="solid"/>
          </a:ln>
        </p:spPr>
      </p:sp>
      <p:sp>
        <p:nvSpPr>
          <p:cNvPr id="4" name="Text 2"/>
          <p:cNvSpPr/>
          <p:nvPr/>
        </p:nvSpPr>
        <p:spPr>
          <a:xfrm>
            <a:off x="717720" y="786671"/>
            <a:ext cx="3136821" cy="561206"/>
          </a:xfrm>
          <a:prstGeom prst="rect">
            <a:avLst/>
          </a:prstGeom>
          <a:noFill/>
          <a:ln/>
        </p:spPr>
        <p:txBody>
          <a:bodyPr wrap="none" rtlCol="0" anchor="t"/>
          <a:lstStyle/>
          <a:p>
            <a:pPr marL="0" indent="0">
              <a:lnSpc>
                <a:spcPts val="3859"/>
              </a:lnSpc>
              <a:buNone/>
            </a:pPr>
            <a:r>
              <a:rPr lang="en-US" sz="3088" b="1" dirty="0">
                <a:solidFill>
                  <a:srgbClr val="FFFFFF"/>
                </a:solidFill>
                <a:latin typeface="+mj-lt"/>
                <a:ea typeface="Fraunces" pitchFamily="34" charset="-122"/>
                <a:cs typeface="Fraunces" pitchFamily="34" charset="-120"/>
              </a:rPr>
              <a:t>Finding Outliers:</a:t>
            </a:r>
            <a:endParaRPr lang="en-US" sz="3088" b="1" dirty="0">
              <a:latin typeface="+mj-lt"/>
            </a:endParaRPr>
          </a:p>
        </p:txBody>
      </p:sp>
      <p:sp>
        <p:nvSpPr>
          <p:cNvPr id="5" name="Text 3"/>
          <p:cNvSpPr/>
          <p:nvPr/>
        </p:nvSpPr>
        <p:spPr>
          <a:xfrm>
            <a:off x="10845807" y="3795489"/>
            <a:ext cx="3460966" cy="298168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nSpc>
                <a:spcPts val="2470"/>
              </a:lnSpc>
            </a:pPr>
            <a:r>
              <a:rPr lang="en-US" sz="2800" b="1" dirty="0">
                <a:solidFill>
                  <a:schemeClr val="bg1"/>
                </a:solidFill>
              </a:rPr>
              <a:t>Boxplot graph was used for outlier detection. All features contained outliers which could potentially affect the end result. Therefore, they were removed in the next step.</a:t>
            </a:r>
            <a:endParaRPr lang="en-US" sz="3200" b="1" dirty="0">
              <a:solidFill>
                <a:schemeClr val="bg1"/>
              </a:solidFill>
            </a:endParaRPr>
          </a:p>
        </p:txBody>
      </p:sp>
      <p:pic>
        <p:nvPicPr>
          <p:cNvPr id="6" name="Image 0" descr="preencoded.png"/>
          <p:cNvPicPr>
            <a:picLocks noChangeAspect="1"/>
          </p:cNvPicPr>
          <p:nvPr/>
        </p:nvPicPr>
        <p:blipFill>
          <a:blip r:embed="rId3"/>
          <a:stretch>
            <a:fillRect/>
          </a:stretch>
        </p:blipFill>
        <p:spPr>
          <a:xfrm>
            <a:off x="717720" y="1476592"/>
            <a:ext cx="8962308" cy="5360334"/>
          </a:xfrm>
          <a:prstGeom prst="rect">
            <a:avLst/>
          </a:prstGeom>
        </p:spPr>
      </p:pic>
      <p:sp>
        <p:nvSpPr>
          <p:cNvPr id="7" name="Text 4"/>
          <p:cNvSpPr/>
          <p:nvPr/>
        </p:nvSpPr>
        <p:spPr>
          <a:xfrm>
            <a:off x="2658785" y="7376398"/>
            <a:ext cx="9312712" cy="313730"/>
          </a:xfrm>
          <a:prstGeom prst="rect">
            <a:avLst/>
          </a:prstGeom>
          <a:noFill/>
          <a:ln/>
        </p:spPr>
        <p:txBody>
          <a:bodyPr wrap="none" rtlCol="0" anchor="t"/>
          <a:lstStyle/>
          <a:p>
            <a:pPr marL="0" indent="0">
              <a:lnSpc>
                <a:spcPts val="2470"/>
              </a:lnSpc>
              <a:buNone/>
            </a:pPr>
            <a:endParaRPr lang="en-US" sz="1544"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9" name="Text 3"/>
          <p:cNvSpPr/>
          <p:nvPr/>
        </p:nvSpPr>
        <p:spPr>
          <a:xfrm>
            <a:off x="2526724" y="801284"/>
            <a:ext cx="8145780" cy="694373"/>
          </a:xfrm>
          <a:prstGeom prst="rect">
            <a:avLst/>
          </a:prstGeom>
          <a:noFill/>
          <a:ln/>
        </p:spPr>
        <p:txBody>
          <a:bodyPr wrap="none" rtlCol="0" anchor="t"/>
          <a:lstStyle/>
          <a:p>
            <a:pPr marL="0" indent="0">
              <a:lnSpc>
                <a:spcPts val="5468"/>
              </a:lnSpc>
              <a:buNone/>
            </a:pPr>
            <a:endParaRPr lang="en-US" sz="4374" dirty="0">
              <a:latin typeface="+mj-lt"/>
            </a:endParaRPr>
          </a:p>
          <a:p>
            <a:pPr marL="0" indent="0">
              <a:lnSpc>
                <a:spcPts val="5468"/>
              </a:lnSpc>
              <a:buNone/>
            </a:pPr>
            <a:endParaRPr lang="en-US" sz="4374" dirty="0">
              <a:latin typeface="+mj-lt"/>
            </a:endParaRPr>
          </a:p>
        </p:txBody>
      </p:sp>
      <p:sp>
        <p:nvSpPr>
          <p:cNvPr id="10" name="Right Arrow 9"/>
          <p:cNvSpPr/>
          <p:nvPr/>
        </p:nvSpPr>
        <p:spPr>
          <a:xfrm>
            <a:off x="9742339" y="4619297"/>
            <a:ext cx="993227" cy="146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1401</TotalTime>
  <Words>726</Words>
  <Application>Microsoft Office PowerPoint</Application>
  <PresentationFormat>Custom</PresentationFormat>
  <Paragraphs>89</Paragraphs>
  <Slides>29</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Epilogue</vt:lpstr>
      <vt:lpstr>Fraunces</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44</cp:revision>
  <dcterms:created xsi:type="dcterms:W3CDTF">2023-12-24T23:40:03Z</dcterms:created>
  <dcterms:modified xsi:type="dcterms:W3CDTF">2024-01-10T14:31:41Z</dcterms:modified>
</cp:coreProperties>
</file>