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89" r:id="rId5"/>
    <p:sldId id="260" r:id="rId6"/>
    <p:sldId id="288" r:id="rId7"/>
    <p:sldId id="287" r:id="rId8"/>
    <p:sldId id="261" r:id="rId9"/>
    <p:sldId id="262" r:id="rId10"/>
    <p:sldId id="263" r:id="rId11"/>
    <p:sldId id="264" r:id="rId12"/>
    <p:sldId id="266" r:id="rId13"/>
    <p:sldId id="265" r:id="rId14"/>
    <p:sldId id="267" r:id="rId15"/>
    <p:sldId id="268" r:id="rId16"/>
    <p:sldId id="269" r:id="rId17"/>
    <p:sldId id="270" r:id="rId18"/>
    <p:sldId id="285" r:id="rId19"/>
    <p:sldId id="290" r:id="rId20"/>
    <p:sldId id="283" r:id="rId21"/>
    <p:sldId id="281" r:id="rId22"/>
    <p:sldId id="286" r:id="rId23"/>
    <p:sldId id="291" r:id="rId24"/>
    <p:sldId id="279" r:id="rId25"/>
    <p:sldId id="280" r:id="rId2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0"/>
  </p:normalViewPr>
  <p:slideViewPr>
    <p:cSldViewPr snapToGrid="0" snapToObjects="1">
      <p:cViewPr varScale="1">
        <p:scale>
          <a:sx n="61" d="100"/>
          <a:sy n="61"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6E80D-9EB3-404C-B4BF-24FE01B9F0F2}"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FBBF22A2-2062-4080-8841-3B193C44A526}">
      <dgm:prSet/>
      <dgm:spPr/>
      <dgm:t>
        <a:bodyPr/>
        <a:lstStyle/>
        <a:p>
          <a:pPr algn="l" rtl="0"/>
          <a:r>
            <a:rPr lang="en-US" b="1" dirty="0" err="1" smtClean="0"/>
            <a:t>KNearesrt</a:t>
          </a:r>
          <a:r>
            <a:rPr lang="en-US" b="1" dirty="0" smtClean="0"/>
            <a:t> Neighbor Algorithm</a:t>
          </a:r>
          <a:endParaRPr lang="en-US" dirty="0"/>
        </a:p>
      </dgm:t>
    </dgm:pt>
    <dgm:pt modelId="{AF160AEE-B8E0-4307-8742-1302A1A1E36F}" type="parTrans" cxnId="{33C4E721-D801-440D-ACFF-6B5366D842E9}">
      <dgm:prSet/>
      <dgm:spPr/>
      <dgm:t>
        <a:bodyPr/>
        <a:lstStyle/>
        <a:p>
          <a:endParaRPr lang="en-US"/>
        </a:p>
      </dgm:t>
    </dgm:pt>
    <dgm:pt modelId="{64F6CE1C-E2AF-4366-86D5-4C5566687508}" type="sibTrans" cxnId="{33C4E721-D801-440D-ACFF-6B5366D842E9}">
      <dgm:prSet/>
      <dgm:spPr/>
      <dgm:t>
        <a:bodyPr/>
        <a:lstStyle/>
        <a:p>
          <a:endParaRPr lang="en-US"/>
        </a:p>
      </dgm:t>
    </dgm:pt>
    <dgm:pt modelId="{F4F5AF6F-5963-47CE-8B98-4E871963E93B}">
      <dgm:prSet/>
      <dgm:spPr/>
      <dgm:t>
        <a:bodyPr/>
        <a:lstStyle/>
        <a:p>
          <a:pPr algn="l" rtl="0"/>
          <a:r>
            <a:rPr lang="en-US" b="1" dirty="0" smtClean="0"/>
            <a:t>Naïve Bayes Algorithm</a:t>
          </a:r>
          <a:endParaRPr lang="en-US" dirty="0"/>
        </a:p>
      </dgm:t>
    </dgm:pt>
    <dgm:pt modelId="{89826E11-E971-478D-9E88-5DFA0C329CD5}" type="parTrans" cxnId="{8EBB8AE5-D4F9-4298-B6E0-E561CD6FE675}">
      <dgm:prSet/>
      <dgm:spPr/>
      <dgm:t>
        <a:bodyPr/>
        <a:lstStyle/>
        <a:p>
          <a:endParaRPr lang="en-US"/>
        </a:p>
      </dgm:t>
    </dgm:pt>
    <dgm:pt modelId="{C1F210A8-9940-4B38-8694-2584D7AB5111}" type="sibTrans" cxnId="{8EBB8AE5-D4F9-4298-B6E0-E561CD6FE675}">
      <dgm:prSet/>
      <dgm:spPr/>
      <dgm:t>
        <a:bodyPr/>
        <a:lstStyle/>
        <a:p>
          <a:endParaRPr lang="en-US"/>
        </a:p>
      </dgm:t>
    </dgm:pt>
    <dgm:pt modelId="{560F3747-9C49-435C-A521-9C917669DE0C}">
      <dgm:prSet/>
      <dgm:spPr/>
      <dgm:t>
        <a:bodyPr/>
        <a:lstStyle/>
        <a:p>
          <a:pPr algn="l" rtl="0"/>
          <a:r>
            <a:rPr lang="en-US" b="1" dirty="0" smtClean="0"/>
            <a:t>Decision Tree Algorithm</a:t>
          </a:r>
          <a:endParaRPr lang="en-US" dirty="0"/>
        </a:p>
      </dgm:t>
    </dgm:pt>
    <dgm:pt modelId="{FC3960FA-EC6B-46B4-AFB0-D4E8746CF66E}" type="parTrans" cxnId="{B43FF4A5-51E9-42FF-890F-4EC4FFE6487B}">
      <dgm:prSet/>
      <dgm:spPr/>
      <dgm:t>
        <a:bodyPr/>
        <a:lstStyle/>
        <a:p>
          <a:endParaRPr lang="en-US"/>
        </a:p>
      </dgm:t>
    </dgm:pt>
    <dgm:pt modelId="{166F152B-C046-46AB-9919-0A5E0E469086}" type="sibTrans" cxnId="{B43FF4A5-51E9-42FF-890F-4EC4FFE6487B}">
      <dgm:prSet/>
      <dgm:spPr/>
      <dgm:t>
        <a:bodyPr/>
        <a:lstStyle/>
        <a:p>
          <a:endParaRPr lang="en-US"/>
        </a:p>
      </dgm:t>
    </dgm:pt>
    <dgm:pt modelId="{7B08C9BC-879F-4982-86B9-52EC4365E699}">
      <dgm:prSet/>
      <dgm:spPr/>
      <dgm:t>
        <a:bodyPr/>
        <a:lstStyle/>
        <a:p>
          <a:pPr algn="l" rtl="0"/>
          <a:r>
            <a:rPr lang="en-US" b="1" dirty="0" smtClean="0"/>
            <a:t>Random Forest Algorithm</a:t>
          </a:r>
          <a:endParaRPr lang="en-US" dirty="0"/>
        </a:p>
      </dgm:t>
    </dgm:pt>
    <dgm:pt modelId="{07DDA078-186D-4199-A3D1-89AEEFED29D0}" type="parTrans" cxnId="{02C4630D-E8C3-480B-81D4-13797B074617}">
      <dgm:prSet/>
      <dgm:spPr/>
      <dgm:t>
        <a:bodyPr/>
        <a:lstStyle/>
        <a:p>
          <a:endParaRPr lang="en-US"/>
        </a:p>
      </dgm:t>
    </dgm:pt>
    <dgm:pt modelId="{B988BD68-96B1-4BD3-B258-5D5C81D06DB5}" type="sibTrans" cxnId="{02C4630D-E8C3-480B-81D4-13797B074617}">
      <dgm:prSet/>
      <dgm:spPr/>
      <dgm:t>
        <a:bodyPr/>
        <a:lstStyle/>
        <a:p>
          <a:endParaRPr lang="en-US"/>
        </a:p>
      </dgm:t>
    </dgm:pt>
    <dgm:pt modelId="{08315AD7-82F1-431B-8ED2-F99A2A629603}" type="pres">
      <dgm:prSet presAssocID="{CFB6E80D-9EB3-404C-B4BF-24FE01B9F0F2}" presName="Name0" presStyleCnt="0">
        <dgm:presLayoutVars>
          <dgm:dir/>
          <dgm:animLvl val="lvl"/>
          <dgm:resizeHandles val="exact"/>
        </dgm:presLayoutVars>
      </dgm:prSet>
      <dgm:spPr/>
    </dgm:pt>
    <dgm:pt modelId="{EFBD5C1B-57B1-421F-8483-D23FDA53B05E}" type="pres">
      <dgm:prSet presAssocID="{FBBF22A2-2062-4080-8841-3B193C44A526}" presName="linNode" presStyleCnt="0"/>
      <dgm:spPr/>
    </dgm:pt>
    <dgm:pt modelId="{3108F1E1-B884-46CF-B2AF-1B5730EA7BF7}" type="pres">
      <dgm:prSet presAssocID="{FBBF22A2-2062-4080-8841-3B193C44A526}" presName="parentText" presStyleLbl="node1" presStyleIdx="0" presStyleCnt="4" custScaleX="277778">
        <dgm:presLayoutVars>
          <dgm:chMax val="1"/>
          <dgm:bulletEnabled val="1"/>
        </dgm:presLayoutVars>
      </dgm:prSet>
      <dgm:spPr/>
    </dgm:pt>
    <dgm:pt modelId="{2B748BAE-A297-4A54-A344-238D6D53A98F}" type="pres">
      <dgm:prSet presAssocID="{64F6CE1C-E2AF-4366-86D5-4C5566687508}" presName="sp" presStyleCnt="0"/>
      <dgm:spPr/>
    </dgm:pt>
    <dgm:pt modelId="{AB31E39A-05BD-47E7-8946-9882F0D50356}" type="pres">
      <dgm:prSet presAssocID="{F4F5AF6F-5963-47CE-8B98-4E871963E93B}" presName="linNode" presStyleCnt="0"/>
      <dgm:spPr/>
    </dgm:pt>
    <dgm:pt modelId="{9E38DC4A-FAA9-40D0-B587-5676578AF2A7}" type="pres">
      <dgm:prSet presAssocID="{F4F5AF6F-5963-47CE-8B98-4E871963E93B}" presName="parentText" presStyleLbl="node1" presStyleIdx="1" presStyleCnt="4" custScaleX="277778">
        <dgm:presLayoutVars>
          <dgm:chMax val="1"/>
          <dgm:bulletEnabled val="1"/>
        </dgm:presLayoutVars>
      </dgm:prSet>
      <dgm:spPr/>
      <dgm:t>
        <a:bodyPr/>
        <a:lstStyle/>
        <a:p>
          <a:endParaRPr lang="en-US"/>
        </a:p>
      </dgm:t>
    </dgm:pt>
    <dgm:pt modelId="{DDCC155F-CCDB-4812-8612-05AEF4240E7D}" type="pres">
      <dgm:prSet presAssocID="{C1F210A8-9940-4B38-8694-2584D7AB5111}" presName="sp" presStyleCnt="0"/>
      <dgm:spPr/>
    </dgm:pt>
    <dgm:pt modelId="{EF8CA1CC-ECF5-4D87-883D-95563DCB7558}" type="pres">
      <dgm:prSet presAssocID="{560F3747-9C49-435C-A521-9C917669DE0C}" presName="linNode" presStyleCnt="0"/>
      <dgm:spPr/>
    </dgm:pt>
    <dgm:pt modelId="{E501A5CF-1001-492C-B58C-6B54B44ED6F0}" type="pres">
      <dgm:prSet presAssocID="{560F3747-9C49-435C-A521-9C917669DE0C}" presName="parentText" presStyleLbl="node1" presStyleIdx="2" presStyleCnt="4" custScaleX="277778">
        <dgm:presLayoutVars>
          <dgm:chMax val="1"/>
          <dgm:bulletEnabled val="1"/>
        </dgm:presLayoutVars>
      </dgm:prSet>
      <dgm:spPr/>
    </dgm:pt>
    <dgm:pt modelId="{B666FC77-1292-44CE-AD0F-68A96A0D44C0}" type="pres">
      <dgm:prSet presAssocID="{166F152B-C046-46AB-9919-0A5E0E469086}" presName="sp" presStyleCnt="0"/>
      <dgm:spPr/>
    </dgm:pt>
    <dgm:pt modelId="{A30B5DC5-07E1-4F67-B596-8989CE6A51AE}" type="pres">
      <dgm:prSet presAssocID="{7B08C9BC-879F-4982-86B9-52EC4365E699}" presName="linNode" presStyleCnt="0"/>
      <dgm:spPr/>
    </dgm:pt>
    <dgm:pt modelId="{83DB82DB-9551-4BF3-9D9F-A54FC58A0522}" type="pres">
      <dgm:prSet presAssocID="{7B08C9BC-879F-4982-86B9-52EC4365E699}" presName="parentText" presStyleLbl="node1" presStyleIdx="3" presStyleCnt="4" custScaleX="277778">
        <dgm:presLayoutVars>
          <dgm:chMax val="1"/>
          <dgm:bulletEnabled val="1"/>
        </dgm:presLayoutVars>
      </dgm:prSet>
      <dgm:spPr/>
    </dgm:pt>
  </dgm:ptLst>
  <dgm:cxnLst>
    <dgm:cxn modelId="{2687E3B1-3E1D-4FAD-A245-66FFD4AB644B}" type="presOf" srcId="{FBBF22A2-2062-4080-8841-3B193C44A526}" destId="{3108F1E1-B884-46CF-B2AF-1B5730EA7BF7}" srcOrd="0" destOrd="0" presId="urn:microsoft.com/office/officeart/2005/8/layout/vList5"/>
    <dgm:cxn modelId="{2077251E-B1A4-4FA7-BFBB-B2C50B52C7A9}" type="presOf" srcId="{7B08C9BC-879F-4982-86B9-52EC4365E699}" destId="{83DB82DB-9551-4BF3-9D9F-A54FC58A0522}" srcOrd="0" destOrd="0" presId="urn:microsoft.com/office/officeart/2005/8/layout/vList5"/>
    <dgm:cxn modelId="{D9D2BAC9-A44F-402C-8DB0-DF717598B080}" type="presOf" srcId="{560F3747-9C49-435C-A521-9C917669DE0C}" destId="{E501A5CF-1001-492C-B58C-6B54B44ED6F0}" srcOrd="0" destOrd="0" presId="urn:microsoft.com/office/officeart/2005/8/layout/vList5"/>
    <dgm:cxn modelId="{5217A96B-67A1-4176-8A89-9CA36C428FA5}" type="presOf" srcId="{F4F5AF6F-5963-47CE-8B98-4E871963E93B}" destId="{9E38DC4A-FAA9-40D0-B587-5676578AF2A7}" srcOrd="0" destOrd="0" presId="urn:microsoft.com/office/officeart/2005/8/layout/vList5"/>
    <dgm:cxn modelId="{ECFCFD76-16A8-48D9-BBB1-55E3C12037B0}" type="presOf" srcId="{CFB6E80D-9EB3-404C-B4BF-24FE01B9F0F2}" destId="{08315AD7-82F1-431B-8ED2-F99A2A629603}" srcOrd="0" destOrd="0" presId="urn:microsoft.com/office/officeart/2005/8/layout/vList5"/>
    <dgm:cxn modelId="{02C4630D-E8C3-480B-81D4-13797B074617}" srcId="{CFB6E80D-9EB3-404C-B4BF-24FE01B9F0F2}" destId="{7B08C9BC-879F-4982-86B9-52EC4365E699}" srcOrd="3" destOrd="0" parTransId="{07DDA078-186D-4199-A3D1-89AEEFED29D0}" sibTransId="{B988BD68-96B1-4BD3-B258-5D5C81D06DB5}"/>
    <dgm:cxn modelId="{33C4E721-D801-440D-ACFF-6B5366D842E9}" srcId="{CFB6E80D-9EB3-404C-B4BF-24FE01B9F0F2}" destId="{FBBF22A2-2062-4080-8841-3B193C44A526}" srcOrd="0" destOrd="0" parTransId="{AF160AEE-B8E0-4307-8742-1302A1A1E36F}" sibTransId="{64F6CE1C-E2AF-4366-86D5-4C5566687508}"/>
    <dgm:cxn modelId="{B43FF4A5-51E9-42FF-890F-4EC4FFE6487B}" srcId="{CFB6E80D-9EB3-404C-B4BF-24FE01B9F0F2}" destId="{560F3747-9C49-435C-A521-9C917669DE0C}" srcOrd="2" destOrd="0" parTransId="{FC3960FA-EC6B-46B4-AFB0-D4E8746CF66E}" sibTransId="{166F152B-C046-46AB-9919-0A5E0E469086}"/>
    <dgm:cxn modelId="{8EBB8AE5-D4F9-4298-B6E0-E561CD6FE675}" srcId="{CFB6E80D-9EB3-404C-B4BF-24FE01B9F0F2}" destId="{F4F5AF6F-5963-47CE-8B98-4E871963E93B}" srcOrd="1" destOrd="0" parTransId="{89826E11-E971-478D-9E88-5DFA0C329CD5}" sibTransId="{C1F210A8-9940-4B38-8694-2584D7AB5111}"/>
    <dgm:cxn modelId="{D2AABDDA-DEA8-40A6-8429-8674ED2356CD}" type="presParOf" srcId="{08315AD7-82F1-431B-8ED2-F99A2A629603}" destId="{EFBD5C1B-57B1-421F-8483-D23FDA53B05E}" srcOrd="0" destOrd="0" presId="urn:microsoft.com/office/officeart/2005/8/layout/vList5"/>
    <dgm:cxn modelId="{6171672F-FF8C-4F21-8BB3-40A673846CDA}" type="presParOf" srcId="{EFBD5C1B-57B1-421F-8483-D23FDA53B05E}" destId="{3108F1E1-B884-46CF-B2AF-1B5730EA7BF7}" srcOrd="0" destOrd="0" presId="urn:microsoft.com/office/officeart/2005/8/layout/vList5"/>
    <dgm:cxn modelId="{06A80EDF-3831-493D-B1D4-49974C33436E}" type="presParOf" srcId="{08315AD7-82F1-431B-8ED2-F99A2A629603}" destId="{2B748BAE-A297-4A54-A344-238D6D53A98F}" srcOrd="1" destOrd="0" presId="urn:microsoft.com/office/officeart/2005/8/layout/vList5"/>
    <dgm:cxn modelId="{C740B705-5EFE-47B0-A5D4-CD61A3B12C5B}" type="presParOf" srcId="{08315AD7-82F1-431B-8ED2-F99A2A629603}" destId="{AB31E39A-05BD-47E7-8946-9882F0D50356}" srcOrd="2" destOrd="0" presId="urn:microsoft.com/office/officeart/2005/8/layout/vList5"/>
    <dgm:cxn modelId="{22C27C10-6B52-489C-BDD3-69B33D24C8F8}" type="presParOf" srcId="{AB31E39A-05BD-47E7-8946-9882F0D50356}" destId="{9E38DC4A-FAA9-40D0-B587-5676578AF2A7}" srcOrd="0" destOrd="0" presId="urn:microsoft.com/office/officeart/2005/8/layout/vList5"/>
    <dgm:cxn modelId="{D6E3A981-23B6-47B8-868F-AB6975970665}" type="presParOf" srcId="{08315AD7-82F1-431B-8ED2-F99A2A629603}" destId="{DDCC155F-CCDB-4812-8612-05AEF4240E7D}" srcOrd="3" destOrd="0" presId="urn:microsoft.com/office/officeart/2005/8/layout/vList5"/>
    <dgm:cxn modelId="{3BAB125F-AB4E-4075-A4C7-9B11158A0E7E}" type="presParOf" srcId="{08315AD7-82F1-431B-8ED2-F99A2A629603}" destId="{EF8CA1CC-ECF5-4D87-883D-95563DCB7558}" srcOrd="4" destOrd="0" presId="urn:microsoft.com/office/officeart/2005/8/layout/vList5"/>
    <dgm:cxn modelId="{A28E3E9B-B1EB-4C81-92BD-3B1BADFD844E}" type="presParOf" srcId="{EF8CA1CC-ECF5-4D87-883D-95563DCB7558}" destId="{E501A5CF-1001-492C-B58C-6B54B44ED6F0}" srcOrd="0" destOrd="0" presId="urn:microsoft.com/office/officeart/2005/8/layout/vList5"/>
    <dgm:cxn modelId="{E032E90D-4C27-46C4-8A4D-F776BF5D1F4A}" type="presParOf" srcId="{08315AD7-82F1-431B-8ED2-F99A2A629603}" destId="{B666FC77-1292-44CE-AD0F-68A96A0D44C0}" srcOrd="5" destOrd="0" presId="urn:microsoft.com/office/officeart/2005/8/layout/vList5"/>
    <dgm:cxn modelId="{75CA3941-57E6-4D98-B3F7-3A10777382E7}" type="presParOf" srcId="{08315AD7-82F1-431B-8ED2-F99A2A629603}" destId="{A30B5DC5-07E1-4F67-B596-8989CE6A51AE}" srcOrd="6" destOrd="0" presId="urn:microsoft.com/office/officeart/2005/8/layout/vList5"/>
    <dgm:cxn modelId="{49C84A0F-4A1E-462F-81E7-932629DC0BB5}" type="presParOf" srcId="{A30B5DC5-07E1-4F67-B596-8989CE6A51AE}" destId="{83DB82DB-9551-4BF3-9D9F-A54FC58A052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8F1E1-B884-46CF-B2AF-1B5730EA7BF7}">
      <dsp:nvSpPr>
        <dsp:cNvPr id="0" name=""/>
        <dsp:cNvSpPr/>
      </dsp:nvSpPr>
      <dsp:spPr>
        <a:xfrm>
          <a:off x="4466" y="1427"/>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err="1" smtClean="0"/>
            <a:t>KNearesrt</a:t>
          </a:r>
          <a:r>
            <a:rPr lang="en-US" sz="3400" b="1" kern="1200" dirty="0" smtClean="0"/>
            <a:t> Neighbor Algorithm</a:t>
          </a:r>
          <a:endParaRPr lang="en-US" sz="3400" kern="1200" dirty="0"/>
        </a:p>
      </dsp:txBody>
      <dsp:txXfrm>
        <a:off x="37992" y="34953"/>
        <a:ext cx="9079538" cy="619723"/>
      </dsp:txXfrm>
    </dsp:sp>
    <dsp:sp modelId="{9E38DC4A-FAA9-40D0-B587-5676578AF2A7}">
      <dsp:nvSpPr>
        <dsp:cNvPr id="0" name=""/>
        <dsp:cNvSpPr/>
      </dsp:nvSpPr>
      <dsp:spPr>
        <a:xfrm>
          <a:off x="4466" y="722542"/>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smtClean="0"/>
            <a:t>Naïve Bayes Algorithm</a:t>
          </a:r>
          <a:endParaRPr lang="en-US" sz="3400" kern="1200" dirty="0"/>
        </a:p>
      </dsp:txBody>
      <dsp:txXfrm>
        <a:off x="37992" y="756068"/>
        <a:ext cx="9079538" cy="619723"/>
      </dsp:txXfrm>
    </dsp:sp>
    <dsp:sp modelId="{E501A5CF-1001-492C-B58C-6B54B44ED6F0}">
      <dsp:nvSpPr>
        <dsp:cNvPr id="0" name=""/>
        <dsp:cNvSpPr/>
      </dsp:nvSpPr>
      <dsp:spPr>
        <a:xfrm>
          <a:off x="4466" y="1443656"/>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smtClean="0"/>
            <a:t>Decision Tree Algorithm</a:t>
          </a:r>
          <a:endParaRPr lang="en-US" sz="3400" kern="1200" dirty="0"/>
        </a:p>
      </dsp:txBody>
      <dsp:txXfrm>
        <a:off x="37992" y="1477182"/>
        <a:ext cx="9079538" cy="619723"/>
      </dsp:txXfrm>
    </dsp:sp>
    <dsp:sp modelId="{83DB82DB-9551-4BF3-9D9F-A54FC58A0522}">
      <dsp:nvSpPr>
        <dsp:cNvPr id="0" name=""/>
        <dsp:cNvSpPr/>
      </dsp:nvSpPr>
      <dsp:spPr>
        <a:xfrm>
          <a:off x="4466" y="2164771"/>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smtClean="0"/>
            <a:t>Random Forest Algorithm</a:t>
          </a:r>
          <a:endParaRPr lang="en-US" sz="3400" kern="1200" dirty="0"/>
        </a:p>
      </dsp:txBody>
      <dsp:txXfrm>
        <a:off x="37992" y="2198297"/>
        <a:ext cx="9079538" cy="619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06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357381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7100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75399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amma.app" TargetMode="External"/><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24137" y="-5113"/>
            <a:ext cx="14630400" cy="8229600"/>
          </a:xfrm>
          <a:prstGeom prst="rect">
            <a:avLst/>
          </a:prstGeom>
          <a:solidFill>
            <a:srgbClr val="080E26"/>
          </a:solidFill>
          <a:ln w="13811">
            <a:solidFill>
              <a:srgbClr val="565151"/>
            </a:solidFill>
            <a:prstDash val="solid"/>
          </a:ln>
        </p:spPr>
      </p:sp>
      <p:sp>
        <p:nvSpPr>
          <p:cNvPr id="4" name="Text 2"/>
          <p:cNvSpPr/>
          <p:nvPr/>
        </p:nvSpPr>
        <p:spPr>
          <a:xfrm>
            <a:off x="1529255" y="2396359"/>
            <a:ext cx="11063152" cy="816186"/>
          </a:xfrm>
          <a:prstGeom prst="rect">
            <a:avLst/>
          </a:prstGeom>
          <a:noFill/>
          <a:ln/>
        </p:spPr>
        <p:txBody>
          <a:bodyPr wrap="square" rtlCol="0" anchor="t"/>
          <a:lstStyle/>
          <a:p>
            <a:pPr algn="ctr">
              <a:lnSpc>
                <a:spcPts val="5468"/>
              </a:lnSpc>
            </a:pPr>
            <a:r>
              <a:rPr lang="en-US" sz="66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Diabetes prediction Model</a:t>
            </a:r>
            <a:endParaRPr lang="en-US" sz="6600"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037992" y="3301365"/>
            <a:ext cx="11741069" cy="36384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marL="0" indent="0">
              <a:lnSpc>
                <a:spcPts val="2799"/>
              </a:lnSpc>
              <a:buNone/>
            </a:pPr>
            <a:r>
              <a:rPr lang="en-US" sz="2400" b="1" dirty="0">
                <a:solidFill>
                  <a:srgbClr val="EBECEF"/>
                </a:solidFill>
                <a:ea typeface="Epilogue" pitchFamily="34" charset="-122"/>
                <a:cs typeface="Epilogue" pitchFamily="34" charset="-120"/>
              </a:rPr>
              <a:t>A Comparative Analysis of Decision Tree, Random Forest</a:t>
            </a:r>
            <a:r>
              <a:rPr lang="en-US" sz="2400" b="1" dirty="0" smtClean="0">
                <a:solidFill>
                  <a:srgbClr val="EBECEF"/>
                </a:solidFill>
                <a:ea typeface="Epilogue" pitchFamily="34" charset="-122"/>
                <a:cs typeface="Epilogue" pitchFamily="34" charset="-120"/>
              </a:rPr>
              <a:t>, Naïve Bayes </a:t>
            </a:r>
            <a:r>
              <a:rPr lang="en-US" sz="2400" b="1" dirty="0">
                <a:solidFill>
                  <a:srgbClr val="EBECEF"/>
                </a:solidFill>
                <a:ea typeface="Epilogue" pitchFamily="34" charset="-122"/>
                <a:cs typeface="Epilogue" pitchFamily="34" charset="-120"/>
              </a:rPr>
              <a:t>and KNN Algorithms</a:t>
            </a:r>
            <a:endParaRPr lang="en-US" sz="2400" b="1" dirty="0"/>
          </a:p>
        </p:txBody>
      </p:sp>
      <p:sp>
        <p:nvSpPr>
          <p:cNvPr id="6" name="Text 4"/>
          <p:cNvSpPr/>
          <p:nvPr/>
        </p:nvSpPr>
        <p:spPr>
          <a:xfrm>
            <a:off x="2037993" y="3990023"/>
            <a:ext cx="3555087" cy="555427"/>
          </a:xfrm>
          <a:prstGeom prst="rect">
            <a:avLst/>
          </a:prstGeom>
          <a:noFill/>
          <a:ln/>
        </p:spPr>
        <p:txBody>
          <a:bodyPr wrap="none" rtlCol="0" anchor="t"/>
          <a:lstStyle/>
          <a:p>
            <a:pPr marL="0" indent="0">
              <a:lnSpc>
                <a:spcPts val="4374"/>
              </a:lnSpc>
              <a:buNone/>
            </a:pPr>
            <a:r>
              <a:rPr lang="en-US" sz="4374" dirty="0">
                <a:solidFill>
                  <a:srgbClr val="FFFFFF"/>
                </a:solidFill>
                <a:ea typeface="Fraunces" pitchFamily="34" charset="-122"/>
              </a:rPr>
              <a:t>Group</a:t>
            </a:r>
            <a:r>
              <a:rPr lang="en-US" sz="3499" dirty="0">
                <a:solidFill>
                  <a:srgbClr val="FFFFFF"/>
                </a:solidFill>
                <a:latin typeface="Fraunces" pitchFamily="34" charset="0"/>
                <a:ea typeface="Fraunces" pitchFamily="34" charset="-122"/>
                <a:cs typeface="Fraunces" pitchFamily="34" charset="-120"/>
              </a:rPr>
              <a:t> Members:</a:t>
            </a:r>
            <a:endParaRPr lang="en-US" sz="3499" dirty="0"/>
          </a:p>
        </p:txBody>
      </p:sp>
      <p:sp>
        <p:nvSpPr>
          <p:cNvPr id="7" name="Text 5"/>
          <p:cNvSpPr/>
          <p:nvPr/>
        </p:nvSpPr>
        <p:spPr>
          <a:xfrm>
            <a:off x="2393394" y="4878705"/>
            <a:ext cx="10199013" cy="355402"/>
          </a:xfrm>
          <a:prstGeom prst="rect">
            <a:avLst/>
          </a:prstGeom>
          <a:noFill/>
          <a:ln/>
        </p:spPr>
        <p:txBody>
          <a:bodyPr wrap="none" rtlCol="0" anchor="t"/>
          <a:lstStyle/>
          <a:p>
            <a:pPr marL="342900" indent="-342900" algn="l">
              <a:lnSpc>
                <a:spcPts val="2799"/>
              </a:lnSpc>
              <a:buSzPct val="100000"/>
              <a:buChar char="•"/>
            </a:pPr>
            <a:r>
              <a:rPr lang="en-US" sz="2000" b="1" dirty="0">
                <a:solidFill>
                  <a:srgbClr val="EBECEF"/>
                </a:solidFill>
                <a:latin typeface="+mj-lt"/>
                <a:ea typeface="Epilogue" pitchFamily="34" charset="-122"/>
                <a:cs typeface="Epilogue" pitchFamily="34" charset="-120"/>
              </a:rPr>
              <a:t>Aamir Ali (DS-016)</a:t>
            </a:r>
            <a:endParaRPr lang="en-US" sz="2000" b="1" dirty="0">
              <a:latin typeface="+mj-lt"/>
            </a:endParaRPr>
          </a:p>
        </p:txBody>
      </p:sp>
      <p:sp>
        <p:nvSpPr>
          <p:cNvPr id="8" name="Text 6"/>
          <p:cNvSpPr/>
          <p:nvPr/>
        </p:nvSpPr>
        <p:spPr>
          <a:xfrm>
            <a:off x="2393394" y="5322927"/>
            <a:ext cx="10199013" cy="355402"/>
          </a:xfrm>
          <a:prstGeom prst="rect">
            <a:avLst/>
          </a:prstGeom>
          <a:noFill/>
          <a:ln/>
        </p:spPr>
        <p:txBody>
          <a:bodyPr wrap="none" rtlCol="0" anchor="t"/>
          <a:lstStyle/>
          <a:p>
            <a:pPr marL="342900" indent="-342900" algn="l">
              <a:lnSpc>
                <a:spcPts val="2799"/>
              </a:lnSpc>
              <a:buSzPct val="100000"/>
              <a:buChar char="•"/>
            </a:pPr>
            <a:r>
              <a:rPr lang="en-US" sz="2000" b="1" dirty="0">
                <a:solidFill>
                  <a:srgbClr val="EBECEF"/>
                </a:solidFill>
                <a:latin typeface="+mj-lt"/>
                <a:ea typeface="Epilogue" pitchFamily="34" charset="-122"/>
                <a:cs typeface="Epilogue" pitchFamily="34" charset="-120"/>
              </a:rPr>
              <a:t>Muhammad Talal Hussain (CCEE) </a:t>
            </a:r>
            <a:endParaRPr lang="en-US" sz="2000" b="1" dirty="0">
              <a:latin typeface="+mj-lt"/>
            </a:endParaRPr>
          </a:p>
        </p:txBody>
      </p:sp>
      <p:sp>
        <p:nvSpPr>
          <p:cNvPr id="9" name="Text 7"/>
          <p:cNvSpPr/>
          <p:nvPr/>
        </p:nvSpPr>
        <p:spPr>
          <a:xfrm>
            <a:off x="2393394" y="5767149"/>
            <a:ext cx="10199013" cy="355402"/>
          </a:xfrm>
          <a:prstGeom prst="rect">
            <a:avLst/>
          </a:prstGeom>
          <a:noFill/>
          <a:ln/>
        </p:spPr>
        <p:txBody>
          <a:bodyPr wrap="none" rtlCol="0" anchor="t"/>
          <a:lstStyle/>
          <a:p>
            <a:pPr marL="342900" indent="-342900" algn="l">
              <a:lnSpc>
                <a:spcPts val="2799"/>
              </a:lnSpc>
              <a:buSzPct val="100000"/>
              <a:buChar char="•"/>
            </a:pPr>
            <a:r>
              <a:rPr lang="en-US" sz="2000" b="1" dirty="0" smtClean="0">
                <a:solidFill>
                  <a:srgbClr val="EBECEF"/>
                </a:solidFill>
                <a:latin typeface="+mj-lt"/>
                <a:ea typeface="Epilogue" pitchFamily="34" charset="-122"/>
                <a:cs typeface="Epilogue" pitchFamily="34" charset="-120"/>
              </a:rPr>
              <a:t>Muhammad </a:t>
            </a:r>
            <a:r>
              <a:rPr lang="en-US" sz="2000" b="1" dirty="0" err="1" smtClean="0">
                <a:solidFill>
                  <a:srgbClr val="EBECEF"/>
                </a:solidFill>
                <a:latin typeface="+mj-lt"/>
                <a:ea typeface="Epilogue" pitchFamily="34" charset="-122"/>
                <a:cs typeface="Epilogue" pitchFamily="34" charset="-120"/>
              </a:rPr>
              <a:t>Zeeshan</a:t>
            </a:r>
            <a:r>
              <a:rPr lang="en-US" sz="2000" b="1" dirty="0" smtClean="0">
                <a:solidFill>
                  <a:srgbClr val="EBECEF"/>
                </a:solidFill>
                <a:latin typeface="+mj-lt"/>
                <a:ea typeface="Epilogue" pitchFamily="34" charset="-122"/>
                <a:cs typeface="Epilogue" pitchFamily="34" charset="-120"/>
              </a:rPr>
              <a:t> </a:t>
            </a:r>
            <a:r>
              <a:rPr lang="en-US" sz="2000" b="1" dirty="0">
                <a:solidFill>
                  <a:srgbClr val="EBECEF"/>
                </a:solidFill>
                <a:latin typeface="+mj-lt"/>
                <a:ea typeface="Epilogue" pitchFamily="34" charset="-122"/>
                <a:cs typeface="Epilogue" pitchFamily="34" charset="-120"/>
              </a:rPr>
              <a:t>(DS-027)</a:t>
            </a:r>
            <a:endParaRPr lang="en-US" sz="2000" b="1" dirty="0">
              <a:latin typeface="+mj-lt"/>
            </a:endParaRPr>
          </a:p>
        </p:txBody>
      </p:sp>
      <p:sp>
        <p:nvSpPr>
          <p:cNvPr id="10" name="Shape 8"/>
          <p:cNvSpPr/>
          <p:nvPr/>
        </p:nvSpPr>
        <p:spPr>
          <a:xfrm>
            <a:off x="2037993" y="6389132"/>
            <a:ext cx="355402" cy="355402"/>
          </a:xfrm>
          <a:prstGeom prst="roundRect">
            <a:avLst>
              <a:gd name="adj" fmla="val 25726039"/>
            </a:avLst>
          </a:prstGeom>
          <a:noFill/>
          <a:ln w="7620">
            <a:solidFill>
              <a:srgbClr val="FFFFFF"/>
            </a:solidFill>
            <a:prstDash val="solid"/>
          </a:ln>
        </p:spPr>
      </p:sp>
      <p:pic>
        <p:nvPicPr>
          <p:cNvPr id="11" name="Image 0" descr="preencoded.png"/>
          <p:cNvPicPr>
            <a:picLocks noChangeAspect="1"/>
          </p:cNvPicPr>
          <p:nvPr/>
        </p:nvPicPr>
        <p:blipFill>
          <a:blip r:embed="rId3"/>
          <a:stretch>
            <a:fillRect/>
          </a:stretch>
        </p:blipFill>
        <p:spPr>
          <a:xfrm>
            <a:off x="2045613" y="6396752"/>
            <a:ext cx="340162" cy="340162"/>
          </a:xfrm>
          <a:prstGeom prst="rect">
            <a:avLst/>
          </a:prstGeom>
        </p:spPr>
      </p:pic>
      <p:sp>
        <p:nvSpPr>
          <p:cNvPr id="12" name="Text 9"/>
          <p:cNvSpPr/>
          <p:nvPr/>
        </p:nvSpPr>
        <p:spPr>
          <a:xfrm>
            <a:off x="2504480" y="6372463"/>
            <a:ext cx="162306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Aamir </a:t>
            </a:r>
            <a:r>
              <a:rPr lang="en-US" sz="2187" b="1" dirty="0" smtClean="0">
                <a:solidFill>
                  <a:srgbClr val="EBECEF"/>
                </a:solidFill>
                <a:latin typeface="Epilogue" pitchFamily="34" charset="0"/>
                <a:ea typeface="Epilogue" pitchFamily="34" charset="-122"/>
                <a:cs typeface="Epilogue" pitchFamily="34" charset="-120"/>
              </a:rPr>
              <a:t>Ali</a:t>
            </a:r>
            <a:endParaRPr lang="en-US" sz="2187"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817276" y="874871"/>
            <a:ext cx="8414545" cy="694373"/>
          </a:xfrm>
          <a:prstGeom prst="rect">
            <a:avLst/>
          </a:prstGeom>
          <a:noFill/>
          <a:ln/>
        </p:spPr>
        <p:txBody>
          <a:bodyPr wrap="none" rtlCol="0" anchor="t"/>
          <a:lstStyle/>
          <a:p>
            <a:pPr marL="0" indent="0">
              <a:lnSpc>
                <a:spcPts val="5468"/>
              </a:lnSpc>
              <a:buNone/>
            </a:pPr>
            <a:r>
              <a:rPr lang="en-US" sz="4374"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cs typeface="Fraunces" pitchFamily="34" charset="-120"/>
              </a:rPr>
              <a:t>Exploratory Data Analysis (EDA)</a:t>
            </a:r>
            <a:endParaRPr lang="en-US" sz="4374" b="1" dirty="0">
              <a:ln w="22225">
                <a:solidFill>
                  <a:schemeClr val="accent2"/>
                </a:solidFill>
                <a:prstDash val="solid"/>
              </a:ln>
              <a:solidFill>
                <a:schemeClr val="accent2">
                  <a:lumMod val="40000"/>
                  <a:lumOff val="60000"/>
                </a:schemeClr>
              </a:solidFill>
            </a:endParaRPr>
          </a:p>
        </p:txBody>
      </p:sp>
      <p:pic>
        <p:nvPicPr>
          <p:cNvPr id="5" name="Image 0" descr="preencoded.png"/>
          <p:cNvPicPr>
            <a:picLocks noChangeAspect="1"/>
          </p:cNvPicPr>
          <p:nvPr/>
        </p:nvPicPr>
        <p:blipFill>
          <a:blip r:embed="rId3"/>
          <a:stretch>
            <a:fillRect/>
          </a:stretch>
        </p:blipFill>
        <p:spPr>
          <a:xfrm>
            <a:off x="1817276" y="2444115"/>
            <a:ext cx="10049828" cy="5341025"/>
          </a:xfrm>
          <a:prstGeom prst="rect">
            <a:avLst/>
          </a:prstGeom>
        </p:spPr>
      </p:pic>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p:cNvSpPr/>
          <p:nvPr/>
        </p:nvSpPr>
        <p:spPr>
          <a:xfrm>
            <a:off x="1817276" y="1721414"/>
            <a:ext cx="4157856" cy="694373"/>
          </a:xfrm>
          <a:prstGeom prst="rect">
            <a:avLst/>
          </a:prstGeom>
          <a:noFill/>
          <a:ln/>
        </p:spPr>
        <p:txBody>
          <a:bodyPr wrap="none" rtlCol="0" anchor="t"/>
          <a:lstStyle/>
          <a:p>
            <a:pPr marL="0" indent="0">
              <a:lnSpc>
                <a:spcPts val="5468"/>
              </a:lnSpc>
              <a:buNone/>
            </a:pPr>
            <a:r>
              <a:rPr lang="en-US" sz="3200" b="1" dirty="0">
                <a:solidFill>
                  <a:schemeClr val="bg1"/>
                </a:solidFill>
              </a:rPr>
              <a:t>1)Descriptive Statistics:</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569662" y="677917"/>
            <a:ext cx="4443889" cy="740981"/>
          </a:xfrm>
          <a:prstGeom prst="rect">
            <a:avLst/>
          </a:prstGeom>
          <a:noFill/>
          <a:ln/>
        </p:spPr>
        <p:txBody>
          <a:bodyPr wrap="none" rtlCol="0" anchor="t"/>
          <a:lstStyle/>
          <a:p>
            <a:pPr marL="0" indent="0">
              <a:lnSpc>
                <a:spcPts val="5468"/>
              </a:lnSpc>
              <a:buNone/>
            </a:pPr>
            <a:r>
              <a:rPr lang="en-US" sz="4374" dirty="0" smtClean="0">
                <a:solidFill>
                  <a:srgbClr val="FFFFFF"/>
                </a:solidFill>
                <a:latin typeface="+mj-lt"/>
                <a:ea typeface="Fraunces" pitchFamily="34" charset="-122"/>
                <a:cs typeface="Fraunces" pitchFamily="34" charset="-120"/>
              </a:rPr>
              <a:t>Label count</a:t>
            </a:r>
            <a:r>
              <a:rPr lang="en-US" sz="4374" dirty="0" smtClean="0">
                <a:solidFill>
                  <a:srgbClr val="FFFFFF"/>
                </a:solidFill>
                <a:latin typeface="+mj-lt"/>
                <a:ea typeface="Fraunces" pitchFamily="34" charset="-122"/>
                <a:cs typeface="Fraunces" pitchFamily="34" charset="-120"/>
              </a:rPr>
              <a:t>:</a:t>
            </a:r>
            <a:endParaRPr lang="en-US" sz="4374" dirty="0">
              <a:latin typeface="+mj-lt"/>
            </a:endParaRPr>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7" name="Picture 6"/>
          <p:cNvPicPr>
            <a:picLocks noChangeAspect="1"/>
          </p:cNvPicPr>
          <p:nvPr/>
        </p:nvPicPr>
        <p:blipFill>
          <a:blip r:embed="rId5"/>
          <a:stretch>
            <a:fillRect/>
          </a:stretch>
        </p:blipFill>
        <p:spPr>
          <a:xfrm>
            <a:off x="1718440" y="1418898"/>
            <a:ext cx="4146331" cy="1560326"/>
          </a:xfrm>
          <a:prstGeom prst="rect">
            <a:avLst/>
          </a:prstGeom>
        </p:spPr>
      </p:pic>
      <p:sp>
        <p:nvSpPr>
          <p:cNvPr id="9" name="Text 2"/>
          <p:cNvSpPr/>
          <p:nvPr/>
        </p:nvSpPr>
        <p:spPr>
          <a:xfrm>
            <a:off x="1569662" y="3179379"/>
            <a:ext cx="4443889" cy="740981"/>
          </a:xfrm>
          <a:prstGeom prst="rect">
            <a:avLst/>
          </a:prstGeom>
          <a:noFill/>
          <a:ln/>
        </p:spPr>
        <p:txBody>
          <a:bodyPr wrap="none" rtlCol="0" anchor="t"/>
          <a:lstStyle/>
          <a:p>
            <a:pPr marL="0" indent="0">
              <a:lnSpc>
                <a:spcPts val="5468"/>
              </a:lnSpc>
              <a:buNone/>
            </a:pPr>
            <a:r>
              <a:rPr lang="en-US" sz="4374" dirty="0" smtClean="0">
                <a:solidFill>
                  <a:srgbClr val="FFFFFF"/>
                </a:solidFill>
                <a:latin typeface="+mj-lt"/>
                <a:ea typeface="Fraunces" pitchFamily="34" charset="-122"/>
                <a:cs typeface="Fraunces" pitchFamily="34" charset="-120"/>
              </a:rPr>
              <a:t>Correlation:</a:t>
            </a:r>
            <a:endParaRPr lang="en-US" sz="4374" dirty="0">
              <a:latin typeface="+mj-lt"/>
            </a:endParaRPr>
          </a:p>
        </p:txBody>
      </p:sp>
      <p:pic>
        <p:nvPicPr>
          <p:cNvPr id="10" name="Picture 9"/>
          <p:cNvPicPr>
            <a:picLocks noChangeAspect="1"/>
          </p:cNvPicPr>
          <p:nvPr/>
        </p:nvPicPr>
        <p:blipFill>
          <a:blip r:embed="rId6"/>
          <a:stretch>
            <a:fillRect/>
          </a:stretch>
        </p:blipFill>
        <p:spPr>
          <a:xfrm>
            <a:off x="1718439" y="4067503"/>
            <a:ext cx="9680029" cy="350819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62311"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2037992" y="2301212"/>
            <a:ext cx="7421317" cy="5562628"/>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6" name="Text 2">
            <a:extLst>
              <a:ext uri="{FF2B5EF4-FFF2-40B4-BE49-F238E27FC236}">
                <a16:creationId xmlns:a16="http://schemas.microsoft.com/office/drawing/2014/main" id="{8FE38EE5-9313-122B-E88C-48D29799690D}"/>
              </a:ext>
            </a:extLst>
          </p:cNvPr>
          <p:cNvSpPr/>
          <p:nvPr/>
        </p:nvSpPr>
        <p:spPr>
          <a:xfrm>
            <a:off x="1896104" y="1596206"/>
            <a:ext cx="4480560" cy="694373"/>
          </a:xfrm>
          <a:prstGeom prst="rect">
            <a:avLst/>
          </a:prstGeom>
          <a:noFill/>
          <a:ln/>
        </p:spPr>
        <p:txBody>
          <a:bodyPr wrap="none" rtlCol="0" anchor="t"/>
          <a:lstStyle/>
          <a:p>
            <a:pPr marL="0" indent="0">
              <a:lnSpc>
                <a:spcPts val="5468"/>
              </a:lnSpc>
              <a:buNone/>
            </a:pPr>
            <a:r>
              <a:rPr lang="en-US" sz="3600" b="1" dirty="0">
                <a:solidFill>
                  <a:srgbClr val="FFFFFF"/>
                </a:solidFill>
                <a:latin typeface="+mj-lt"/>
                <a:ea typeface="Fraunces" pitchFamily="34" charset="-122"/>
              </a:rPr>
              <a:t>Heat Map</a:t>
            </a:r>
            <a:endParaRPr lang="en-US" sz="3600" b="1" dirty="0">
              <a:latin typeface="+mj-lt"/>
            </a:endParaRPr>
          </a:p>
        </p:txBody>
      </p:sp>
      <p:sp>
        <p:nvSpPr>
          <p:cNvPr id="7" name="Text 2"/>
          <p:cNvSpPr/>
          <p:nvPr/>
        </p:nvSpPr>
        <p:spPr>
          <a:xfrm>
            <a:off x="1896104" y="546706"/>
            <a:ext cx="4157856" cy="840660"/>
          </a:xfrm>
          <a:prstGeom prst="rect">
            <a:avLst/>
          </a:prstGeom>
          <a:noFill/>
          <a:ln/>
        </p:spPr>
        <p:txBody>
          <a:bodyPr wrap="none" rtlCol="0" anchor="t"/>
          <a:lstStyle/>
          <a:p>
            <a:pPr marL="0" indent="0">
              <a:lnSpc>
                <a:spcPts val="5468"/>
              </a:lnSpc>
              <a:buNone/>
            </a:pPr>
            <a:r>
              <a:rPr lang="en-US" sz="3200" b="1" dirty="0" smtClean="0">
                <a:solidFill>
                  <a:schemeClr val="bg1"/>
                </a:solidFill>
              </a:rPr>
              <a:t>2)Graphical Analysis:</a:t>
            </a:r>
            <a:endParaRPr lang="en-US" sz="3200" b="1" dirty="0">
              <a:solidFill>
                <a:schemeClr val="bg1"/>
              </a:solidFill>
            </a:endParaRPr>
          </a:p>
        </p:txBody>
      </p:sp>
      <p:sp>
        <p:nvSpPr>
          <p:cNvPr id="8" name="Text 3"/>
          <p:cNvSpPr/>
          <p:nvPr/>
        </p:nvSpPr>
        <p:spPr>
          <a:xfrm>
            <a:off x="10647782" y="4516397"/>
            <a:ext cx="3460966" cy="298168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200" dirty="0"/>
              <a:t>Heat Map displays the correlation between dependent and independent features in a graphical form, making analysis easier.</a:t>
            </a:r>
            <a:endParaRPr lang="en-US" sz="4800" dirty="0">
              <a:solidFill>
                <a:schemeClr val="bg1"/>
              </a:solidFill>
            </a:endParaRPr>
          </a:p>
        </p:txBody>
      </p:sp>
      <p:sp>
        <p:nvSpPr>
          <p:cNvPr id="9" name="Right Arrow 8"/>
          <p:cNvSpPr/>
          <p:nvPr/>
        </p:nvSpPr>
        <p:spPr>
          <a:xfrm>
            <a:off x="9551850" y="5486401"/>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91440" y="3704"/>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524503" y="887671"/>
            <a:ext cx="9813175" cy="7091391"/>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6" name="Text 2"/>
          <p:cNvSpPr/>
          <p:nvPr/>
        </p:nvSpPr>
        <p:spPr>
          <a:xfrm>
            <a:off x="524503" y="146692"/>
            <a:ext cx="4157856" cy="694373"/>
          </a:xfrm>
          <a:prstGeom prst="rect">
            <a:avLst/>
          </a:prstGeom>
          <a:noFill/>
          <a:ln/>
        </p:spPr>
        <p:txBody>
          <a:bodyPr wrap="none" rtlCol="0" anchor="t"/>
          <a:lstStyle/>
          <a:p>
            <a:pPr marL="0" indent="0">
              <a:lnSpc>
                <a:spcPts val="5468"/>
              </a:lnSpc>
              <a:buNone/>
            </a:pPr>
            <a:r>
              <a:rPr lang="en-US" sz="2800" b="1" dirty="0" smtClean="0">
                <a:solidFill>
                  <a:schemeClr val="bg1"/>
                </a:solidFill>
              </a:rPr>
              <a:t>Pair Graph:</a:t>
            </a:r>
            <a:endParaRPr lang="en-US" sz="2800" b="1" dirty="0">
              <a:solidFill>
                <a:schemeClr val="bg1"/>
              </a:solidFill>
            </a:endParaRPr>
          </a:p>
        </p:txBody>
      </p:sp>
      <p:sp>
        <p:nvSpPr>
          <p:cNvPr id="7" name="Text 3"/>
          <p:cNvSpPr/>
          <p:nvPr/>
        </p:nvSpPr>
        <p:spPr>
          <a:xfrm>
            <a:off x="11077994" y="4351283"/>
            <a:ext cx="3331689" cy="32382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2800" dirty="0"/>
              <a:t>A pair plot provides a grid of scatterplots to visualize relationships and histograms for individual variable distributions, aiding in the exploration of patterns and correlations in multivariate datasets.</a:t>
            </a:r>
            <a:endParaRPr lang="en-US" sz="6600" b="1" dirty="0">
              <a:solidFill>
                <a:schemeClr val="bg1"/>
              </a:solidFill>
            </a:endParaRPr>
          </a:p>
        </p:txBody>
      </p:sp>
      <p:sp>
        <p:nvSpPr>
          <p:cNvPr id="8" name="Right Arrow 7"/>
          <p:cNvSpPr/>
          <p:nvPr/>
        </p:nvSpPr>
        <p:spPr>
          <a:xfrm>
            <a:off x="10429118" y="5486401"/>
            <a:ext cx="648876"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9144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1504591" y="1151850"/>
            <a:ext cx="10020001" cy="6346229"/>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a:extLst>
              <a:ext uri="{FF2B5EF4-FFF2-40B4-BE49-F238E27FC236}">
                <a16:creationId xmlns:a16="http://schemas.microsoft.com/office/drawing/2014/main" id="{EB529B9F-1174-7A4F-E110-185F6E842ADD}"/>
              </a:ext>
            </a:extLst>
          </p:cNvPr>
          <p:cNvSpPr/>
          <p:nvPr/>
        </p:nvSpPr>
        <p:spPr>
          <a:xfrm>
            <a:off x="1394233" y="457477"/>
            <a:ext cx="7626707" cy="694373"/>
          </a:xfrm>
          <a:prstGeom prst="rect">
            <a:avLst/>
          </a:prstGeom>
          <a:noFill/>
          <a:ln/>
        </p:spPr>
        <p:txBody>
          <a:bodyPr wrap="none" rtlCol="0" anchor="t"/>
          <a:lstStyle/>
          <a:p>
            <a:pPr marL="0" indent="0">
              <a:lnSpc>
                <a:spcPts val="5468"/>
              </a:lnSpc>
              <a:buNone/>
            </a:pPr>
            <a:r>
              <a:rPr lang="en-US" sz="2800" b="1" dirty="0">
                <a:solidFill>
                  <a:srgbClr val="FFFFFF"/>
                </a:solidFill>
                <a:latin typeface="+mj-lt"/>
                <a:ea typeface="Fraunces" pitchFamily="34" charset="-122"/>
              </a:rPr>
              <a:t>Distribution of </a:t>
            </a:r>
            <a:r>
              <a:rPr lang="en-US" sz="2800" b="1" dirty="0" err="1" smtClean="0">
                <a:solidFill>
                  <a:srgbClr val="FFFFFF"/>
                </a:solidFill>
                <a:latin typeface="+mj-lt"/>
                <a:ea typeface="Fraunces" pitchFamily="34" charset="-122"/>
              </a:rPr>
              <a:t>Veriables</a:t>
            </a:r>
            <a:r>
              <a:rPr lang="en-US" sz="2800" b="1" dirty="0">
                <a:solidFill>
                  <a:srgbClr val="FFFFFF"/>
                </a:solidFill>
                <a:latin typeface="+mj-lt"/>
                <a:ea typeface="Fraunces" pitchFamily="34" charset="-122"/>
              </a:rPr>
              <a:t>:</a:t>
            </a:r>
            <a:endParaRPr lang="en-US" sz="2800" b="1"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264444"/>
            <a:ext cx="4480560" cy="694373"/>
          </a:xfrm>
          <a:prstGeom prst="rect">
            <a:avLst/>
          </a:prstGeom>
          <a:noFill/>
          <a:ln/>
        </p:spPr>
        <p:txBody>
          <a:bodyPr wrap="none" rtlCol="0" anchor="t"/>
          <a:lstStyle/>
          <a:p>
            <a:pPr marL="0" indent="0">
              <a:lnSpc>
                <a:spcPts val="5468"/>
              </a:lnSpc>
              <a:buNone/>
            </a:pPr>
            <a:r>
              <a:rPr lang="en-US" sz="2800" b="1" dirty="0">
                <a:solidFill>
                  <a:srgbClr val="FFFFFF"/>
                </a:solidFill>
                <a:latin typeface="+mj-lt"/>
                <a:ea typeface="Fraunces" pitchFamily="34" charset="-122"/>
                <a:cs typeface="Fraunces" pitchFamily="34" charset="-120"/>
              </a:rPr>
              <a:t>Age Value Count</a:t>
            </a:r>
            <a:endParaRPr lang="en-US" sz="2800" b="1" dirty="0">
              <a:latin typeface="+mj-lt"/>
            </a:endParaRPr>
          </a:p>
        </p:txBody>
      </p:sp>
      <p:sp>
        <p:nvSpPr>
          <p:cNvPr id="5" name="Text 3"/>
          <p:cNvSpPr/>
          <p:nvPr/>
        </p:nvSpPr>
        <p:spPr>
          <a:xfrm>
            <a:off x="2037993" y="2292072"/>
            <a:ext cx="4443889" cy="694373"/>
          </a:xfrm>
          <a:prstGeom prst="rect">
            <a:avLst/>
          </a:prstGeom>
          <a:noFill/>
          <a:ln/>
        </p:spPr>
        <p:txBody>
          <a:bodyPr wrap="none" rtlCol="0" anchor="t"/>
          <a:lstStyle/>
          <a:p>
            <a:pPr marL="0" indent="0">
              <a:lnSpc>
                <a:spcPts val="5468"/>
              </a:lnSpc>
              <a:buNone/>
            </a:pPr>
            <a:r>
              <a:rPr lang="en-US" sz="2800" dirty="0">
                <a:solidFill>
                  <a:srgbClr val="FFFFFF"/>
                </a:solidFill>
                <a:latin typeface="Fraunces" pitchFamily="34" charset="0"/>
                <a:ea typeface="Fraunces" pitchFamily="34" charset="-122"/>
                <a:cs typeface="Fraunces" pitchFamily="34" charset="-120"/>
              </a:rPr>
              <a:t> </a:t>
            </a:r>
            <a:endParaRPr lang="en-US" sz="2800" dirty="0"/>
          </a:p>
        </p:txBody>
      </p:sp>
      <p:pic>
        <p:nvPicPr>
          <p:cNvPr id="6" name="Image 0" descr="preencoded.png"/>
          <p:cNvPicPr>
            <a:picLocks noChangeAspect="1"/>
          </p:cNvPicPr>
          <p:nvPr/>
        </p:nvPicPr>
        <p:blipFill>
          <a:blip r:embed="rId3"/>
          <a:stretch>
            <a:fillRect/>
          </a:stretch>
        </p:blipFill>
        <p:spPr>
          <a:xfrm>
            <a:off x="2037993" y="1958817"/>
            <a:ext cx="9350884" cy="5259873"/>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233330" y="-91440"/>
            <a:ext cx="14630400" cy="8229600"/>
          </a:xfrm>
          <a:prstGeom prst="rect">
            <a:avLst/>
          </a:prstGeom>
          <a:solidFill>
            <a:srgbClr val="080E26"/>
          </a:solidFill>
          <a:ln w="13811">
            <a:solidFill>
              <a:srgbClr val="565151"/>
            </a:solidFill>
            <a:prstDash val="solid"/>
          </a:ln>
        </p:spPr>
      </p:sp>
      <p:sp>
        <p:nvSpPr>
          <p:cNvPr id="4" name="Text 2"/>
          <p:cNvSpPr/>
          <p:nvPr/>
        </p:nvSpPr>
        <p:spPr>
          <a:xfrm>
            <a:off x="1588637" y="1986455"/>
            <a:ext cx="3708577" cy="693084"/>
          </a:xfrm>
          <a:prstGeom prst="rect">
            <a:avLst/>
          </a:prstGeom>
          <a:noFill/>
          <a:ln/>
        </p:spPr>
        <p:txBody>
          <a:bodyPr wrap="none" rtlCol="0" anchor="t"/>
          <a:lstStyle/>
          <a:p>
            <a:pPr marL="0" indent="0">
              <a:lnSpc>
                <a:spcPts val="5468"/>
              </a:lnSpc>
              <a:buNone/>
            </a:pPr>
            <a:r>
              <a:rPr lang="en-US" sz="3200" b="1" dirty="0" smtClean="0">
                <a:solidFill>
                  <a:srgbClr val="FFFFFF"/>
                </a:solidFill>
                <a:ea typeface="Fraunces" pitchFamily="34" charset="-122"/>
                <a:cs typeface="Fraunces" pitchFamily="34" charset="-120"/>
              </a:rPr>
              <a:t>1)Data </a:t>
            </a:r>
            <a:r>
              <a:rPr lang="en-US" sz="3200" b="1" dirty="0">
                <a:solidFill>
                  <a:srgbClr val="FFFFFF"/>
                </a:solidFill>
                <a:ea typeface="Fraunces" pitchFamily="34" charset="-122"/>
                <a:cs typeface="Fraunces" pitchFamily="34" charset="-120"/>
              </a:rPr>
              <a:t>Train Test Split:</a:t>
            </a:r>
            <a:endParaRPr lang="en-US" sz="3200" b="1" dirty="0"/>
          </a:p>
        </p:txBody>
      </p:sp>
      <p:pic>
        <p:nvPicPr>
          <p:cNvPr id="5" name="Image 0" descr="preencoded.png"/>
          <p:cNvPicPr>
            <a:picLocks noChangeAspect="1"/>
          </p:cNvPicPr>
          <p:nvPr/>
        </p:nvPicPr>
        <p:blipFill>
          <a:blip r:embed="rId3"/>
          <a:stretch>
            <a:fillRect/>
          </a:stretch>
        </p:blipFill>
        <p:spPr>
          <a:xfrm>
            <a:off x="1588637" y="2679539"/>
            <a:ext cx="7984654" cy="3673715"/>
          </a:xfrm>
          <a:prstGeom prst="rect">
            <a:avLst/>
          </a:prstGeom>
        </p:spPr>
      </p:pic>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p:cNvSpPr/>
          <p:nvPr/>
        </p:nvSpPr>
        <p:spPr>
          <a:xfrm>
            <a:off x="1588637" y="662153"/>
            <a:ext cx="5474315" cy="907092"/>
          </a:xfrm>
          <a:prstGeom prst="rect">
            <a:avLst/>
          </a:prstGeom>
          <a:noFill/>
          <a:ln/>
        </p:spPr>
        <p:txBody>
          <a:bodyPr wrap="none" rtlCol="0" anchor="t"/>
          <a:lstStyle/>
          <a:p>
            <a:pPr marL="0" indent="0">
              <a:lnSpc>
                <a:spcPts val="5468"/>
              </a:lnSpc>
              <a:buNone/>
            </a:pPr>
            <a:r>
              <a:rPr lang="en-US" sz="4374" b="1" dirty="0" smtClean="0">
                <a:ln w="22225">
                  <a:solidFill>
                    <a:schemeClr val="accent2"/>
                  </a:solidFill>
                  <a:prstDash val="solid"/>
                </a:ln>
                <a:solidFill>
                  <a:schemeClr val="accent2">
                    <a:lumMod val="40000"/>
                    <a:lumOff val="60000"/>
                  </a:schemeClr>
                </a:solidFill>
              </a:rPr>
              <a:t>Predictive Model</a:t>
            </a:r>
            <a:endParaRPr lang="en-US" sz="4374" b="1" dirty="0">
              <a:ln w="22225">
                <a:solidFill>
                  <a:schemeClr val="accent2"/>
                </a:solidFill>
                <a:prstDash val="solid"/>
              </a:ln>
              <a:solidFill>
                <a:schemeClr val="accent2">
                  <a:lumMod val="40000"/>
                  <a:lumOff val="60000"/>
                </a:schemeClr>
              </a:solidFill>
            </a:endParaRPr>
          </a:p>
        </p:txBody>
      </p:sp>
      <p:sp>
        <p:nvSpPr>
          <p:cNvPr id="8" name="Text 3"/>
          <p:cNvSpPr/>
          <p:nvPr/>
        </p:nvSpPr>
        <p:spPr>
          <a:xfrm>
            <a:off x="10619088" y="4415648"/>
            <a:ext cx="3513537" cy="222393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200" dirty="0"/>
              <a:t>The dataset </a:t>
            </a:r>
            <a:r>
              <a:rPr lang="en-US" sz="3200" dirty="0" smtClean="0"/>
              <a:t>is </a:t>
            </a:r>
            <a:r>
              <a:rPr lang="en-US" sz="3200" dirty="0"/>
              <a:t>initially split into two portions: training and test. The value count for both sets </a:t>
            </a:r>
            <a:r>
              <a:rPr lang="en-US" sz="3200" dirty="0" smtClean="0"/>
              <a:t>is </a:t>
            </a:r>
            <a:r>
              <a:rPr lang="en-US" sz="3200" dirty="0"/>
              <a:t>determined.</a:t>
            </a:r>
            <a:endParaRPr lang="en-US" sz="7200" dirty="0">
              <a:solidFill>
                <a:schemeClr val="bg1"/>
              </a:solidFill>
            </a:endParaRPr>
          </a:p>
        </p:txBody>
      </p:sp>
      <p:sp>
        <p:nvSpPr>
          <p:cNvPr id="9" name="Right Arrow 8"/>
          <p:cNvSpPr/>
          <p:nvPr/>
        </p:nvSpPr>
        <p:spPr>
          <a:xfrm>
            <a:off x="9625861" y="4887061"/>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US" dirty="0"/>
          </a:p>
        </p:txBody>
      </p:sp>
      <p:pic>
        <p:nvPicPr>
          <p:cNvPr id="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7" name="Text 2">
            <a:extLst>
              <a:ext uri="{FF2B5EF4-FFF2-40B4-BE49-F238E27FC236}">
                <a16:creationId xmlns:a16="http://schemas.microsoft.com/office/drawing/2014/main" id="{70D66832-605C-5AF7-3E71-5893952A583D}"/>
              </a:ext>
            </a:extLst>
          </p:cNvPr>
          <p:cNvSpPr/>
          <p:nvPr/>
        </p:nvSpPr>
        <p:spPr>
          <a:xfrm>
            <a:off x="1261241" y="977462"/>
            <a:ext cx="5171090" cy="858844"/>
          </a:xfrm>
          <a:prstGeom prst="rect">
            <a:avLst/>
          </a:prstGeom>
          <a:noFill/>
          <a:ln/>
        </p:spPr>
        <p:txBody>
          <a:bodyPr wrap="none" rtlCol="0" anchor="t"/>
          <a:lstStyle/>
          <a:p>
            <a:pPr marL="0" indent="0">
              <a:lnSpc>
                <a:spcPts val="5468"/>
              </a:lnSpc>
              <a:buNone/>
            </a:pPr>
            <a:r>
              <a:rPr lang="en-US" sz="3600" b="1" dirty="0" smtClean="0">
                <a:solidFill>
                  <a:srgbClr val="FFFFFF"/>
                </a:solidFill>
                <a:ea typeface="Fraunces" pitchFamily="34" charset="-122"/>
                <a:cs typeface="Fraunces" pitchFamily="34" charset="-120"/>
              </a:rPr>
              <a:t>2) Libraries for</a:t>
            </a:r>
            <a:r>
              <a:rPr lang="en-US" sz="3600" b="1" dirty="0" smtClean="0">
                <a:solidFill>
                  <a:srgbClr val="FFFFFF"/>
                </a:solidFill>
                <a:ea typeface="Fraunces" pitchFamily="34" charset="-122"/>
                <a:cs typeface="Fraunces" pitchFamily="34" charset="-120"/>
              </a:rPr>
              <a:t> Model:</a:t>
            </a:r>
            <a:endParaRPr lang="en-US" sz="3600" b="1" dirty="0"/>
          </a:p>
        </p:txBody>
      </p:sp>
      <p:pic>
        <p:nvPicPr>
          <p:cNvPr id="6" name="Picture 5"/>
          <p:cNvPicPr>
            <a:picLocks noChangeAspect="1"/>
          </p:cNvPicPr>
          <p:nvPr/>
        </p:nvPicPr>
        <p:blipFill>
          <a:blip r:embed="rId5"/>
          <a:stretch>
            <a:fillRect/>
          </a:stretch>
        </p:blipFill>
        <p:spPr>
          <a:xfrm>
            <a:off x="1473895" y="2102725"/>
            <a:ext cx="5179153" cy="1318392"/>
          </a:xfrm>
          <a:prstGeom prst="rect">
            <a:avLst/>
          </a:prstGeom>
        </p:spPr>
      </p:pic>
      <p:pic>
        <p:nvPicPr>
          <p:cNvPr id="8" name="Picture 7"/>
          <p:cNvPicPr>
            <a:picLocks noChangeAspect="1"/>
          </p:cNvPicPr>
          <p:nvPr/>
        </p:nvPicPr>
        <p:blipFill>
          <a:blip r:embed="rId6"/>
          <a:stretch>
            <a:fillRect/>
          </a:stretch>
        </p:blipFill>
        <p:spPr>
          <a:xfrm>
            <a:off x="1473895" y="3577178"/>
            <a:ext cx="5179153" cy="1578146"/>
          </a:xfrm>
          <a:prstGeom prst="rect">
            <a:avLst/>
          </a:prstGeom>
        </p:spPr>
      </p:pic>
      <p:pic>
        <p:nvPicPr>
          <p:cNvPr id="9" name="Picture 8"/>
          <p:cNvPicPr>
            <a:picLocks noChangeAspect="1"/>
          </p:cNvPicPr>
          <p:nvPr/>
        </p:nvPicPr>
        <p:blipFill>
          <a:blip r:embed="rId7"/>
          <a:stretch>
            <a:fillRect/>
          </a:stretch>
        </p:blipFill>
        <p:spPr>
          <a:xfrm>
            <a:off x="1473895" y="5311385"/>
            <a:ext cx="7164936" cy="1514475"/>
          </a:xfrm>
          <a:prstGeom prst="rect">
            <a:avLst/>
          </a:prstGeom>
        </p:spPr>
      </p:pic>
      <p:pic>
        <p:nvPicPr>
          <p:cNvPr id="10" name="Picture 9"/>
          <p:cNvPicPr>
            <a:picLocks noChangeAspect="1"/>
          </p:cNvPicPr>
          <p:nvPr/>
        </p:nvPicPr>
        <p:blipFill>
          <a:blip r:embed="rId8"/>
          <a:stretch>
            <a:fillRect/>
          </a:stretch>
        </p:blipFill>
        <p:spPr>
          <a:xfrm>
            <a:off x="6820721" y="2102725"/>
            <a:ext cx="6327720" cy="13183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927100" y="882869"/>
            <a:ext cx="7239438" cy="831233"/>
          </a:xfrm>
          <a:prstGeom prst="rect">
            <a:avLst/>
          </a:prstGeom>
          <a:noFill/>
          <a:ln/>
        </p:spPr>
        <p:txBody>
          <a:bodyPr wrap="none" rtlCol="0" anchor="t"/>
          <a:lstStyle/>
          <a:p>
            <a:pPr marL="0" indent="0">
              <a:lnSpc>
                <a:spcPts val="5468"/>
              </a:lnSpc>
              <a:buNone/>
            </a:pPr>
            <a:r>
              <a:rPr lang="en-US" sz="4374" b="1" dirty="0" smtClean="0">
                <a:solidFill>
                  <a:srgbClr val="FFFFFF"/>
                </a:solidFill>
                <a:latin typeface="+mj-lt"/>
                <a:ea typeface="Fraunces" pitchFamily="34" charset="-122"/>
              </a:rPr>
              <a:t>3)Confusion </a:t>
            </a:r>
            <a:r>
              <a:rPr lang="en-US" sz="4374" b="1" dirty="0">
                <a:solidFill>
                  <a:srgbClr val="FFFFFF"/>
                </a:solidFill>
                <a:latin typeface="+mj-lt"/>
                <a:ea typeface="Fraunces" pitchFamily="34" charset="-122"/>
              </a:rPr>
              <a:t>Matrix Of </a:t>
            </a:r>
            <a:r>
              <a:rPr lang="en-US" sz="4374" b="1" dirty="0" smtClean="0">
                <a:solidFill>
                  <a:srgbClr val="FFFFFF"/>
                </a:solidFill>
                <a:latin typeface="+mj-lt"/>
                <a:ea typeface="Fraunces" pitchFamily="34" charset="-122"/>
              </a:rPr>
              <a:t>Model: </a:t>
            </a:r>
            <a:endParaRPr lang="en-US" sz="4374" b="1" dirty="0">
              <a:latin typeface="+mj-lt"/>
            </a:endParaRPr>
          </a:p>
        </p:txBody>
      </p:sp>
      <p:pic>
        <p:nvPicPr>
          <p:cNvPr id="4" name="Picture 3"/>
          <p:cNvPicPr>
            <a:picLocks noChangeAspect="1"/>
          </p:cNvPicPr>
          <p:nvPr/>
        </p:nvPicPr>
        <p:blipFill>
          <a:blip r:embed="rId2"/>
          <a:stretch>
            <a:fillRect/>
          </a:stretch>
        </p:blipFill>
        <p:spPr>
          <a:xfrm>
            <a:off x="1045712" y="1843087"/>
            <a:ext cx="11629764" cy="6170631"/>
          </a:xfrm>
          <a:prstGeom prst="rect">
            <a:avLst/>
          </a:prstGeom>
        </p:spPr>
      </p:pic>
    </p:spTree>
    <p:extLst>
      <p:ext uri="{BB962C8B-B14F-4D97-AF65-F5344CB8AC3E}">
        <p14:creationId xmlns:p14="http://schemas.microsoft.com/office/powerpoint/2010/main" val="1718107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126124"/>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756746" y="0"/>
            <a:ext cx="10089928" cy="834141"/>
          </a:xfrm>
          <a:prstGeom prst="rect">
            <a:avLst/>
          </a:prstGeom>
          <a:noFill/>
          <a:ln/>
        </p:spPr>
        <p:txBody>
          <a:bodyPr wrap="none" rtlCol="0" anchor="t"/>
          <a:lstStyle/>
          <a:p>
            <a:pPr marL="0" indent="0">
              <a:lnSpc>
                <a:spcPts val="5468"/>
              </a:lnSpc>
              <a:buNone/>
            </a:pPr>
            <a:r>
              <a:rPr lang="en-US" sz="4374" b="1" dirty="0" smtClean="0">
                <a:solidFill>
                  <a:schemeClr val="bg1"/>
                </a:solidFill>
                <a:latin typeface="+mj-lt"/>
              </a:rPr>
              <a:t>Model Performance Before Improvement:</a:t>
            </a:r>
            <a:endParaRPr lang="en-US" sz="4374" b="1" dirty="0">
              <a:solidFill>
                <a:schemeClr val="bg1"/>
              </a:solidFill>
              <a:latin typeface="+mj-lt"/>
            </a:endParaRPr>
          </a:p>
        </p:txBody>
      </p:sp>
      <p:sp>
        <p:nvSpPr>
          <p:cNvPr id="6" name="Text 2">
            <a:extLst>
              <a:ext uri="{FF2B5EF4-FFF2-40B4-BE49-F238E27FC236}">
                <a16:creationId xmlns:a16="http://schemas.microsoft.com/office/drawing/2014/main" id="{035D4685-60B4-3024-3F4B-962C05A36E9B}"/>
              </a:ext>
            </a:extLst>
          </p:cNvPr>
          <p:cNvSpPr/>
          <p:nvPr/>
        </p:nvSpPr>
        <p:spPr>
          <a:xfrm>
            <a:off x="756745" y="3767613"/>
            <a:ext cx="10089929" cy="932974"/>
          </a:xfrm>
          <a:prstGeom prst="rect">
            <a:avLst/>
          </a:prstGeom>
          <a:noFill/>
          <a:ln/>
        </p:spPr>
        <p:txBody>
          <a:bodyPr wrap="none" rtlCol="0" anchor="t"/>
          <a:lstStyle/>
          <a:p>
            <a:pPr marL="0" indent="0">
              <a:lnSpc>
                <a:spcPts val="5468"/>
              </a:lnSpc>
              <a:buNone/>
            </a:pPr>
            <a:r>
              <a:rPr lang="en-US" sz="4374" b="1" dirty="0" smtClean="0">
                <a:solidFill>
                  <a:schemeClr val="bg1"/>
                </a:solidFill>
                <a:latin typeface="+mj-lt"/>
              </a:rPr>
              <a:t>Model Performance After Improvement:</a:t>
            </a:r>
            <a:endParaRPr lang="en-US" sz="4374" b="1" dirty="0">
              <a:solidFill>
                <a:schemeClr val="bg1"/>
              </a:solidFill>
              <a:latin typeface="+mj-lt"/>
            </a:endParaRPr>
          </a:p>
        </p:txBody>
      </p:sp>
      <p:pic>
        <p:nvPicPr>
          <p:cNvPr id="4" name="Picture 3"/>
          <p:cNvPicPr>
            <a:picLocks noChangeAspect="1"/>
          </p:cNvPicPr>
          <p:nvPr/>
        </p:nvPicPr>
        <p:blipFill>
          <a:blip r:embed="rId2"/>
          <a:stretch>
            <a:fillRect/>
          </a:stretch>
        </p:blipFill>
        <p:spPr>
          <a:xfrm>
            <a:off x="895565" y="1072743"/>
            <a:ext cx="12000593" cy="2694870"/>
          </a:xfrm>
          <a:prstGeom prst="rect">
            <a:avLst/>
          </a:prstGeom>
        </p:spPr>
      </p:pic>
      <p:pic>
        <p:nvPicPr>
          <p:cNvPr id="7" name="Picture 6"/>
          <p:cNvPicPr>
            <a:picLocks noChangeAspect="1"/>
          </p:cNvPicPr>
          <p:nvPr/>
        </p:nvPicPr>
        <p:blipFill>
          <a:blip r:embed="rId3"/>
          <a:stretch>
            <a:fillRect/>
          </a:stretch>
        </p:blipFill>
        <p:spPr>
          <a:xfrm>
            <a:off x="895567" y="4700587"/>
            <a:ext cx="11951741" cy="2565557"/>
          </a:xfrm>
          <a:prstGeom prst="rect">
            <a:avLst/>
          </a:prstGeom>
        </p:spPr>
      </p:pic>
    </p:spTree>
    <p:extLst>
      <p:ext uri="{BB962C8B-B14F-4D97-AF65-F5344CB8AC3E}">
        <p14:creationId xmlns:p14="http://schemas.microsoft.com/office/powerpoint/2010/main" val="2666221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923393" y="1301710"/>
            <a:ext cx="4678980" cy="694373"/>
          </a:xfrm>
          <a:prstGeom prst="rect">
            <a:avLst/>
          </a:prstGeom>
          <a:noFill/>
          <a:ln/>
        </p:spPr>
        <p:txBody>
          <a:bodyPr wrap="none" rtlCol="0" anchor="t"/>
          <a:lstStyle/>
          <a:p>
            <a:pPr>
              <a:lnSpc>
                <a:spcPts val="5468"/>
              </a:lnSpc>
            </a:pPr>
            <a:r>
              <a:rPr lang="en-US" sz="4374"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Project Overview:</a:t>
            </a:r>
            <a:endParaRPr lang="en-US" sz="4374"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1923393" y="2329339"/>
            <a:ext cx="3669687" cy="630912"/>
          </a:xfrm>
          <a:prstGeom prst="rect">
            <a:avLst/>
          </a:prstGeom>
          <a:noFill/>
          <a:ln/>
        </p:spPr>
        <p:txBody>
          <a:bodyPr wrap="none" rtlCol="0" anchor="t"/>
          <a:lstStyle/>
          <a:p>
            <a:pPr marL="0" indent="0">
              <a:lnSpc>
                <a:spcPts val="4374"/>
              </a:lnSpc>
              <a:buNone/>
            </a:pPr>
            <a:r>
              <a:rPr lang="en-US" sz="4374" b="1" dirty="0">
                <a:solidFill>
                  <a:srgbClr val="FFFFFF"/>
                </a:solidFill>
                <a:latin typeface="+mj-lt"/>
                <a:ea typeface="Fraunces" pitchFamily="34" charset="-122"/>
              </a:rPr>
              <a:t>Objective</a:t>
            </a:r>
            <a:endParaRPr lang="en-US" sz="3499" b="1" dirty="0">
              <a:solidFill>
                <a:srgbClr val="FFFFFF"/>
              </a:solidFill>
              <a:latin typeface="+mj-lt"/>
              <a:ea typeface="Fraunces" pitchFamily="34" charset="-122"/>
            </a:endParaRPr>
          </a:p>
          <a:p>
            <a:pPr marL="0" indent="0">
              <a:lnSpc>
                <a:spcPts val="4374"/>
              </a:lnSpc>
              <a:buNone/>
            </a:pPr>
            <a:endParaRPr lang="en-US" sz="3499" dirty="0">
              <a:latin typeface="+mj-lt"/>
            </a:endParaRPr>
          </a:p>
        </p:txBody>
      </p:sp>
      <p:sp>
        <p:nvSpPr>
          <p:cNvPr id="6" name="Text 4"/>
          <p:cNvSpPr/>
          <p:nvPr/>
        </p:nvSpPr>
        <p:spPr>
          <a:xfrm>
            <a:off x="2037993" y="3218021"/>
            <a:ext cx="10684779" cy="83371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Our project aims to leverage supervised machine learning techniques to predict the likelihood of diabetes based on relevant health indicators.</a:t>
            </a:r>
            <a:endParaRPr lang="en-US" sz="2400" dirty="0"/>
          </a:p>
        </p:txBody>
      </p:sp>
      <p:sp>
        <p:nvSpPr>
          <p:cNvPr id="7" name="Text 5"/>
          <p:cNvSpPr/>
          <p:nvPr/>
        </p:nvSpPr>
        <p:spPr>
          <a:xfrm>
            <a:off x="1923393" y="4262080"/>
            <a:ext cx="3669687" cy="555427"/>
          </a:xfrm>
          <a:prstGeom prst="rect">
            <a:avLst/>
          </a:prstGeom>
          <a:noFill/>
          <a:ln/>
        </p:spPr>
        <p:txBody>
          <a:bodyPr wrap="none" rtlCol="0" anchor="t"/>
          <a:lstStyle/>
          <a:p>
            <a:pPr marL="0" indent="0">
              <a:lnSpc>
                <a:spcPts val="4374"/>
              </a:lnSpc>
              <a:buNone/>
            </a:pPr>
            <a:r>
              <a:rPr lang="en-US" sz="4374" dirty="0">
                <a:solidFill>
                  <a:srgbClr val="FFFFFF"/>
                </a:solidFill>
                <a:ea typeface="Fraunces" pitchFamily="34" charset="-122"/>
              </a:rPr>
              <a:t>Significance</a:t>
            </a:r>
            <a:endParaRPr lang="en-US" sz="3499" dirty="0"/>
          </a:p>
        </p:txBody>
      </p:sp>
      <p:sp>
        <p:nvSpPr>
          <p:cNvPr id="8" name="Text 6"/>
          <p:cNvSpPr/>
          <p:nvPr/>
        </p:nvSpPr>
        <p:spPr>
          <a:xfrm>
            <a:off x="2037992" y="5150763"/>
            <a:ext cx="11236573" cy="211899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Diabetes is a widespread health concern globally, and early prediction plays a crucial role in preventive healthcare. Traditional diagnostic methods can be time-consuming and may lack the precision that machine learning models can provide. By applying machine learning algorithms to a diabetes dataset, we seek to enhance the accuracy and efficiency of prediction, contributing to early intervention and better patient outcomes.</a:t>
            </a:r>
            <a:endParaRPr lang="en-US" sz="240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31532"/>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215426" y="646386"/>
            <a:ext cx="8196588" cy="1119352"/>
          </a:xfrm>
          <a:prstGeom prst="rect">
            <a:avLst/>
          </a:prstGeom>
          <a:noFill/>
          <a:ln/>
        </p:spPr>
        <p:txBody>
          <a:bodyPr wrap="none" rtlCol="0" anchor="t"/>
          <a:lstStyle/>
          <a:p>
            <a:pPr marL="0" indent="0">
              <a:lnSpc>
                <a:spcPts val="5468"/>
              </a:lnSpc>
              <a:buNone/>
            </a:pPr>
            <a:r>
              <a:rPr lang="en-US" sz="4400" b="1" dirty="0" smtClean="0">
                <a:solidFill>
                  <a:srgbClr val="FFFFFF"/>
                </a:solidFill>
                <a:latin typeface="Fraunces" pitchFamily="34" charset="0"/>
                <a:ea typeface="Fraunces" pitchFamily="34" charset="-122"/>
              </a:rPr>
              <a:t>Accuracies Graph Comparison:</a:t>
            </a:r>
            <a:endParaRPr lang="en-US" sz="4400" b="1" dirty="0"/>
          </a:p>
        </p:txBody>
      </p:sp>
      <p:pic>
        <p:nvPicPr>
          <p:cNvPr id="4" name="Picture 3"/>
          <p:cNvPicPr>
            <a:picLocks noChangeAspect="1"/>
          </p:cNvPicPr>
          <p:nvPr/>
        </p:nvPicPr>
        <p:blipFill>
          <a:blip r:embed="rId2"/>
          <a:stretch>
            <a:fillRect/>
          </a:stretch>
        </p:blipFill>
        <p:spPr>
          <a:xfrm>
            <a:off x="1215426" y="1765738"/>
            <a:ext cx="11964546" cy="6006662"/>
          </a:xfrm>
          <a:prstGeom prst="rect">
            <a:avLst/>
          </a:prstGeom>
        </p:spPr>
      </p:pic>
    </p:spTree>
    <p:extLst>
      <p:ext uri="{BB962C8B-B14F-4D97-AF65-F5344CB8AC3E}">
        <p14:creationId xmlns:p14="http://schemas.microsoft.com/office/powerpoint/2010/main" val="2221634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371601" y="457201"/>
            <a:ext cx="7283667" cy="693682"/>
          </a:xfrm>
          <a:prstGeom prst="rect">
            <a:avLst/>
          </a:prstGeom>
          <a:noFill/>
          <a:ln/>
        </p:spPr>
        <p:txBody>
          <a:bodyPr wrap="none" rtlCol="0" anchor="t"/>
          <a:lstStyle/>
          <a:p>
            <a:pPr>
              <a:lnSpc>
                <a:spcPts val="5468"/>
              </a:lnSpc>
            </a:pPr>
            <a:r>
              <a:rPr lang="en-US" sz="4000" b="1" dirty="0" smtClean="0">
                <a:solidFill>
                  <a:srgbClr val="FFFFFF"/>
                </a:solidFill>
                <a:latin typeface="Fraunces" pitchFamily="34" charset="0"/>
                <a:ea typeface="Fraunces" pitchFamily="34" charset="-122"/>
              </a:rPr>
              <a:t>Precision </a:t>
            </a:r>
            <a:r>
              <a:rPr lang="en-US" sz="4000" b="1" dirty="0">
                <a:solidFill>
                  <a:srgbClr val="FFFFFF"/>
                </a:solidFill>
                <a:latin typeface="Fraunces" pitchFamily="34" charset="0"/>
                <a:ea typeface="Fraunces" pitchFamily="34" charset="-122"/>
              </a:rPr>
              <a:t>Graph Comparison:</a:t>
            </a:r>
            <a:endParaRPr lang="en-US" sz="4000" b="1" dirty="0"/>
          </a:p>
        </p:txBody>
      </p:sp>
      <p:pic>
        <p:nvPicPr>
          <p:cNvPr id="4" name="Picture 3"/>
          <p:cNvPicPr>
            <a:picLocks noChangeAspect="1"/>
          </p:cNvPicPr>
          <p:nvPr/>
        </p:nvPicPr>
        <p:blipFill>
          <a:blip r:embed="rId2"/>
          <a:stretch>
            <a:fillRect/>
          </a:stretch>
        </p:blipFill>
        <p:spPr>
          <a:xfrm>
            <a:off x="1371601" y="1133747"/>
            <a:ext cx="11395188" cy="6433701"/>
          </a:xfrm>
          <a:prstGeom prst="rect">
            <a:avLst/>
          </a:prstGeom>
        </p:spPr>
      </p:pic>
    </p:spTree>
    <p:extLst>
      <p:ext uri="{BB962C8B-B14F-4D97-AF65-F5344CB8AC3E}">
        <p14:creationId xmlns:p14="http://schemas.microsoft.com/office/powerpoint/2010/main" val="104234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459925" y="551793"/>
            <a:ext cx="8850723" cy="804041"/>
          </a:xfrm>
          <a:prstGeom prst="rect">
            <a:avLst/>
          </a:prstGeom>
          <a:noFill/>
          <a:ln/>
        </p:spPr>
        <p:txBody>
          <a:bodyPr wrap="none" rtlCol="0" anchor="t"/>
          <a:lstStyle/>
          <a:p>
            <a:pPr>
              <a:lnSpc>
                <a:spcPts val="5468"/>
              </a:lnSpc>
            </a:pPr>
            <a:r>
              <a:rPr lang="en-US" sz="4000" b="1" dirty="0" smtClean="0">
                <a:solidFill>
                  <a:srgbClr val="FFFFFF"/>
                </a:solidFill>
                <a:latin typeface="Fraunces" pitchFamily="34" charset="0"/>
                <a:ea typeface="Fraunces" pitchFamily="34" charset="-122"/>
              </a:rPr>
              <a:t>Sensitivity/Recall </a:t>
            </a:r>
            <a:r>
              <a:rPr lang="en-US" sz="4000" b="1" dirty="0">
                <a:solidFill>
                  <a:srgbClr val="FFFFFF"/>
                </a:solidFill>
                <a:latin typeface="Fraunces" pitchFamily="34" charset="0"/>
                <a:ea typeface="Fraunces" pitchFamily="34" charset="-122"/>
              </a:rPr>
              <a:t>Graph Comparison:</a:t>
            </a:r>
            <a:endParaRPr lang="en-US" sz="4000" b="1" dirty="0"/>
          </a:p>
        </p:txBody>
      </p:sp>
      <p:pic>
        <p:nvPicPr>
          <p:cNvPr id="4" name="Picture 3"/>
          <p:cNvPicPr>
            <a:picLocks noChangeAspect="1"/>
          </p:cNvPicPr>
          <p:nvPr/>
        </p:nvPicPr>
        <p:blipFill>
          <a:blip r:embed="rId2"/>
          <a:stretch>
            <a:fillRect/>
          </a:stretch>
        </p:blipFill>
        <p:spPr>
          <a:xfrm>
            <a:off x="1459925" y="1355835"/>
            <a:ext cx="11767344" cy="6101256"/>
          </a:xfrm>
          <a:prstGeom prst="rect">
            <a:avLst/>
          </a:prstGeom>
        </p:spPr>
      </p:pic>
    </p:spTree>
    <p:extLst>
      <p:ext uri="{BB962C8B-B14F-4D97-AF65-F5344CB8AC3E}">
        <p14:creationId xmlns:p14="http://schemas.microsoft.com/office/powerpoint/2010/main" val="3327189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308539" y="551793"/>
            <a:ext cx="9002110" cy="804041"/>
          </a:xfrm>
          <a:prstGeom prst="rect">
            <a:avLst/>
          </a:prstGeom>
          <a:noFill/>
          <a:ln/>
        </p:spPr>
        <p:txBody>
          <a:bodyPr wrap="none" rtlCol="0" anchor="t"/>
          <a:lstStyle/>
          <a:p>
            <a:r>
              <a:rPr lang="en-US" sz="6000" b="1" dirty="0" err="1" smtClean="0">
                <a:ln w="22225">
                  <a:solidFill>
                    <a:schemeClr val="accent2"/>
                  </a:solidFill>
                  <a:prstDash val="solid"/>
                </a:ln>
                <a:solidFill>
                  <a:schemeClr val="accent2">
                    <a:lumMod val="40000"/>
                    <a:lumOff val="60000"/>
                  </a:schemeClr>
                </a:solidFill>
                <a:latin typeface="Fraunces" pitchFamily="34" charset="0"/>
                <a:ea typeface="Fraunces" pitchFamily="34" charset="-122"/>
              </a:rPr>
              <a:t>Opinon</a:t>
            </a:r>
            <a:r>
              <a:rPr lang="en-US" sz="60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a:t>
            </a:r>
            <a:endParaRPr lang="en-US" sz="6000" b="1" dirty="0">
              <a:ln w="22225">
                <a:solidFill>
                  <a:schemeClr val="accent2"/>
                </a:solidFill>
                <a:prstDash val="solid"/>
              </a:ln>
              <a:solidFill>
                <a:schemeClr val="accent2">
                  <a:lumMod val="40000"/>
                  <a:lumOff val="60000"/>
                </a:schemeClr>
              </a:solidFill>
            </a:endParaRPr>
          </a:p>
        </p:txBody>
      </p:sp>
      <p:sp>
        <p:nvSpPr>
          <p:cNvPr id="5" name="Rectangle 4"/>
          <p:cNvSpPr/>
          <p:nvPr/>
        </p:nvSpPr>
        <p:spPr>
          <a:xfrm>
            <a:off x="1308538" y="1749972"/>
            <a:ext cx="12848896" cy="5391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3200" dirty="0" smtClean="0"/>
              <a:t>Random </a:t>
            </a:r>
            <a:r>
              <a:rPr lang="en-US" sz="3200" dirty="0"/>
              <a:t>Forest outperforms other models with the highest accuracy (93.1%) and balanced performance across sensitivity, specificity, and precision.</a:t>
            </a:r>
          </a:p>
          <a:p>
            <a:pPr marL="342900" indent="-342900">
              <a:buFont typeface="+mj-lt"/>
              <a:buAutoNum type="arabicPeriod"/>
            </a:pPr>
            <a:r>
              <a:rPr lang="en-US" sz="3200" dirty="0"/>
              <a:t>Decision Tree shows high specificity (97.7%) but lower sensitivity (33.3%), indicating potential overfitting.</a:t>
            </a:r>
          </a:p>
          <a:p>
            <a:pPr marL="342900" indent="-342900">
              <a:buFont typeface="+mj-lt"/>
              <a:buAutoNum type="arabicPeriod"/>
            </a:pPr>
            <a:r>
              <a:rPr lang="en-US" sz="3200" dirty="0"/>
              <a:t>Naive Bayes demonstrates a balanced performance with good accuracy (78.8%) and sensitivity (65.0%).</a:t>
            </a:r>
          </a:p>
          <a:p>
            <a:pPr marL="342900" indent="-342900">
              <a:buFont typeface="+mj-lt"/>
              <a:buAutoNum type="arabicPeriod"/>
            </a:pPr>
            <a:r>
              <a:rPr lang="en-US" sz="3200" dirty="0"/>
              <a:t>KNN exhibits moderate performance, with a focus needed on improving sensitivity and precision.</a:t>
            </a:r>
          </a:p>
        </p:txBody>
      </p:sp>
    </p:spTree>
    <p:extLst>
      <p:ext uri="{BB962C8B-B14F-4D97-AF65-F5344CB8AC3E}">
        <p14:creationId xmlns:p14="http://schemas.microsoft.com/office/powerpoint/2010/main" val="1076616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166647" y="1119352"/>
            <a:ext cx="5315236" cy="762308"/>
          </a:xfrm>
          <a:prstGeom prst="rect">
            <a:avLst/>
          </a:prstGeom>
          <a:noFill/>
          <a:ln/>
        </p:spPr>
        <p:txBody>
          <a:bodyPr wrap="none" rtlCol="0" anchor="t"/>
          <a:lstStyle/>
          <a:p>
            <a:pPr>
              <a:lnSpc>
                <a:spcPts val="5468"/>
              </a:lnSpc>
            </a:pPr>
            <a:r>
              <a:rPr lang="en-US" sz="54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Conclusion:</a:t>
            </a:r>
            <a:endParaRPr lang="en-US" sz="5400"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037993" y="3795593"/>
            <a:ext cx="10554414" cy="1777008"/>
          </a:xfrm>
          <a:prstGeom prst="rect">
            <a:avLst/>
          </a:prstGeom>
          <a:noFill/>
          <a:ln/>
        </p:spPr>
        <p:txBody>
          <a:bodyPr wrap="square" rtlCol="0" anchor="t"/>
          <a:lstStyle/>
          <a:p>
            <a:pPr marL="0" indent="0">
              <a:lnSpc>
                <a:spcPts val="2799"/>
              </a:lnSpc>
              <a:buNone/>
            </a:pP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1" name="Rectangle 5"/>
          <p:cNvSpPr>
            <a:spLocks noChangeArrowheads="1"/>
          </p:cNvSpPr>
          <p:nvPr/>
        </p:nvSpPr>
        <p:spPr bwMode="auto">
          <a:xfrm>
            <a:off x="1576551" y="4638751"/>
            <a:ext cx="12029089" cy="52322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bg1"/>
              </a:solidFill>
            </a:endParaRPr>
          </a:p>
        </p:txBody>
      </p:sp>
      <p:sp>
        <p:nvSpPr>
          <p:cNvPr id="12" name="Rectangle 6"/>
          <p:cNvSpPr>
            <a:spLocks noChangeArrowheads="1"/>
          </p:cNvSpPr>
          <p:nvPr/>
        </p:nvSpPr>
        <p:spPr bwMode="auto">
          <a:xfrm>
            <a:off x="91440" y="0"/>
            <a:ext cx="719772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Inter"/>
              </a:rPr>
              <a:t/>
            </a:r>
            <a:br>
              <a:rPr kumimoji="0" lang="en-US" altLang="en-US" sz="1800" b="0" i="0" u="none" strike="noStrike" cap="none" normalizeH="0" baseline="0" smtClean="0">
                <a:ln>
                  <a:noFill/>
                </a:ln>
                <a:solidFill>
                  <a:srgbClr val="FFFFFF"/>
                </a:solidFill>
                <a:effectLst/>
                <a:latin typeface="Inter"/>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1087818" y="2039686"/>
            <a:ext cx="12848896" cy="5391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In summary, Random Forest stands out as the top-performing model, achieving superior accuracy (93.1%) and a well-balanced trade-off between sensitivity, specificity, and precision. Decision Tree, while excelling in specificity, shows signs of potential overfitting with lower sensitivity. Naive Bayes presents a balanced alternative, and KNN exhibits moderate performance with opportunities for improvement in sensitivity and precision. Model selection should align with specific objectives, recognizing Random Forest as a robust choice, while considering nuances and potential optimizations for each model.</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5093256" y="3767614"/>
            <a:ext cx="5422344" cy="694373"/>
          </a:xfrm>
          <a:prstGeom prst="rect">
            <a:avLst/>
          </a:prstGeom>
          <a:noFill/>
          <a:ln/>
        </p:spPr>
        <p:txBody>
          <a:bodyPr wrap="none" rtlCol="0" anchor="ctr"/>
          <a:lstStyle/>
          <a:p>
            <a:pPr>
              <a:lnSpc>
                <a:spcPts val="5468"/>
              </a:lnSpc>
            </a:pPr>
            <a:r>
              <a:rPr lang="en-US" sz="54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Thank You</a:t>
            </a:r>
            <a:endParaRPr lang="en-US" sz="5400" b="1" dirty="0">
              <a:ln w="22225">
                <a:solidFill>
                  <a:schemeClr val="accent2"/>
                </a:solidFill>
                <a:prstDash val="solid"/>
              </a:ln>
              <a:solidFill>
                <a:schemeClr val="accent2">
                  <a:lumMod val="40000"/>
                  <a:lumOff val="60000"/>
                </a:schemeClr>
              </a:solidFill>
            </a:endParaRPr>
          </a:p>
        </p:txBody>
      </p:sp>
      <p:pic>
        <p:nvPicPr>
          <p:cNvPr id="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656880"/>
            <a:ext cx="7848600" cy="694373"/>
          </a:xfrm>
          <a:prstGeom prst="rect">
            <a:avLst/>
          </a:prstGeom>
          <a:noFill/>
          <a:ln/>
        </p:spPr>
        <p:txBody>
          <a:bodyPr wrap="none" rtlCol="0" anchor="t"/>
          <a:lstStyle/>
          <a:p>
            <a:pPr>
              <a:lnSpc>
                <a:spcPts val="5468"/>
              </a:lnSpc>
            </a:pPr>
            <a:r>
              <a:rPr lang="en-US" sz="4374"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Supervised Machine Learning:</a:t>
            </a:r>
            <a:endParaRPr lang="en-US" sz="4374" b="1" dirty="0">
              <a:ln w="22225">
                <a:solidFill>
                  <a:schemeClr val="accent2"/>
                </a:solidFill>
                <a:prstDash val="solid"/>
              </a:ln>
              <a:solidFill>
                <a:schemeClr val="accent2">
                  <a:lumMod val="40000"/>
                  <a:lumOff val="60000"/>
                </a:schemeClr>
              </a:solidFill>
            </a:endParaRPr>
          </a:p>
          <a:p>
            <a:pPr>
              <a:lnSpc>
                <a:spcPts val="5468"/>
              </a:lnSpc>
            </a:pPr>
            <a:endParaRPr lang="en-US" sz="4374"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159875" y="3515711"/>
            <a:ext cx="10432531" cy="230176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Supervised learning is a type of machine learning where algorithms learn to make predictions based on labeled training data. It can be used for regression (predicting continuous values) and classification (assigning inputs to predefined categories). Popular algorithms include linear regression, decision trees, and neural networks. Supervised learning automates decision-making processes, impacting fields like finance, healthcare, and image recognition.</a:t>
            </a:r>
            <a:endParaRPr lang="en-US" sz="240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459422"/>
            <a:ext cx="7848600" cy="891832"/>
          </a:xfrm>
          <a:prstGeom prst="rect">
            <a:avLst/>
          </a:prstGeom>
          <a:noFill/>
          <a:ln/>
        </p:spPr>
        <p:txBody>
          <a:bodyPr wrap="none" rtlCol="0" anchor="t"/>
          <a:lstStyle/>
          <a:p>
            <a:pPr>
              <a:lnSpc>
                <a:spcPts val="5468"/>
              </a:lnSpc>
            </a:pPr>
            <a:r>
              <a:rPr lang="en-US" sz="4374"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Model Used on Dataset:</a:t>
            </a:r>
            <a:endParaRPr lang="en-US" sz="4374" b="1" dirty="0">
              <a:ln w="22225">
                <a:solidFill>
                  <a:schemeClr val="accent2"/>
                </a:solidFill>
                <a:prstDash val="solid"/>
              </a:ln>
              <a:solidFill>
                <a:schemeClr val="accent2">
                  <a:lumMod val="40000"/>
                  <a:lumOff val="60000"/>
                </a:schemeClr>
              </a:solidFill>
            </a:endParaRPr>
          </a:p>
        </p:txBody>
      </p:sp>
      <p:graphicFrame>
        <p:nvGraphicFramePr>
          <p:cNvPr id="7" name="Diagram 6"/>
          <p:cNvGraphicFramePr/>
          <p:nvPr>
            <p:extLst>
              <p:ext uri="{D42A27DB-BD31-4B8C-83A1-F6EECF244321}">
                <p14:modId xmlns:p14="http://schemas.microsoft.com/office/powerpoint/2010/main" val="4047808392"/>
              </p:ext>
            </p:extLst>
          </p:nvPr>
        </p:nvGraphicFramePr>
        <p:xfrm>
          <a:off x="2037993" y="3752777"/>
          <a:ext cx="9155524" cy="28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0"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4027546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15766"/>
            <a:ext cx="14630400" cy="8229600"/>
          </a:xfrm>
          <a:prstGeom prst="rect">
            <a:avLst/>
          </a:prstGeom>
          <a:solidFill>
            <a:srgbClr val="080E26"/>
          </a:solidFill>
          <a:ln w="13692">
            <a:solidFill>
              <a:srgbClr val="565151"/>
            </a:solidFill>
            <a:prstDash val="solid"/>
          </a:ln>
        </p:spPr>
      </p:sp>
      <p:sp>
        <p:nvSpPr>
          <p:cNvPr id="4" name="Text 2"/>
          <p:cNvSpPr/>
          <p:nvPr/>
        </p:nvSpPr>
        <p:spPr>
          <a:xfrm>
            <a:off x="2067162" y="607814"/>
            <a:ext cx="10496075" cy="818736"/>
          </a:xfrm>
          <a:prstGeom prst="rect">
            <a:avLst/>
          </a:prstGeom>
          <a:noFill/>
          <a:ln/>
        </p:spPr>
        <p:txBody>
          <a:bodyPr wrap="none" rtlCol="0" anchor="t"/>
          <a:lstStyle/>
          <a:p>
            <a:pPr>
              <a:lnSpc>
                <a:spcPts val="5437"/>
              </a:lnSpc>
            </a:pPr>
            <a:r>
              <a:rPr lang="en-US" sz="40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Dataset</a:t>
            </a:r>
            <a:endParaRPr lang="en-US" sz="4000" b="1" dirty="0">
              <a:ln w="22225">
                <a:solidFill>
                  <a:schemeClr val="accent2"/>
                </a:solidFill>
                <a:prstDash val="solid"/>
              </a:ln>
              <a:solidFill>
                <a:schemeClr val="accent2">
                  <a:lumMod val="40000"/>
                  <a:lumOff val="60000"/>
                </a:schemeClr>
              </a:solidFill>
            </a:endParaRPr>
          </a:p>
          <a:p>
            <a:pPr marL="0" indent="0">
              <a:lnSpc>
                <a:spcPts val="5437"/>
              </a:lnSpc>
              <a:buNone/>
            </a:pPr>
            <a:endParaRPr lang="en-US" sz="4350" dirty="0">
              <a:latin typeface="+mj-lt"/>
            </a:endParaRPr>
          </a:p>
        </p:txBody>
      </p:sp>
      <p:sp>
        <p:nvSpPr>
          <p:cNvPr id="5" name="Text 3"/>
          <p:cNvSpPr/>
          <p:nvPr/>
        </p:nvSpPr>
        <p:spPr>
          <a:xfrm>
            <a:off x="2067164" y="1740218"/>
            <a:ext cx="10496074" cy="353497"/>
          </a:xfrm>
          <a:prstGeom prst="rect">
            <a:avLst/>
          </a:prstGeom>
          <a:noFill/>
          <a:ln/>
        </p:spPr>
        <p:txBody>
          <a:bodyPr wrap="none" rtlCol="0" anchor="t"/>
          <a:lstStyle/>
          <a:p>
            <a:pPr algn="l">
              <a:lnSpc>
                <a:spcPts val="2784"/>
              </a:lnSpc>
              <a:buSzPct val="100000"/>
            </a:pPr>
            <a:r>
              <a:rPr lang="en-US" sz="2800" b="1" dirty="0" smtClean="0">
                <a:solidFill>
                  <a:srgbClr val="EBECEF"/>
                </a:solidFill>
                <a:latin typeface="+mj-lt"/>
                <a:ea typeface="Epilogue" pitchFamily="34" charset="-122"/>
                <a:cs typeface="Epilogue" pitchFamily="34" charset="-120"/>
              </a:rPr>
              <a:t> Diabetes Dataset CSV File:</a:t>
            </a:r>
            <a:endParaRPr lang="en-US" sz="2800" b="1" dirty="0">
              <a:solidFill>
                <a:srgbClr val="EBECEF"/>
              </a:solidFill>
              <a:latin typeface="+mj-lt"/>
              <a:ea typeface="Epilogue" pitchFamily="34" charset="-122"/>
              <a:cs typeface="Epilogue" pitchFamily="34" charset="-120"/>
            </a:endParaRPr>
          </a:p>
          <a:p>
            <a:pPr algn="l">
              <a:lnSpc>
                <a:spcPts val="2784"/>
              </a:lnSpc>
              <a:buSzPct val="100000"/>
            </a:pPr>
            <a:endParaRPr lang="en-US" sz="2800" b="1" dirty="0">
              <a:latin typeface="+mj-lt"/>
            </a:endParaRPr>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9" name="Image 1" descr="preencoded.png"/>
          <p:cNvPicPr>
            <a:picLocks noChangeAspect="1"/>
          </p:cNvPicPr>
          <p:nvPr/>
        </p:nvPicPr>
        <p:blipFill>
          <a:blip r:embed="rId5"/>
          <a:stretch>
            <a:fillRect/>
          </a:stretch>
        </p:blipFill>
        <p:spPr>
          <a:xfrm>
            <a:off x="2227179" y="2407383"/>
            <a:ext cx="9766092" cy="3047485"/>
          </a:xfrm>
          <a:prstGeom prst="rect">
            <a:avLst/>
          </a:prstGeom>
        </p:spPr>
      </p:pic>
      <p:sp>
        <p:nvSpPr>
          <p:cNvPr id="10" name="Text 4"/>
          <p:cNvSpPr/>
          <p:nvPr/>
        </p:nvSpPr>
        <p:spPr>
          <a:xfrm>
            <a:off x="2227179" y="5768536"/>
            <a:ext cx="9766092" cy="182098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b="1" dirty="0">
                <a:solidFill>
                  <a:srgbClr val="EBECEF"/>
                </a:solidFill>
                <a:ea typeface="Epilogue" pitchFamily="34" charset="-122"/>
                <a:cs typeface="Epilogue" pitchFamily="34" charset="-120"/>
              </a:rPr>
              <a:t>Discover the key insights hidden in the Diabetes dataset. With 1536 instances and </a:t>
            </a:r>
            <a:r>
              <a:rPr lang="en-US" sz="2400" b="1" dirty="0" smtClean="0">
                <a:solidFill>
                  <a:srgbClr val="EBECEF"/>
                </a:solidFill>
                <a:ea typeface="Epilogue" pitchFamily="34" charset="-122"/>
                <a:cs typeface="Epilogue" pitchFamily="34" charset="-120"/>
              </a:rPr>
              <a:t>independent features </a:t>
            </a:r>
            <a:r>
              <a:rPr lang="en-US" sz="2400" b="1" dirty="0">
                <a:solidFill>
                  <a:srgbClr val="EBECEF"/>
                </a:solidFill>
                <a:ea typeface="Epilogue" pitchFamily="34" charset="-122"/>
                <a:cs typeface="Epilogue" pitchFamily="34" charset="-120"/>
              </a:rPr>
              <a:t>like </a:t>
            </a:r>
            <a:r>
              <a:rPr lang="en-US" sz="2400" b="1" dirty="0" smtClean="0">
                <a:solidFill>
                  <a:srgbClr val="EBECEF"/>
                </a:solidFill>
                <a:ea typeface="Epilogue" pitchFamily="34" charset="-122"/>
                <a:cs typeface="Epilogue" pitchFamily="34" charset="-120"/>
              </a:rPr>
              <a:t>['</a:t>
            </a:r>
            <a:r>
              <a:rPr lang="en-US" sz="2400" b="1" dirty="0" err="1" smtClean="0">
                <a:solidFill>
                  <a:srgbClr val="EBECEF"/>
                </a:solidFill>
                <a:ea typeface="Epilogue" pitchFamily="34" charset="-122"/>
                <a:cs typeface="Epilogue" pitchFamily="34" charset="-120"/>
              </a:rPr>
              <a:t>preg</a:t>
            </a:r>
            <a:r>
              <a:rPr lang="en-US" sz="2400" b="1" dirty="0">
                <a:solidFill>
                  <a:srgbClr val="EBECEF"/>
                </a:solidFill>
                <a:ea typeface="Epilogue" pitchFamily="34" charset="-122"/>
                <a:cs typeface="Epilogue" pitchFamily="34" charset="-120"/>
              </a:rPr>
              <a:t>', 'glucose', 'bp_diastolic', 'skin_triceps', 'insulin', 'bmi', 'pedigree', </a:t>
            </a:r>
            <a:r>
              <a:rPr lang="en-US" sz="2400" b="1" dirty="0" smtClean="0">
                <a:solidFill>
                  <a:srgbClr val="EBECEF"/>
                </a:solidFill>
                <a:ea typeface="Epilogue" pitchFamily="34" charset="-122"/>
                <a:cs typeface="Epilogue" pitchFamily="34" charset="-120"/>
              </a:rPr>
              <a:t>'age‘], </a:t>
            </a:r>
            <a:r>
              <a:rPr lang="en-US" sz="2400" b="1" dirty="0">
                <a:solidFill>
                  <a:srgbClr val="EBECEF"/>
                </a:solidFill>
                <a:ea typeface="Epilogue" pitchFamily="34" charset="-122"/>
                <a:cs typeface="Epilogue" pitchFamily="34" charset="-120"/>
              </a:rPr>
              <a:t>this dataset holds valuable information for analysis. The target variable </a:t>
            </a:r>
            <a:r>
              <a:rPr lang="en-US" sz="2400" b="1" dirty="0" smtClean="0">
                <a:solidFill>
                  <a:srgbClr val="EBECEF"/>
                </a:solidFill>
                <a:ea typeface="Epilogue" pitchFamily="34" charset="-122"/>
                <a:cs typeface="Epilogue" pitchFamily="34" charset="-120"/>
              </a:rPr>
              <a:t>['label‘] </a:t>
            </a:r>
            <a:r>
              <a:rPr lang="en-US" sz="2400" b="1" dirty="0">
                <a:solidFill>
                  <a:srgbClr val="EBECEF"/>
                </a:solidFill>
                <a:ea typeface="Epilogue" pitchFamily="34" charset="-122"/>
                <a:cs typeface="Epilogue" pitchFamily="34" charset="-120"/>
              </a:rPr>
              <a:t>provides a focus for predicting and understanding diabetes.</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15766"/>
            <a:ext cx="14630400" cy="8229600"/>
          </a:xfrm>
          <a:prstGeom prst="rect">
            <a:avLst/>
          </a:prstGeom>
          <a:solidFill>
            <a:srgbClr val="080E26"/>
          </a:solidFill>
          <a:ln w="13692">
            <a:solidFill>
              <a:srgbClr val="565151"/>
            </a:solidFill>
            <a:prstDash val="solid"/>
          </a:ln>
        </p:spPr>
      </p:sp>
      <p:sp>
        <p:nvSpPr>
          <p:cNvPr id="4" name="Text 2"/>
          <p:cNvSpPr/>
          <p:nvPr/>
        </p:nvSpPr>
        <p:spPr>
          <a:xfrm>
            <a:off x="2067162" y="607814"/>
            <a:ext cx="10496075" cy="1040964"/>
          </a:xfrm>
          <a:prstGeom prst="rect">
            <a:avLst/>
          </a:prstGeom>
          <a:noFill/>
          <a:ln/>
        </p:spPr>
        <p:txBody>
          <a:bodyPr wrap="none" rtlCol="0" anchor="t"/>
          <a:lstStyle/>
          <a:p>
            <a:pPr>
              <a:lnSpc>
                <a:spcPts val="5468"/>
              </a:lnSpc>
            </a:pPr>
            <a:r>
              <a:rPr lang="en-US" sz="4000" b="1" dirty="0" smtClean="0">
                <a:ln w="22225">
                  <a:solidFill>
                    <a:schemeClr val="accent2"/>
                  </a:solidFill>
                  <a:prstDash val="solid"/>
                </a:ln>
                <a:solidFill>
                  <a:schemeClr val="accent2">
                    <a:lumMod val="40000"/>
                    <a:lumOff val="60000"/>
                  </a:schemeClr>
                </a:solidFill>
                <a:latin typeface="Fraunces" pitchFamily="34" charset="0"/>
                <a:ea typeface="Fraunces" pitchFamily="34" charset="-122"/>
              </a:rPr>
              <a:t>Data Pre-Processing:</a:t>
            </a:r>
            <a:endParaRPr lang="en-US" sz="4000"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067164" y="1740218"/>
            <a:ext cx="10496074" cy="353497"/>
          </a:xfrm>
          <a:prstGeom prst="rect">
            <a:avLst/>
          </a:prstGeom>
          <a:noFill/>
          <a:ln/>
        </p:spPr>
        <p:txBody>
          <a:bodyPr wrap="none" rtlCol="0" anchor="t"/>
          <a:lstStyle/>
          <a:p>
            <a:pPr algn="l">
              <a:lnSpc>
                <a:spcPts val="2784"/>
              </a:lnSpc>
              <a:buSzPct val="100000"/>
            </a:pPr>
            <a:r>
              <a:rPr lang="en-US" sz="2800" b="1" dirty="0" smtClean="0">
                <a:solidFill>
                  <a:srgbClr val="EBECEF"/>
                </a:solidFill>
                <a:latin typeface="+mj-lt"/>
                <a:ea typeface="Epilogue" pitchFamily="34" charset="-122"/>
                <a:cs typeface="Epilogue" pitchFamily="34" charset="-120"/>
              </a:rPr>
              <a:t> 1)Handling </a:t>
            </a:r>
            <a:r>
              <a:rPr lang="en-US" sz="2800" b="1" dirty="0">
                <a:solidFill>
                  <a:srgbClr val="EBECEF"/>
                </a:solidFill>
                <a:latin typeface="+mj-lt"/>
                <a:ea typeface="Epilogue" pitchFamily="34" charset="-122"/>
                <a:cs typeface="Epilogue" pitchFamily="34" charset="-120"/>
              </a:rPr>
              <a:t>missing </a:t>
            </a:r>
            <a:r>
              <a:rPr lang="en-US" sz="2800" b="1" dirty="0" smtClean="0">
                <a:solidFill>
                  <a:srgbClr val="EBECEF"/>
                </a:solidFill>
                <a:latin typeface="+mj-lt"/>
                <a:ea typeface="Epilogue" pitchFamily="34" charset="-122"/>
                <a:cs typeface="Epilogue" pitchFamily="34" charset="-120"/>
              </a:rPr>
              <a:t>values:</a:t>
            </a:r>
            <a:endParaRPr lang="en-US" sz="2800" b="1" dirty="0">
              <a:solidFill>
                <a:srgbClr val="EBECEF"/>
              </a:solidFill>
              <a:latin typeface="+mj-lt"/>
              <a:ea typeface="Epilogue" pitchFamily="34" charset="-122"/>
              <a:cs typeface="Epilogue" pitchFamily="34" charset="-120"/>
            </a:endParaRPr>
          </a:p>
          <a:p>
            <a:pPr algn="l">
              <a:lnSpc>
                <a:spcPts val="2784"/>
              </a:lnSpc>
              <a:buSzPct val="100000"/>
            </a:pPr>
            <a:endParaRPr lang="en-US" sz="2800" b="1" dirty="0">
              <a:latin typeface="+mj-lt"/>
            </a:endParaRPr>
          </a:p>
        </p:txBody>
      </p:sp>
      <p:pic>
        <p:nvPicPr>
          <p:cNvPr id="6" name="Image 0" descr="preencoded.png"/>
          <p:cNvPicPr>
            <a:picLocks noChangeAspect="1"/>
          </p:cNvPicPr>
          <p:nvPr/>
        </p:nvPicPr>
        <p:blipFill>
          <a:blip r:embed="rId3"/>
          <a:stretch>
            <a:fillRect/>
          </a:stretch>
        </p:blipFill>
        <p:spPr>
          <a:xfrm>
            <a:off x="2067163" y="2342199"/>
            <a:ext cx="5094565" cy="4988768"/>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Right Arrow 9"/>
          <p:cNvSpPr/>
          <p:nvPr/>
        </p:nvSpPr>
        <p:spPr>
          <a:xfrm>
            <a:off x="7725103" y="5658104"/>
            <a:ext cx="978408" cy="10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78684" y="5487583"/>
            <a:ext cx="4185523"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smtClean="0">
                <a:ln w="0"/>
                <a:solidFill>
                  <a:schemeClr val="bg1"/>
                </a:solidFill>
                <a:effectLst>
                  <a:outerShdw blurRad="38100" dist="25400" dir="5400000" algn="ctr" rotWithShape="0">
                    <a:srgbClr val="6E747A">
                      <a:alpha val="43000"/>
                    </a:srgbClr>
                  </a:outerShdw>
                </a:effectLst>
              </a:rPr>
              <a:t>Didn’t Find any missing </a:t>
            </a:r>
            <a:r>
              <a:rPr lang="en-US" sz="2800" b="1" dirty="0">
                <a:ln w="0"/>
                <a:solidFill>
                  <a:schemeClr val="bg1"/>
                </a:solidFill>
                <a:effectLst>
                  <a:outerShdw blurRad="38100" dist="25400" dir="5400000" algn="ctr" rotWithShape="0">
                    <a:srgbClr val="6E747A">
                      <a:alpha val="43000"/>
                    </a:srgbClr>
                  </a:outerShdw>
                </a:effectLst>
              </a:rPr>
              <a:t>v</a:t>
            </a:r>
            <a:r>
              <a:rPr lang="en-US" sz="2800" b="1" dirty="0" smtClean="0">
                <a:ln w="0"/>
                <a:solidFill>
                  <a:schemeClr val="bg1"/>
                </a:solidFill>
                <a:effectLst>
                  <a:outerShdw blurRad="38100" dist="25400" dir="5400000" algn="ctr" rotWithShape="0">
                    <a:srgbClr val="6E747A">
                      <a:alpha val="43000"/>
                    </a:srgbClr>
                  </a:outerShdw>
                </a:effectLst>
              </a:rPr>
              <a:t>alues or Inconsistencies in the dataset.  </a:t>
            </a:r>
            <a:endParaRPr lang="en-US" sz="2800" b="1" dirty="0">
              <a:solidFill>
                <a:schemeClr val="bg1"/>
              </a:solidFill>
            </a:endParaRPr>
          </a:p>
        </p:txBody>
      </p:sp>
    </p:spTree>
    <p:extLst>
      <p:ext uri="{BB962C8B-B14F-4D97-AF65-F5344CB8AC3E}">
        <p14:creationId xmlns:p14="http://schemas.microsoft.com/office/powerpoint/2010/main" val="350086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40865" y="-91440"/>
            <a:ext cx="14630400" cy="8229600"/>
          </a:xfrm>
          <a:prstGeom prst="rect">
            <a:avLst/>
          </a:prstGeom>
          <a:solidFill>
            <a:srgbClr val="080E26"/>
          </a:solidFill>
          <a:ln w="13692">
            <a:solidFill>
              <a:srgbClr val="565151"/>
            </a:solidFill>
            <a:prstDash val="solid"/>
          </a:ln>
        </p:spPr>
      </p:sp>
      <p:sp>
        <p:nvSpPr>
          <p:cNvPr id="4" name="Text 2"/>
          <p:cNvSpPr/>
          <p:nvPr/>
        </p:nvSpPr>
        <p:spPr>
          <a:xfrm>
            <a:off x="2067163" y="607814"/>
            <a:ext cx="5158740" cy="690563"/>
          </a:xfrm>
          <a:prstGeom prst="rect">
            <a:avLst/>
          </a:prstGeom>
          <a:noFill/>
          <a:ln/>
        </p:spPr>
        <p:txBody>
          <a:bodyPr wrap="none" rtlCol="0" anchor="t"/>
          <a:lstStyle/>
          <a:p>
            <a:pPr marL="0" indent="0">
              <a:lnSpc>
                <a:spcPts val="5437"/>
              </a:lnSpc>
              <a:buNone/>
            </a:pPr>
            <a:endParaRPr lang="en-US" sz="4350" b="1" dirty="0">
              <a:latin typeface="+mj-lt"/>
            </a:endParaRPr>
          </a:p>
        </p:txBody>
      </p:sp>
      <p:sp>
        <p:nvSpPr>
          <p:cNvPr id="5" name="Text 3"/>
          <p:cNvSpPr/>
          <p:nvPr/>
        </p:nvSpPr>
        <p:spPr>
          <a:xfrm>
            <a:off x="2067164" y="1024760"/>
            <a:ext cx="10496074" cy="583323"/>
          </a:xfrm>
          <a:prstGeom prst="rect">
            <a:avLst/>
          </a:prstGeom>
          <a:noFill/>
          <a:ln/>
        </p:spPr>
        <p:txBody>
          <a:bodyPr wrap="none" rtlCol="0" anchor="t"/>
          <a:lstStyle/>
          <a:p>
            <a:pPr algn="l">
              <a:lnSpc>
                <a:spcPts val="2784"/>
              </a:lnSpc>
              <a:buSzPct val="100000"/>
            </a:pPr>
            <a:r>
              <a:rPr lang="en-US" sz="2800" b="1" dirty="0" smtClean="0">
                <a:solidFill>
                  <a:srgbClr val="EBECEF"/>
                </a:solidFill>
                <a:latin typeface="+mj-lt"/>
                <a:ea typeface="Epilogue" pitchFamily="34" charset="-122"/>
                <a:cs typeface="Epilogue" pitchFamily="34" charset="-120"/>
              </a:rPr>
              <a:t>2) Data Formatting:</a:t>
            </a:r>
            <a:endParaRPr lang="en-US" sz="2800" b="1" dirty="0">
              <a:solidFill>
                <a:srgbClr val="EBECEF"/>
              </a:solidFill>
              <a:latin typeface="+mj-lt"/>
              <a:ea typeface="Epilogue" pitchFamily="34" charset="-122"/>
              <a:cs typeface="Epilogue" pitchFamily="34" charset="-120"/>
            </a:endParaRPr>
          </a:p>
          <a:p>
            <a:pPr algn="l">
              <a:lnSpc>
                <a:spcPts val="2784"/>
              </a:lnSpc>
              <a:buSzPct val="100000"/>
            </a:pPr>
            <a:endParaRPr lang="en-US" sz="2800" b="1" dirty="0">
              <a:latin typeface="+mj-lt"/>
            </a:endParaRPr>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9" name="Picture 8"/>
          <p:cNvPicPr>
            <a:picLocks noChangeAspect="1"/>
          </p:cNvPicPr>
          <p:nvPr/>
        </p:nvPicPr>
        <p:blipFill>
          <a:blip r:embed="rId5"/>
          <a:stretch>
            <a:fillRect/>
          </a:stretch>
        </p:blipFill>
        <p:spPr>
          <a:xfrm>
            <a:off x="2229013" y="1608082"/>
            <a:ext cx="5842932" cy="5454869"/>
          </a:xfrm>
          <a:prstGeom prst="rect">
            <a:avLst/>
          </a:prstGeom>
        </p:spPr>
      </p:pic>
      <p:sp>
        <p:nvSpPr>
          <p:cNvPr id="10" name="Right Arrow 9"/>
          <p:cNvSpPr/>
          <p:nvPr/>
        </p:nvSpPr>
        <p:spPr>
          <a:xfrm>
            <a:off x="8233794" y="5658104"/>
            <a:ext cx="978408" cy="10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53067" y="5487583"/>
            <a:ext cx="4419831"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The dataset is already in a favorable format, so </a:t>
            </a:r>
            <a:r>
              <a:rPr lang="en-US" sz="2800" b="1" dirty="0" smtClean="0"/>
              <a:t>there is no need to reformate it.</a:t>
            </a:r>
            <a:endParaRPr lang="en-US" sz="4000" b="1" dirty="0">
              <a:solidFill>
                <a:schemeClr val="bg1"/>
              </a:solidFill>
            </a:endParaRPr>
          </a:p>
        </p:txBody>
      </p:sp>
    </p:spTree>
    <p:extLst>
      <p:ext uri="{BB962C8B-B14F-4D97-AF65-F5344CB8AC3E}">
        <p14:creationId xmlns:p14="http://schemas.microsoft.com/office/powerpoint/2010/main" val="305092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59" y="-14613"/>
            <a:ext cx="14630400" cy="8229600"/>
          </a:xfrm>
          <a:prstGeom prst="rect">
            <a:avLst/>
          </a:prstGeom>
          <a:solidFill>
            <a:srgbClr val="080E26"/>
          </a:solidFill>
          <a:ln w="12144">
            <a:solidFill>
              <a:srgbClr val="565151"/>
            </a:solidFill>
            <a:prstDash val="solid"/>
          </a:ln>
        </p:spPr>
      </p:sp>
      <p:sp>
        <p:nvSpPr>
          <p:cNvPr id="4" name="Text 2"/>
          <p:cNvSpPr/>
          <p:nvPr/>
        </p:nvSpPr>
        <p:spPr>
          <a:xfrm>
            <a:off x="717720" y="786671"/>
            <a:ext cx="3136821" cy="561206"/>
          </a:xfrm>
          <a:prstGeom prst="rect">
            <a:avLst/>
          </a:prstGeom>
          <a:noFill/>
          <a:ln/>
        </p:spPr>
        <p:txBody>
          <a:bodyPr wrap="none" rtlCol="0" anchor="t"/>
          <a:lstStyle/>
          <a:p>
            <a:pPr marL="0" indent="0">
              <a:lnSpc>
                <a:spcPts val="3859"/>
              </a:lnSpc>
              <a:buNone/>
            </a:pPr>
            <a:r>
              <a:rPr lang="en-US" sz="3088" b="1" dirty="0" smtClean="0">
                <a:solidFill>
                  <a:srgbClr val="FFFFFF"/>
                </a:solidFill>
                <a:latin typeface="+mj-lt"/>
                <a:ea typeface="Fraunces" pitchFamily="34" charset="-122"/>
                <a:cs typeface="Fraunces" pitchFamily="34" charset="-120"/>
              </a:rPr>
              <a:t>Finding</a:t>
            </a:r>
            <a:r>
              <a:rPr lang="en-US" sz="3088" b="1" dirty="0" smtClean="0">
                <a:solidFill>
                  <a:srgbClr val="FFFFFF"/>
                </a:solidFill>
                <a:latin typeface="+mj-lt"/>
                <a:ea typeface="Fraunces" pitchFamily="34" charset="-122"/>
                <a:cs typeface="Fraunces" pitchFamily="34" charset="-120"/>
              </a:rPr>
              <a:t> Outliers</a:t>
            </a:r>
            <a:r>
              <a:rPr lang="en-US" sz="3088" b="1" dirty="0">
                <a:solidFill>
                  <a:srgbClr val="FFFFFF"/>
                </a:solidFill>
                <a:latin typeface="+mj-lt"/>
                <a:ea typeface="Fraunces" pitchFamily="34" charset="-122"/>
                <a:cs typeface="Fraunces" pitchFamily="34" charset="-120"/>
              </a:rPr>
              <a:t>:</a:t>
            </a:r>
            <a:endParaRPr lang="en-US" sz="3088" b="1" dirty="0">
              <a:latin typeface="+mj-lt"/>
            </a:endParaRPr>
          </a:p>
        </p:txBody>
      </p:sp>
      <p:sp>
        <p:nvSpPr>
          <p:cNvPr id="5" name="Text 3"/>
          <p:cNvSpPr/>
          <p:nvPr/>
        </p:nvSpPr>
        <p:spPr>
          <a:xfrm>
            <a:off x="10845807" y="3795489"/>
            <a:ext cx="3460966" cy="298168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2800" b="1" dirty="0">
                <a:solidFill>
                  <a:schemeClr val="bg1"/>
                </a:solidFill>
              </a:rPr>
              <a:t>Boxplot graph was used for outlier detection. All features contained outliers which could potentially affect the end result. Therefore, they were removed in the next step.</a:t>
            </a:r>
            <a:endParaRPr lang="en-US" sz="3200" b="1" dirty="0">
              <a:solidFill>
                <a:schemeClr val="bg1"/>
              </a:solidFill>
            </a:endParaRPr>
          </a:p>
        </p:txBody>
      </p:sp>
      <p:pic>
        <p:nvPicPr>
          <p:cNvPr id="6" name="Image 0" descr="preencoded.png"/>
          <p:cNvPicPr>
            <a:picLocks noChangeAspect="1"/>
          </p:cNvPicPr>
          <p:nvPr/>
        </p:nvPicPr>
        <p:blipFill>
          <a:blip r:embed="rId3"/>
          <a:stretch>
            <a:fillRect/>
          </a:stretch>
        </p:blipFill>
        <p:spPr>
          <a:xfrm>
            <a:off x="717720" y="1476592"/>
            <a:ext cx="8962308" cy="5360334"/>
          </a:xfrm>
          <a:prstGeom prst="rect">
            <a:avLst/>
          </a:prstGeom>
        </p:spPr>
      </p:pic>
      <p:sp>
        <p:nvSpPr>
          <p:cNvPr id="7" name="Text 4"/>
          <p:cNvSpPr/>
          <p:nvPr/>
        </p:nvSpPr>
        <p:spPr>
          <a:xfrm>
            <a:off x="2658785" y="7376398"/>
            <a:ext cx="9312712" cy="313730"/>
          </a:xfrm>
          <a:prstGeom prst="rect">
            <a:avLst/>
          </a:prstGeom>
          <a:noFill/>
          <a:ln/>
        </p:spPr>
        <p:txBody>
          <a:bodyPr wrap="none" rtlCol="0" anchor="t"/>
          <a:lstStyle/>
          <a:p>
            <a:pPr marL="0" indent="0">
              <a:lnSpc>
                <a:spcPts val="2470"/>
              </a:lnSpc>
              <a:buNone/>
            </a:pPr>
            <a:endParaRPr lang="en-US" sz="1544"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9" name="Text 3"/>
          <p:cNvSpPr/>
          <p:nvPr/>
        </p:nvSpPr>
        <p:spPr>
          <a:xfrm>
            <a:off x="2526724" y="801284"/>
            <a:ext cx="8145780" cy="694373"/>
          </a:xfrm>
          <a:prstGeom prst="rect">
            <a:avLst/>
          </a:prstGeom>
          <a:noFill/>
          <a:ln/>
        </p:spPr>
        <p:txBody>
          <a:bodyPr wrap="none" rtlCol="0" anchor="t"/>
          <a:lstStyle/>
          <a:p>
            <a:pPr marL="0" indent="0">
              <a:lnSpc>
                <a:spcPts val="5468"/>
              </a:lnSpc>
              <a:buNone/>
            </a:pPr>
            <a:endParaRPr lang="en-US" sz="4374" dirty="0">
              <a:latin typeface="+mj-lt"/>
            </a:endParaRPr>
          </a:p>
          <a:p>
            <a:pPr marL="0" indent="0">
              <a:lnSpc>
                <a:spcPts val="5468"/>
              </a:lnSpc>
              <a:buNone/>
            </a:pPr>
            <a:endParaRPr lang="en-US" sz="4374" dirty="0">
              <a:latin typeface="+mj-lt"/>
            </a:endParaRPr>
          </a:p>
        </p:txBody>
      </p:sp>
      <p:sp>
        <p:nvSpPr>
          <p:cNvPr id="10" name="Right Arrow 9"/>
          <p:cNvSpPr/>
          <p:nvPr/>
        </p:nvSpPr>
        <p:spPr>
          <a:xfrm>
            <a:off x="9742339" y="4619297"/>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869799"/>
          </a:xfrm>
          <a:prstGeom prst="rect">
            <a:avLst/>
          </a:prstGeom>
          <a:solidFill>
            <a:srgbClr val="080E26"/>
          </a:solidFill>
          <a:ln w="9644">
            <a:solidFill>
              <a:srgbClr val="565151"/>
            </a:solidFill>
            <a:prstDash val="solid"/>
          </a:ln>
        </p:spPr>
      </p:sp>
      <p:sp>
        <p:nvSpPr>
          <p:cNvPr id="4" name="Text 2"/>
          <p:cNvSpPr/>
          <p:nvPr/>
        </p:nvSpPr>
        <p:spPr>
          <a:xfrm>
            <a:off x="839836" y="543856"/>
            <a:ext cx="7388066" cy="373006"/>
          </a:xfrm>
          <a:prstGeom prst="rect">
            <a:avLst/>
          </a:prstGeom>
          <a:noFill/>
          <a:ln/>
        </p:spPr>
        <p:txBody>
          <a:bodyPr wrap="none" rtlCol="0" anchor="t"/>
          <a:lstStyle/>
          <a:p>
            <a:pPr marL="0" indent="0">
              <a:lnSpc>
                <a:spcPts val="1960"/>
              </a:lnSpc>
              <a:buNone/>
            </a:pPr>
            <a:r>
              <a:rPr lang="en-US" sz="3200" dirty="0" smtClean="0">
                <a:solidFill>
                  <a:srgbClr val="EBECEF"/>
                </a:solidFill>
                <a:ea typeface="Epilogue" pitchFamily="34" charset="-122"/>
                <a:cs typeface="Epilogue" pitchFamily="34" charset="-120"/>
              </a:rPr>
              <a:t>Handling</a:t>
            </a:r>
            <a:r>
              <a:rPr lang="en-US" sz="3200" dirty="0" smtClean="0">
                <a:solidFill>
                  <a:srgbClr val="EBECEF"/>
                </a:solidFill>
                <a:ea typeface="Epilogue" pitchFamily="34" charset="-122"/>
                <a:cs typeface="Epilogue" pitchFamily="34" charset="-120"/>
              </a:rPr>
              <a:t> Outliers:</a:t>
            </a:r>
            <a:endParaRPr lang="en-US" sz="1225" dirty="0"/>
          </a:p>
        </p:txBody>
      </p:sp>
      <p:pic>
        <p:nvPicPr>
          <p:cNvPr id="5" name="Image 0" descr="preencoded.png"/>
          <p:cNvPicPr>
            <a:picLocks noChangeAspect="1"/>
          </p:cNvPicPr>
          <p:nvPr/>
        </p:nvPicPr>
        <p:blipFill>
          <a:blip r:embed="rId3"/>
          <a:stretch>
            <a:fillRect/>
          </a:stretch>
        </p:blipFill>
        <p:spPr>
          <a:xfrm>
            <a:off x="963027" y="988575"/>
            <a:ext cx="7388066" cy="3738682"/>
          </a:xfrm>
          <a:prstGeom prst="rect">
            <a:avLst/>
          </a:prstGeom>
        </p:spPr>
      </p:pic>
      <p:pic>
        <p:nvPicPr>
          <p:cNvPr id="6" name="Image 1" descr="preencoded.png"/>
          <p:cNvPicPr>
            <a:picLocks noChangeAspect="1"/>
          </p:cNvPicPr>
          <p:nvPr/>
        </p:nvPicPr>
        <p:blipFill>
          <a:blip r:embed="rId4"/>
          <a:stretch>
            <a:fillRect/>
          </a:stretch>
        </p:blipFill>
        <p:spPr>
          <a:xfrm>
            <a:off x="963027" y="4870683"/>
            <a:ext cx="7388066" cy="3502343"/>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8" name="Text 3"/>
          <p:cNvSpPr/>
          <p:nvPr/>
        </p:nvSpPr>
        <p:spPr>
          <a:xfrm>
            <a:off x="9586841" y="4072292"/>
            <a:ext cx="4207985" cy="165761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600" dirty="0"/>
              <a:t>Using the Quantile Method, outliers were removed by running the function thrice.</a:t>
            </a:r>
            <a:endParaRPr lang="en-US" sz="5400" dirty="0">
              <a:solidFill>
                <a:schemeClr val="bg1"/>
              </a:solidFill>
            </a:endParaRPr>
          </a:p>
        </p:txBody>
      </p:sp>
      <p:sp>
        <p:nvSpPr>
          <p:cNvPr id="9" name="Right Arrow 8"/>
          <p:cNvSpPr/>
          <p:nvPr/>
        </p:nvSpPr>
        <p:spPr>
          <a:xfrm>
            <a:off x="8416892" y="4072292"/>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714</Words>
  <Application>Microsoft Office PowerPoint</Application>
  <PresentationFormat>Custom</PresentationFormat>
  <Paragraphs>81</Paragraphs>
  <Slides>25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Epilogue</vt:lpstr>
      <vt:lpstr>Fraunces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28</cp:revision>
  <dcterms:created xsi:type="dcterms:W3CDTF">2023-12-24T23:40:03Z</dcterms:created>
  <dcterms:modified xsi:type="dcterms:W3CDTF">2024-01-08T09:32:25Z</dcterms:modified>
</cp:coreProperties>
</file>