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8" r:id="rId6"/>
    <p:sldId id="287" r:id="rId7"/>
    <p:sldId id="276" r:id="rId8"/>
    <p:sldId id="278" r:id="rId9"/>
    <p:sldId id="284" r:id="rId10"/>
    <p:sldId id="275" r:id="rId11"/>
    <p:sldId id="285" r:id="rId12"/>
    <p:sldId id="258" r:id="rId13"/>
    <p:sldId id="279" r:id="rId14"/>
    <p:sldId id="280" r:id="rId15"/>
    <p:sldId id="282" r:id="rId16"/>
    <p:sldId id="277" r:id="rId17"/>
    <p:sldId id="281" r:id="rId18"/>
    <p:sldId id="28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4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Motion Detection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Object Detection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Facial Object Detection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 Identification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Motion Detection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 Object Detection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Facial Object Detection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 Identification</a:t>
          </a:r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9E530D-C128-4DA0-BE40-CB3BAD97853A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9E07-05C0-4C24-A768-A0BA21EECE50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B9C-9895-4AB0-862F-C6C65CA26EE0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9DF-01F1-4846-84A8-B06A970317DE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A3BC-7B43-4327-9359-ECED897131A6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9CF3-0DDE-4A8E-B66A-6D5E0564B270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A0AC-6D48-46EA-9D5A-12DC3CD5C9A4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605-3C11-45EB-AFA0-BE3ED69C0CD6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CAB3-2D33-4806-9473-04AEB4DBD730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1B4D-2800-491A-91E8-CB6139336D14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FB06-0D8C-4FBC-A640-7F5AF1B51898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D265-81F7-4AD9-8EDC-2973790BC428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A60A-079A-4780-BE38-7F80FA17A5AF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1A61-D153-4639-8ACE-0BD9B414545E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60C2-BB42-494F-9C28-A7E92168A082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EDFD-7998-4728-95E4-A8979748FD9F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427D-C506-4590-80F4-E105120368C1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2E8BD8-A596-4CA8-81D5-3786A5FB4BC4}" type="datetime1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Redmon%2C+J" TargetMode="External"/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hyperlink" Target="https://pjreddie.com/darknet/yolo/" TargetMode="External"/><Relationship Id="rId2" Type="http://schemas.openxmlformats.org/officeDocument/2006/relationships/hyperlink" Target="https://archive.org/details/computervision0000b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acedetection.com/" TargetMode="External"/><Relationship Id="rId5" Type="http://schemas.openxmlformats.org/officeDocument/2006/relationships/hyperlink" Target="http://www.webopedia.com/TERM/M/motion_detection.html" TargetMode="External"/><Relationship Id="rId4" Type="http://schemas.openxmlformats.org/officeDocument/2006/relationships/hyperlink" Target="https://en.wikipedia.org/wiki/Special:BookSources/978-0-13-165316-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-ahmadi.com/cascade-trainer-gui/" TargetMode="External"/><Relationship Id="rId2" Type="http://schemas.openxmlformats.org/officeDocument/2006/relationships/hyperlink" Target="https://github.com/Aamirkhan10218/ObjectIdentification_YOLOv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amirkhan10218/YOLOv3_OpenCV_ObjectDetection_Identification" TargetMode="External"/><Relationship Id="rId5" Type="http://schemas.openxmlformats.org/officeDocument/2006/relationships/hyperlink" Target="http://cocodataset.org/#home" TargetMode="External"/><Relationship Id="rId4" Type="http://schemas.openxmlformats.org/officeDocument/2006/relationships/hyperlink" Target="https://www.kaggle.com/moltean/frui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7.jpg"/><Relationship Id="rId10" Type="http://schemas.microsoft.com/office/2007/relationships/diagramDrawing" Target="../diagrams/drawing1.xml"/><Relationship Id="rId4" Type="http://schemas.openxmlformats.org/officeDocument/2006/relationships/image" Target="../media/image16.jp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11" y="2857406"/>
            <a:ext cx="7197726" cy="1143178"/>
          </a:xfrm>
        </p:spPr>
        <p:txBody>
          <a:bodyPr>
            <a:noAutofit/>
          </a:bodyPr>
          <a:lstStyle/>
          <a:p>
            <a:pPr algn="l"/>
            <a:r>
              <a:rPr lang="en-US" sz="7200" b="1" dirty="0"/>
              <a:t>Computer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86EB2-8EFA-49AB-8FE2-F1A3F43EF5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5684" y="1645998"/>
            <a:ext cx="3229493" cy="299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6519B-2374-4699-9283-6FD84FD8B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11" y="5341961"/>
            <a:ext cx="1558880" cy="11431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F019E9-CD59-448C-9566-1F6F5AFB65B2}"/>
              </a:ext>
            </a:extLst>
          </p:cNvPr>
          <p:cNvSpPr txBox="1">
            <a:spLocks/>
          </p:cNvSpPr>
          <p:nvPr/>
        </p:nvSpPr>
        <p:spPr>
          <a:xfrm>
            <a:off x="2407604" y="5341961"/>
            <a:ext cx="10481907" cy="11431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cap="none" dirty="0"/>
              <a:t>University of Education, Lahore (Multan Campus)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13B2-7924-49C8-9025-90BF24DD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389253" cy="1456267"/>
          </a:xfrm>
        </p:spPr>
        <p:txBody>
          <a:bodyPr>
            <a:noAutofit/>
          </a:bodyPr>
          <a:lstStyle/>
          <a:p>
            <a:r>
              <a:rPr lang="en-US" sz="6600" b="1" cap="none" dirty="0"/>
              <a:t>Motion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292D7-E83D-4F60-A50A-93D23E5B2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576441" y="1337733"/>
            <a:ext cx="3216166" cy="321616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D3D502-B355-4496-B263-0ACEC15BEEC6}"/>
              </a:ext>
            </a:extLst>
          </p:cNvPr>
          <p:cNvSpPr txBox="1">
            <a:spLocks/>
          </p:cNvSpPr>
          <p:nvPr/>
        </p:nvSpPr>
        <p:spPr>
          <a:xfrm>
            <a:off x="685801" y="1692165"/>
            <a:ext cx="7732986" cy="4931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cap="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24A2B-44E5-4E47-B336-70B51A3E0A8A}"/>
              </a:ext>
            </a:extLst>
          </p:cNvPr>
          <p:cNvSpPr txBox="1">
            <a:spLocks/>
          </p:cNvSpPr>
          <p:nvPr/>
        </p:nvSpPr>
        <p:spPr>
          <a:xfrm>
            <a:off x="685801" y="1790027"/>
            <a:ext cx="7890640" cy="29080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800" b="1" cap="none" dirty="0"/>
              <a:t>Motion detection</a:t>
            </a:r>
            <a:r>
              <a:rPr lang="en-GB" sz="2800" cap="none" dirty="0"/>
              <a:t> is the process of detecting a change in the position of an object relative to its surroundings or a change in the surroundings relative to an object. Motion detection can be achieved by either mechanical or electronic methods.</a:t>
            </a:r>
            <a:r>
              <a:rPr lang="en-GB" sz="1600" cap="none" dirty="0"/>
              <a:t>[2]</a:t>
            </a:r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78348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5BAA-BB01-4494-8632-1B0F264F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dirty="0"/>
              <a:t>Facial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9586-2DB9-405E-9C62-9E20CC23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69" y="2065867"/>
            <a:ext cx="8174865" cy="2508761"/>
          </a:xfrm>
        </p:spPr>
        <p:txBody>
          <a:bodyPr>
            <a:normAutofit/>
          </a:bodyPr>
          <a:lstStyle/>
          <a:p>
            <a:r>
              <a:rPr lang="en-GB" sz="2800" b="1" dirty="0"/>
              <a:t>Face detection</a:t>
            </a:r>
            <a:r>
              <a:rPr lang="en-GB" sz="2800" dirty="0"/>
              <a:t> is a computer technology being used in a variety of applications that identifies human faces in digital images.</a:t>
            </a:r>
            <a:r>
              <a:rPr lang="en-GB" sz="1600" dirty="0"/>
              <a:t>[3]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7AF00-49AB-4BE2-B3DC-DA4C0FE5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256479" y="2252624"/>
            <a:ext cx="2352752" cy="2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43D7-2A57-4A9E-A5AA-87D3FEF9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185633" cy="5255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Let’s DO some practical work</a:t>
            </a:r>
          </a:p>
        </p:txBody>
      </p:sp>
    </p:spTree>
    <p:extLst>
      <p:ext uri="{BB962C8B-B14F-4D97-AF65-F5344CB8AC3E}">
        <p14:creationId xmlns:p14="http://schemas.microsoft.com/office/powerpoint/2010/main" val="368662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F18B-F297-47E7-AC2C-82CED11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AACB-2977-4803-B41B-6B616EE255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i="1" dirty="0"/>
              <a:t>Dana H. Ballard; Christopher M. Brown (1982). </a:t>
            </a:r>
            <a:r>
              <a:rPr lang="en-GB" i="1" dirty="0">
                <a:hlinkClick r:id="rId2"/>
              </a:rPr>
              <a:t>Computer Vision</a:t>
            </a:r>
            <a:r>
              <a:rPr lang="en-GB" i="1" dirty="0"/>
              <a:t>. Prentice Hall. </a:t>
            </a:r>
            <a:r>
              <a:rPr lang="en-GB" i="1" dirty="0">
                <a:hlinkClick r:id="rId3" tooltip="International Standard Book Number"/>
              </a:rPr>
              <a:t>ISBN</a:t>
            </a:r>
            <a:r>
              <a:rPr lang="en-GB" i="1" dirty="0"/>
              <a:t> </a:t>
            </a:r>
            <a:r>
              <a:rPr lang="en-GB" i="1" dirty="0">
                <a:hlinkClick r:id="rId4" tooltip="Special:BookSources/978-0-13-165316-0"/>
              </a:rPr>
              <a:t>978-0-13-165316-0</a:t>
            </a:r>
            <a:r>
              <a:rPr lang="en-GB" i="1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/>
              </a:rPr>
              <a:t> "motion detection"</a:t>
            </a:r>
            <a:r>
              <a:rPr lang="en-GB" dirty="0"/>
              <a:t>. Retrieved 26 January 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>
                <a:hlinkClick r:id="rId6"/>
              </a:rPr>
              <a:t>https://facedetection.com/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https://pjreddie.com/darknet/yolo/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https://arxiv.org/search/cs?searchtype=author&amp;query=Redmon%2C+J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i="1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F1073-E53B-40AA-858F-E6CAC310F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0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512F-B738-4A3D-8B60-1ED43475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6C7C-5995-4C6B-84E6-9790D85AE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576708"/>
            <a:ext cx="4995334" cy="32154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https://github.com/Aamirkhan10218/ObjectIdentification_YOLOv3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https://amin-ahmadi.com/cascade-trainer-gui/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https://www.kaggle.com/moltean/fruits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http://cocodataset.org/#home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https://github.com/Aamirkhan10218/YOLOv3_OpenCV_ObjectDetection_Identification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5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B3DF-2065-4F1D-9CF8-8C22672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783" y="646112"/>
            <a:ext cx="7827658" cy="1456267"/>
          </a:xfrm>
        </p:spPr>
        <p:txBody>
          <a:bodyPr>
            <a:noAutofit/>
          </a:bodyPr>
          <a:lstStyle/>
          <a:p>
            <a:r>
              <a:rPr lang="en-US" sz="9600" dirty="0"/>
              <a:t>ANY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1C56-C810-4D29-8E19-A17C81572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8898" y="2157020"/>
            <a:ext cx="2147550" cy="3460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43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amirkhan10218@gmail.com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B09-ADD5-43B7-A43B-7AEFB398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58FA-5A2C-4E83-975A-EA60B70F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58872"/>
          </a:xfrm>
        </p:spPr>
        <p:txBody>
          <a:bodyPr>
            <a:normAutofit/>
          </a:bodyPr>
          <a:lstStyle/>
          <a:p>
            <a:r>
              <a:rPr lang="en-US" sz="2800" dirty="0"/>
              <a:t>Aamir Khan (1604208)</a:t>
            </a:r>
          </a:p>
          <a:p>
            <a:r>
              <a:rPr lang="en-US" sz="2800" dirty="0"/>
              <a:t>Nauman Saleem (1604217)</a:t>
            </a:r>
          </a:p>
          <a:p>
            <a:r>
              <a:rPr lang="en-US" sz="2800" dirty="0"/>
              <a:t>Tariq Qureshi (1604180)</a:t>
            </a:r>
          </a:p>
        </p:txBody>
      </p:sp>
    </p:spTree>
    <p:extLst>
      <p:ext uri="{BB962C8B-B14F-4D97-AF65-F5344CB8AC3E}">
        <p14:creationId xmlns:p14="http://schemas.microsoft.com/office/powerpoint/2010/main" val="28804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512E-CD87-453E-ABF0-8C62B639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C88C-2CFB-4B90-83A8-5E5365EB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8580"/>
            <a:ext cx="10131425" cy="3649133"/>
          </a:xfrm>
        </p:spPr>
        <p:txBody>
          <a:bodyPr/>
          <a:lstStyle/>
          <a:p>
            <a:r>
              <a:rPr lang="en-US" sz="2800" dirty="0"/>
              <a:t>What is Computer Vision?</a:t>
            </a:r>
          </a:p>
          <a:p>
            <a:r>
              <a:rPr lang="en-US" sz="2800" dirty="0"/>
              <a:t>How It Works?</a:t>
            </a:r>
          </a:p>
          <a:p>
            <a:r>
              <a:rPr lang="en-US" sz="2800" dirty="0"/>
              <a:t>Tools</a:t>
            </a:r>
          </a:p>
          <a:p>
            <a:r>
              <a:rPr lang="en-US" sz="2800" dirty="0"/>
              <a:t>Few Computer Vision Applications</a:t>
            </a:r>
          </a:p>
          <a:p>
            <a:r>
              <a:rPr lang="en-US" sz="2800" dirty="0"/>
              <a:t>Practical Implementation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4CAF-4B1C-4EB7-9A28-4B9AA876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cap="none" dirty="0"/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44E0-284D-4BED-A0ED-B83BEF3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0686"/>
            <a:ext cx="10131425" cy="364913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3200" b="1" dirty="0"/>
              <a:t>“Computer vision</a:t>
            </a:r>
            <a:r>
              <a:rPr lang="en-GB" sz="3200" dirty="0"/>
              <a:t> is an interdisciplinary scientific field that deals with how computers can be made to gain high-level understanding from digital images or videos. From the perspective of engineering, it seeks to automate tasks that the human visual system can do </a:t>
            </a:r>
            <a:r>
              <a:rPr lang="en-GB" sz="1600" dirty="0"/>
              <a:t>[1]</a:t>
            </a:r>
            <a:r>
              <a:rPr lang="en-GB" sz="3200" dirty="0"/>
              <a:t>.”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5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E022-C8F7-4AA9-B7A3-1099E5CD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dirty="0"/>
              <a:t>How it works?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9C6C99-6834-41E5-B267-C6A1AF22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145765" y="3008231"/>
            <a:ext cx="1406345" cy="1406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3AA694-E0F8-4655-A90D-D12BE386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63219" y="3073612"/>
            <a:ext cx="1514522" cy="1514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98E88-2656-4C7E-9A8B-DA43437B9BA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1914940" y="3018870"/>
            <a:ext cx="1514523" cy="151452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509E823-B9A1-494F-991D-12064FC6BED6}"/>
              </a:ext>
            </a:extLst>
          </p:cNvPr>
          <p:cNvSpPr txBox="1">
            <a:spLocks/>
          </p:cNvSpPr>
          <p:nvPr/>
        </p:nvSpPr>
        <p:spPr>
          <a:xfrm>
            <a:off x="1778126" y="4828921"/>
            <a:ext cx="2046889" cy="10195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Acquiring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5F1DA54-485C-48D0-8D70-C4EB129C7796}"/>
              </a:ext>
            </a:extLst>
          </p:cNvPr>
          <p:cNvSpPr txBox="1">
            <a:spLocks/>
          </p:cNvSpPr>
          <p:nvPr/>
        </p:nvSpPr>
        <p:spPr>
          <a:xfrm>
            <a:off x="5301809" y="4838849"/>
            <a:ext cx="2046889" cy="10195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Processing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9AE6490-2068-44A1-A0C4-433C388C554A}"/>
              </a:ext>
            </a:extLst>
          </p:cNvPr>
          <p:cNvSpPr txBox="1">
            <a:spLocks/>
          </p:cNvSpPr>
          <p:nvPr/>
        </p:nvSpPr>
        <p:spPr>
          <a:xfrm>
            <a:off x="8825493" y="4819157"/>
            <a:ext cx="2046889" cy="10195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Analyzing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805CC0C-19DC-4E13-8435-584B2646D2B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12297" y="3468487"/>
            <a:ext cx="952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5E3778-63C7-41A5-A9C2-00670D1019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484395" y="346848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4FF9-F0D4-4731-8121-B3760C57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dirty="0"/>
              <a:t>Tools /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815F-3EC4-4706-8524-8A10F572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1115"/>
            <a:ext cx="10131425" cy="3649133"/>
          </a:xfrm>
        </p:spPr>
        <p:txBody>
          <a:bodyPr>
            <a:normAutofit/>
          </a:bodyPr>
          <a:lstStyle/>
          <a:p>
            <a:r>
              <a:rPr lang="en-US" sz="3600" dirty="0"/>
              <a:t>Open CV</a:t>
            </a:r>
          </a:p>
          <a:p>
            <a:r>
              <a:rPr lang="en-US" sz="3600" dirty="0"/>
              <a:t>Yolo V3</a:t>
            </a:r>
          </a:p>
          <a:p>
            <a:r>
              <a:rPr lang="en-US" sz="3600" dirty="0"/>
              <a:t>ONNX</a:t>
            </a:r>
          </a:p>
          <a:p>
            <a:r>
              <a:rPr lang="en-US" sz="3600" dirty="0"/>
              <a:t>Torch</a:t>
            </a:r>
          </a:p>
          <a:p>
            <a:r>
              <a:rPr lang="en-US" sz="3600" dirty="0"/>
              <a:t>TensorFlow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FB5EF-47FD-4990-9AC8-F43A3C5B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335517" y="1377752"/>
            <a:ext cx="1393453" cy="145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7903C-8CE8-48C0-AA20-0BE074DF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07" y="1345317"/>
            <a:ext cx="1619241" cy="1331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D1463-C205-4B66-A6C8-A2C47F15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24" y="3052942"/>
            <a:ext cx="1374187" cy="1412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04CB0F-8115-4A86-9C80-F578E7F3F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882" y="4313350"/>
            <a:ext cx="1924050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3E2C1-0DBD-4DE2-BC93-7585F705A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253" y="3052942"/>
            <a:ext cx="1806678" cy="17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2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45FE-9F9E-43ED-8E84-3C9F0A9C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b="1" cap="none" dirty="0"/>
              <a:t>Open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8456-A69F-4C5F-91C2-317C8495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8947"/>
            <a:ext cx="10131425" cy="47001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Stands For Open Source Computer Vision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Officially launched in 1999 the OpenCV project was initially an Intel Research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The library is cross-platform and free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0E9FE-7AF7-4332-A115-7605414E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474443" y="543472"/>
            <a:ext cx="2342783" cy="28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3B3C-CA7E-403C-972E-E7901243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/>
              <a:t>YOLO v3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A346-CD51-442B-9850-AAA143B0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702120" cy="364913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YOLO stands for You Only Look Once[4]</a:t>
            </a:r>
          </a:p>
          <a:p>
            <a:pPr algn="just">
              <a:lnSpc>
                <a:spcPct val="150000"/>
              </a:lnSpc>
            </a:pPr>
            <a:r>
              <a:rPr lang="en-GB" sz="2800" dirty="0"/>
              <a:t>Developed By </a:t>
            </a:r>
            <a:r>
              <a:rPr lang="en-US" sz="2800" dirty="0"/>
              <a:t>Joseph Redmon, Ali Farhadi[5]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YOLO v2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Tiny </a:t>
            </a:r>
            <a:r>
              <a:rPr lang="en-US" sz="2800" dirty="0" err="1"/>
              <a:t>YOlO</a:t>
            </a:r>
            <a:r>
              <a:rPr lang="en-US" sz="2800" dirty="0"/>
              <a:t> (For Mobiles)</a:t>
            </a: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0CFBB-4AC7-4712-8211-231486EA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02" y="1466045"/>
            <a:ext cx="4016646" cy="26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4" y="819754"/>
            <a:ext cx="7775817" cy="2040590"/>
          </a:xfrm>
        </p:spPr>
        <p:txBody>
          <a:bodyPr>
            <a:noAutofit/>
          </a:bodyPr>
          <a:lstStyle/>
          <a:p>
            <a:pPr algn="ctr"/>
            <a:r>
              <a:rPr lang="en-US" sz="5500" b="1" cap="none" dirty="0"/>
              <a:t>Few Applications of Computer Vision</a:t>
            </a:r>
            <a:endParaRPr lang="ru-RU" sz="5500" b="1" cap="none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01004"/>
              </p:ext>
            </p:extLst>
          </p:nvPr>
        </p:nvGraphicFramePr>
        <p:xfrm>
          <a:off x="891126" y="2758170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402</Words>
  <Application>Microsoft Office PowerPoint</Application>
  <PresentationFormat>Widescreen</PresentationFormat>
  <Paragraphs>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Computer vision</vt:lpstr>
      <vt:lpstr>Members:</vt:lpstr>
      <vt:lpstr>Agenda</vt:lpstr>
      <vt:lpstr>What is Computer Vision?</vt:lpstr>
      <vt:lpstr>How it works?</vt:lpstr>
      <vt:lpstr>Tools / Libraries</vt:lpstr>
      <vt:lpstr>Open CV</vt:lpstr>
      <vt:lpstr>YOLO v3</vt:lpstr>
      <vt:lpstr>Few Applications of Computer Vision</vt:lpstr>
      <vt:lpstr>Motion Detection</vt:lpstr>
      <vt:lpstr>Facial object detection</vt:lpstr>
      <vt:lpstr>Let’s DO some practical work</vt:lpstr>
      <vt:lpstr>References:</vt:lpstr>
      <vt:lpstr>Download links</vt:lpstr>
      <vt:lpstr>ANY QUESTION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2020-01-23T14:47:34Z</dcterms:created>
  <dcterms:modified xsi:type="dcterms:W3CDTF">2020-02-07T08:37:12Z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