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Inter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guYyEYZ/FDao26obBTx16v2HyN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774092" y="0"/>
            <a:ext cx="4989668" cy="55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 sz="2800" b="1">
                <a:solidFill>
                  <a:srgbClr val="062754"/>
                </a:solidFill>
                <a:latin typeface="Inter"/>
                <a:ea typeface="Inter"/>
                <a:cs typeface="Inter"/>
                <a:sym typeface="Inter"/>
              </a:rPr>
              <a:t>Data Science Bootcamp</a:t>
            </a:r>
            <a:endParaRPr sz="2800" b="1">
              <a:solidFill>
                <a:srgbClr val="06275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238371" y="3715751"/>
            <a:ext cx="2221950" cy="1137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 sz="2000" b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SABRI Meriam</a:t>
            </a:r>
            <a:br>
              <a:rPr lang="fr-FR" sz="2000" b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fr-FR" sz="2000" b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NOËL Raba</a:t>
            </a:r>
            <a:endParaRPr sz="2000"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 sz="2000" b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REBAI Amir</a:t>
            </a:r>
            <a:endParaRPr sz="2000"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238371" y="1605765"/>
            <a:ext cx="2457938" cy="98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 sz="3200" b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Pneumonia</a:t>
            </a:r>
            <a:r>
              <a:rPr lang="fr-FR" sz="3100" b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Detection </a:t>
            </a:r>
            <a:endParaRPr sz="3100"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46171" y="3640040"/>
            <a:ext cx="1051658" cy="110759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7381631" y="4224417"/>
            <a:ext cx="1277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Demo-day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25/02/2022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>
            <a:spLocks noGrp="1"/>
          </p:cNvSpPr>
          <p:nvPr>
            <p:ph type="ctrTitle" idx="4294967295"/>
          </p:nvPr>
        </p:nvSpPr>
        <p:spPr>
          <a:xfrm>
            <a:off x="1192664" y="40925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Modèle – Caractéristiques </a:t>
            </a:r>
            <a:endParaRPr sz="2500" b="0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751825" y="1399046"/>
            <a:ext cx="5636618" cy="209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Data augmentation </a:t>
            </a:r>
            <a:endParaRPr sz="1400" b="0" i="0" u="none" strike="noStrike" cap="none">
              <a:solidFill>
                <a:srgbClr val="004B5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Optimizers (amsgrad)</a:t>
            </a:r>
            <a:endParaRPr sz="1400" b="0" i="0" u="none" strike="noStrike" cap="none">
              <a:solidFill>
                <a:srgbClr val="004B5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Ajustement de la complexité du model</a:t>
            </a:r>
            <a:endParaRPr sz="1400" b="0" i="0" u="none" strike="noStrike" cap="none">
              <a:solidFill>
                <a:srgbClr val="004B5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Plus d’épochs</a:t>
            </a:r>
            <a:endParaRPr sz="1400" b="0" i="0" u="none" strike="noStrike" cap="none">
              <a:solidFill>
                <a:srgbClr val="004B5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Sauvegarder automatiquement les meilleurs performances </a:t>
            </a:r>
            <a:endParaRPr sz="1400" b="0" i="0" u="none" strike="noStrike" cap="none">
              <a:solidFill>
                <a:srgbClr val="004B5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>
            <a:spLocks noGrp="1"/>
          </p:cNvSpPr>
          <p:nvPr>
            <p:ph type="ctrTitle" idx="4294967295"/>
          </p:nvPr>
        </p:nvSpPr>
        <p:spPr>
          <a:xfrm>
            <a:off x="1192664" y="40925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Modèle – Performance</a:t>
            </a:r>
            <a:endParaRPr sz="2500" b="0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2810930" y="3652839"/>
            <a:ext cx="22420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Accuracy : 93,59 %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7442" y="1229051"/>
            <a:ext cx="3802577" cy="2354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>
            <a:spLocks noGrp="1"/>
          </p:cNvSpPr>
          <p:nvPr>
            <p:ph type="ctrTitle" idx="4294967295"/>
          </p:nvPr>
        </p:nvSpPr>
        <p:spPr>
          <a:xfrm>
            <a:off x="1192664" y="40925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Modèle – Matrice de confusion</a:t>
            </a:r>
            <a:endParaRPr sz="2500" b="0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6" name="Google Shape;21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2622" y="1132191"/>
            <a:ext cx="4278757" cy="3759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>
            <a:spLocks noGrp="1"/>
          </p:cNvSpPr>
          <p:nvPr>
            <p:ph type="ctrTitle" idx="4294967295"/>
          </p:nvPr>
        </p:nvSpPr>
        <p:spPr>
          <a:xfrm>
            <a:off x="60070" y="1952074"/>
            <a:ext cx="3851530" cy="78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45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Application</a:t>
            </a:r>
            <a:endParaRPr sz="45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>
            <a:spLocks noGrp="1"/>
          </p:cNvSpPr>
          <p:nvPr>
            <p:ph type="ctrTitle" idx="4294967295"/>
          </p:nvPr>
        </p:nvSpPr>
        <p:spPr>
          <a:xfrm>
            <a:off x="1323616" y="335656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Application – Démonstration </a:t>
            </a:r>
            <a:endParaRPr sz="2500" b="0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0" name="Google Shape;23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39868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9509" y="1056809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ctrTitle" idx="4294967295"/>
          </p:nvPr>
        </p:nvSpPr>
        <p:spPr>
          <a:xfrm>
            <a:off x="1180269" y="40925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Conclusion </a:t>
            </a:r>
            <a:endParaRPr sz="2500" b="0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8" name="Google Shape;23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571501" y="1355271"/>
            <a:ext cx="350656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Limites</a:t>
            </a:r>
            <a:r>
              <a:rPr lang="fr-F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Données limitées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Dataset déséquilibré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 (Pnemeunie 73% vs Normal 27%)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Ressources limitées (Colab)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4365172" y="1355271"/>
            <a:ext cx="4260395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Améliorations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Enrichir les données (+images radio)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Construire un dataset plus équlibré</a:t>
            </a:r>
            <a:endParaRPr sz="1400" b="0" i="0" u="none" strike="noStrike" cap="none">
              <a:solidFill>
                <a:srgbClr val="004B5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Utiliser plus de données dans le validation 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Utiliser et comparer avec d’autres variantes du modèle CNN : RCNN – Faster RCNN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Utiliser des ressources/machines plus robustes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Exploiter le transfert de connaissances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Réduire le problème de sur-apprentissage (overfitting)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375" y="482850"/>
            <a:ext cx="576900" cy="39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>
            <a:spLocks noGrp="1"/>
          </p:cNvSpPr>
          <p:nvPr>
            <p:ph type="ctrTitle" idx="4294967295"/>
          </p:nvPr>
        </p:nvSpPr>
        <p:spPr>
          <a:xfrm>
            <a:off x="1089727" y="1970768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5600" b="1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Merci, </a:t>
            </a:r>
            <a:endParaRPr sz="5600" b="1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7"/>
          <p:cNvSpPr txBox="1">
            <a:spLocks noGrp="1"/>
          </p:cNvSpPr>
          <p:nvPr>
            <p:ph type="ctrTitle" idx="4294967295"/>
          </p:nvPr>
        </p:nvSpPr>
        <p:spPr>
          <a:xfrm>
            <a:off x="1128891" y="2834643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400" b="0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à bientôt ! </a:t>
            </a:r>
            <a:endParaRPr sz="2400" b="0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4202019" y="322889"/>
            <a:ext cx="2513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400" b="1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Sommaire</a:t>
            </a:r>
            <a:endParaRPr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ctrTitle" idx="4294967295"/>
          </p:nvPr>
        </p:nvSpPr>
        <p:spPr>
          <a:xfrm>
            <a:off x="4541264" y="1138675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000" b="0" i="0" u="none" strike="noStrike" cap="none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Introduction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" name="Google Shape;65;p2"/>
          <p:cNvSpPr/>
          <p:nvPr/>
        </p:nvSpPr>
        <p:spPr>
          <a:xfrm rot="-355994">
            <a:off x="4203736" y="13818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ctrTitle" idx="4294967295"/>
          </p:nvPr>
        </p:nvSpPr>
        <p:spPr>
          <a:xfrm>
            <a:off x="4541264" y="1704048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000" b="0" i="0" u="none" strike="noStrike" cap="none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Modèle		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2"/>
          <p:cNvSpPr/>
          <p:nvPr/>
        </p:nvSpPr>
        <p:spPr>
          <a:xfrm rot="-355994">
            <a:off x="4203736" y="19149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>
            <a:spLocks noGrp="1"/>
          </p:cNvSpPr>
          <p:nvPr>
            <p:ph type="ctrTitle" idx="4294967295"/>
          </p:nvPr>
        </p:nvSpPr>
        <p:spPr>
          <a:xfrm>
            <a:off x="4541264" y="2257952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000" b="0" i="0" u="none" strike="noStrike" cap="none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Application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2"/>
          <p:cNvSpPr/>
          <p:nvPr/>
        </p:nvSpPr>
        <p:spPr>
          <a:xfrm rot="-355994">
            <a:off x="4203736" y="24480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 rot="-355994">
            <a:off x="4203737" y="19149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4541264" y="2811856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000" b="0" i="0" u="none" strike="noStrike" cap="none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 rot="-355994">
            <a:off x="4203739" y="2996902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2" descr="Une image contenant text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19180" y="0"/>
            <a:ext cx="413379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301" y="365225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 txBox="1"/>
          <p:nvPr/>
        </p:nvSpPr>
        <p:spPr>
          <a:xfrm>
            <a:off x="4541265" y="1138675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000" b="0" i="0" u="none" strike="noStrike" cap="none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Introduction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2"/>
          <p:cNvSpPr/>
          <p:nvPr/>
        </p:nvSpPr>
        <p:spPr>
          <a:xfrm rot="-355994">
            <a:off x="4203737" y="13818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4202020" y="322889"/>
            <a:ext cx="2513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400" b="1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Sommaire</a:t>
            </a:r>
            <a:endParaRPr sz="18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2"/>
          <p:cNvSpPr/>
          <p:nvPr/>
        </p:nvSpPr>
        <p:spPr>
          <a:xfrm rot="-355994">
            <a:off x="4203738" y="19149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4541266" y="1138675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000" b="0" i="0" u="none" strike="noStrike" cap="none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Introduction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" name="Google Shape;80;p2"/>
          <p:cNvSpPr/>
          <p:nvPr/>
        </p:nvSpPr>
        <p:spPr>
          <a:xfrm rot="-355994">
            <a:off x="4203738" y="13818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4541265" y="1704048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000" b="0" i="0" u="none" strike="noStrike" cap="none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Modèle		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2"/>
          <p:cNvSpPr/>
          <p:nvPr/>
        </p:nvSpPr>
        <p:spPr>
          <a:xfrm rot="-355994">
            <a:off x="4203737" y="24480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4202021" y="322889"/>
            <a:ext cx="2513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400" b="1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Sommaire</a:t>
            </a:r>
            <a:endParaRPr sz="18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" name="Google Shape;84;p2"/>
          <p:cNvSpPr/>
          <p:nvPr/>
        </p:nvSpPr>
        <p:spPr>
          <a:xfrm rot="-355994">
            <a:off x="4203739" y="19149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4541267" y="1138675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000" b="0" i="0" u="none" strike="noStrike" cap="none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 rot="-355994">
            <a:off x="4203739" y="13818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ctrTitle" idx="4294967295"/>
          </p:nvPr>
        </p:nvSpPr>
        <p:spPr>
          <a:xfrm>
            <a:off x="60070" y="1952074"/>
            <a:ext cx="3851530" cy="78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3600" b="1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Introduction</a:t>
            </a:r>
            <a:endParaRPr sz="4500" b="1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2" name="Google Shape;9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/>
        </p:nvSpPr>
        <p:spPr>
          <a:xfrm>
            <a:off x="463375" y="3670517"/>
            <a:ext cx="386099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fr-FR"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Courante</a:t>
            </a:r>
            <a:endParaRPr sz="14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fr-FR"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Grave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fr-FR"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Minimisée : 1 décès/39 sd – Enfants &lt; 5ans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fr-FR"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En France : 16 000 décès /an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fr-FR"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&gt;&gt; 4 * accidents de la route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fr-FR" sz="1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Covid19 : Nouvelle forme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>
            <a:spLocks noGrp="1"/>
          </p:cNvSpPr>
          <p:nvPr>
            <p:ph type="ctrTitle" idx="4294967295"/>
          </p:nvPr>
        </p:nvSpPr>
        <p:spPr>
          <a:xfrm>
            <a:off x="1323616" y="335656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Introduction – Maladie	</a:t>
            </a:r>
            <a:endParaRPr sz="2500" b="0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39868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654132" y="981179"/>
            <a:ext cx="8025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Infection inflammatoire respiratoire aigue des voix aériennes inférieures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4" descr="Pneumonie : quels sont les symptômes à reconnaître ? : Femme Actuelle Le MA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375" y="1462934"/>
            <a:ext cx="4577548" cy="209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 descr="Pneumonia: Signs, Symptoms, and Complications"/>
          <p:cNvPicPr preferRelativeResize="0"/>
          <p:nvPr/>
        </p:nvPicPr>
        <p:blipFill rotWithShape="1">
          <a:blip r:embed="rId5">
            <a:alphaModFix/>
          </a:blip>
          <a:srcRect b="5639"/>
          <a:stretch/>
        </p:blipFill>
        <p:spPr>
          <a:xfrm>
            <a:off x="5388708" y="1462934"/>
            <a:ext cx="2500017" cy="3388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ctrTitle" idx="4294967295"/>
          </p:nvPr>
        </p:nvSpPr>
        <p:spPr>
          <a:xfrm>
            <a:off x="1192664" y="40925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Introduction – Diagnostique</a:t>
            </a:r>
            <a:endParaRPr sz="2500" b="0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5" descr="Analyse de sang - Lire &amp;amp; comprendre les résultats | Roch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3813" y="1392011"/>
            <a:ext cx="2807234" cy="186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3913" y="1392011"/>
            <a:ext cx="2807235" cy="186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5" descr="En savois plus sur les pneunomie aigu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4235" y="1392010"/>
            <a:ext cx="2958609" cy="186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161156" y="1079421"/>
            <a:ext cx="2807233" cy="312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Examens cliniques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3061102" y="1054189"/>
            <a:ext cx="2807233" cy="312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Examens analytiques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5961047" y="1079421"/>
            <a:ext cx="2958609" cy="312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Radiographie du thorax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6261391" y="3186011"/>
            <a:ext cx="1956111" cy="175613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4680" y="8678"/>
                </a:moveTo>
                <a:lnTo>
                  <a:pt x="54680" y="8678"/>
                </a:lnTo>
                <a:cubicBezTo>
                  <a:pt x="82560" y="5882"/>
                  <a:pt x="107749" y="25138"/>
                  <a:pt x="111876" y="52402"/>
                </a:cubicBezTo>
                <a:cubicBezTo>
                  <a:pt x="116003" y="79666"/>
                  <a:pt x="97611" y="105305"/>
                  <a:pt x="70113" y="110620"/>
                </a:cubicBezTo>
                <a:lnTo>
                  <a:pt x="69595" y="118792"/>
                </a:lnTo>
                <a:lnTo>
                  <a:pt x="57153" y="104916"/>
                </a:lnTo>
                <a:lnTo>
                  <a:pt x="71492" y="88867"/>
                </a:lnTo>
                <a:lnTo>
                  <a:pt x="70978" y="96983"/>
                </a:lnTo>
                <a:cubicBezTo>
                  <a:pt x="91244" y="91603"/>
                  <a:pt x="103807" y="72473"/>
                  <a:pt x="99921" y="52908"/>
                </a:cubicBezTo>
                <a:cubicBezTo>
                  <a:pt x="96034" y="33344"/>
                  <a:pt x="76987" y="19829"/>
                  <a:pt x="56037" y="21771"/>
                </a:cubicBezTo>
                <a:close/>
              </a:path>
            </a:pathLst>
          </a:custGeom>
          <a:solidFill>
            <a:srgbClr val="31EAFE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734646" y="3920035"/>
            <a:ext cx="611511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 dirty="0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Déléguer le diagnostique des radios grâce à un algorithme d’IA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/>
          <p:nvPr/>
        </p:nvSpPr>
        <p:spPr>
          <a:xfrm>
            <a:off x="0" y="-17700"/>
            <a:ext cx="2457938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1754723" cy="3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Objectif</a:t>
            </a:r>
            <a:br>
              <a:rPr lang="fr-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</a:br>
            <a:br>
              <a:rPr lang="fr-FR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fr-FR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Application pour aider les médecins à détecter efficacement la Pneumonie</a:t>
            </a:r>
            <a:endParaRPr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>
            <a:spLocks noGrp="1"/>
          </p:cNvSpPr>
          <p:nvPr>
            <p:ph type="ctrTitle" idx="4294967295"/>
          </p:nvPr>
        </p:nvSpPr>
        <p:spPr>
          <a:xfrm>
            <a:off x="4541264" y="1138675"/>
            <a:ext cx="504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000" b="0" i="0" u="none" strike="noStrike" cap="none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Utiliser des images radios (data)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7" name="Google Shape;127;p6"/>
          <p:cNvSpPr/>
          <p:nvPr/>
        </p:nvSpPr>
        <p:spPr>
          <a:xfrm rot="-355994">
            <a:off x="4203736" y="13818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>
            <a:spLocks noGrp="1"/>
          </p:cNvSpPr>
          <p:nvPr>
            <p:ph type="ctrTitle" idx="4294967295"/>
          </p:nvPr>
        </p:nvSpPr>
        <p:spPr>
          <a:xfrm>
            <a:off x="4541264" y="1698313"/>
            <a:ext cx="504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000" b="0" i="0" u="none" strike="noStrike" cap="none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Deep Learning (CNN model)</a:t>
            </a:r>
            <a:br>
              <a:rPr lang="fr-FR" sz="2000" b="0" i="0" u="none" strike="noStrike" cap="none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</a:br>
            <a:br>
              <a:rPr lang="fr-FR" sz="2000" b="0" i="0" u="none" strike="noStrike" cap="none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</a:b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6"/>
          <p:cNvSpPr/>
          <p:nvPr/>
        </p:nvSpPr>
        <p:spPr>
          <a:xfrm rot="-355994">
            <a:off x="4203736" y="19149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ctrTitle" idx="4294967295"/>
          </p:nvPr>
        </p:nvSpPr>
        <p:spPr>
          <a:xfrm>
            <a:off x="4541264" y="2257952"/>
            <a:ext cx="504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000" b="0" i="0" u="none" strike="noStrike" cap="none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Un taux de prédiction efficient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6"/>
          <p:cNvSpPr/>
          <p:nvPr/>
        </p:nvSpPr>
        <p:spPr>
          <a:xfrm rot="-355994">
            <a:off x="4203737" y="2474318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 rot="-355994">
            <a:off x="4203737" y="19149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4541264" y="2749443"/>
            <a:ext cx="504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000" b="0" i="0" u="none" strike="noStrike" cap="none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Application Flask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 rot="-355994">
            <a:off x="4203737" y="299264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ctrTitle" idx="4294967295"/>
          </p:nvPr>
        </p:nvSpPr>
        <p:spPr>
          <a:xfrm>
            <a:off x="118435" y="1835341"/>
            <a:ext cx="3851530" cy="78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4500" b="1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Modèle</a:t>
            </a:r>
            <a:endParaRPr sz="4500" b="1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ctrTitle" idx="4294967295"/>
          </p:nvPr>
        </p:nvSpPr>
        <p:spPr>
          <a:xfrm>
            <a:off x="1323616" y="335656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Modèle – Méthodologie</a:t>
            </a:r>
            <a:endParaRPr sz="2500" b="0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39868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8"/>
          <p:cNvGrpSpPr/>
          <p:nvPr/>
        </p:nvGrpSpPr>
        <p:grpSpPr>
          <a:xfrm>
            <a:off x="2136293" y="589122"/>
            <a:ext cx="5012380" cy="2402840"/>
            <a:chOff x="1241431" y="-190317"/>
            <a:chExt cx="5012380" cy="2402840"/>
          </a:xfrm>
        </p:grpSpPr>
        <p:sp>
          <p:nvSpPr>
            <p:cNvPr id="149" name="Google Shape;149;p8"/>
            <p:cNvSpPr/>
            <p:nvPr/>
          </p:nvSpPr>
          <p:spPr>
            <a:xfrm>
              <a:off x="1241431" y="518838"/>
              <a:ext cx="1332355" cy="996982"/>
            </a:xfrm>
            <a:prstGeom prst="roundRect">
              <a:avLst>
                <a:gd name="adj" fmla="val 10000"/>
              </a:avLst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9525" cap="flat" cmpd="sng">
              <a:solidFill>
                <a:srgbClr val="006E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"/>
            <p:cNvSpPr txBox="1"/>
            <p:nvPr/>
          </p:nvSpPr>
          <p:spPr>
            <a:xfrm>
              <a:off x="1264374" y="541781"/>
              <a:ext cx="1286469" cy="737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t" anchorCtr="0">
              <a:noAutofit/>
            </a:bodyPr>
            <a:lstStyle/>
            <a:p>
              <a:pPr marL="114300" marR="0" lvl="1" indent="-381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fr-FR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5800 images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fr-FR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PNEUMO 27%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fr-FR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NORMAL 73%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1921305" y="470220"/>
              <a:ext cx="1742303" cy="17423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69" y="87845"/>
                  </a:moveTo>
                  <a:lnTo>
                    <a:pt x="15682" y="85168"/>
                  </a:lnTo>
                  <a:lnTo>
                    <a:pt x="15682" y="85168"/>
                  </a:lnTo>
                  <a:cubicBezTo>
                    <a:pt x="23950" y="99727"/>
                    <a:pt x="38841" y="109296"/>
                    <a:pt x="55519" y="110768"/>
                  </a:cubicBezTo>
                  <a:cubicBezTo>
                    <a:pt x="72197" y="112240"/>
                    <a:pt x="88534" y="105427"/>
                    <a:pt x="99224" y="92542"/>
                  </a:cubicBezTo>
                  <a:lnTo>
                    <a:pt x="96117" y="90777"/>
                  </a:lnTo>
                  <a:lnTo>
                    <a:pt x="106675" y="86506"/>
                  </a:lnTo>
                  <a:lnTo>
                    <a:pt x="107115" y="97023"/>
                  </a:lnTo>
                  <a:lnTo>
                    <a:pt x="104005" y="95256"/>
                  </a:lnTo>
                  <a:lnTo>
                    <a:pt x="104005" y="95256"/>
                  </a:lnTo>
                  <a:cubicBezTo>
                    <a:pt x="92316" y="109845"/>
                    <a:pt x="74157" y="117693"/>
                    <a:pt x="55522" y="116208"/>
                  </a:cubicBezTo>
                  <a:cubicBezTo>
                    <a:pt x="36887" y="114724"/>
                    <a:pt x="20200" y="104100"/>
                    <a:pt x="10969" y="87845"/>
                  </a:cubicBezTo>
                  <a:close/>
                </a:path>
              </a:pathLst>
            </a:custGeom>
            <a:solidFill>
              <a:srgbClr val="008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1459547" y="1302181"/>
              <a:ext cx="1299046" cy="427278"/>
            </a:xfrm>
            <a:prstGeom prst="roundRect">
              <a:avLst>
                <a:gd name="adj" fmla="val 10000"/>
              </a:avLst>
            </a:prstGeom>
            <a:solidFill>
              <a:srgbClr val="006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 txBox="1"/>
            <p:nvPr/>
          </p:nvSpPr>
          <p:spPr>
            <a:xfrm>
              <a:off x="1472062" y="1314696"/>
              <a:ext cx="1274016" cy="402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20300" rIns="30475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fr-FR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DATASET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3133357" y="518838"/>
              <a:ext cx="1208770" cy="99698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9525" cap="flat" cmpd="sng">
              <a:solidFill>
                <a:srgbClr val="5DBC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8"/>
            <p:cNvSpPr txBox="1"/>
            <p:nvPr/>
          </p:nvSpPr>
          <p:spPr>
            <a:xfrm>
              <a:off x="3156300" y="755420"/>
              <a:ext cx="1162884" cy="737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t" anchorCtr="0">
              <a:noAutofit/>
            </a:bodyPr>
            <a:lstStyle/>
            <a:p>
              <a:pPr marL="57150" marR="0" lvl="1" indent="-127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69850" algn="l" rtl="0">
                <a:lnSpc>
                  <a:spcPct val="90000"/>
                </a:lnSpc>
                <a:spcBef>
                  <a:spcPts val="10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fr-FR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</a:t>
              </a: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fr-FR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3748228" y="-190317"/>
              <a:ext cx="1791505" cy="17915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82" y="32106"/>
                  </a:moveTo>
                  <a:lnTo>
                    <a:pt x="10882" y="32106"/>
                  </a:lnTo>
                  <a:cubicBezTo>
                    <a:pt x="20152" y="15782"/>
                    <a:pt x="36927" y="5130"/>
                    <a:pt x="55644" y="3682"/>
                  </a:cubicBezTo>
                  <a:cubicBezTo>
                    <a:pt x="74361" y="2235"/>
                    <a:pt x="92574" y="10180"/>
                    <a:pt x="104244" y="24885"/>
                  </a:cubicBezTo>
                  <a:lnTo>
                    <a:pt x="107271" y="23166"/>
                  </a:lnTo>
                  <a:lnTo>
                    <a:pt x="106826" y="33408"/>
                  </a:lnTo>
                  <a:lnTo>
                    <a:pt x="96576" y="29240"/>
                  </a:lnTo>
                  <a:lnTo>
                    <a:pt x="99599" y="27523"/>
                  </a:lnTo>
                  <a:lnTo>
                    <a:pt x="99599" y="27523"/>
                  </a:lnTo>
                  <a:cubicBezTo>
                    <a:pt x="88898" y="14474"/>
                    <a:pt x="72455" y="7535"/>
                    <a:pt x="55641" y="8972"/>
                  </a:cubicBezTo>
                  <a:cubicBezTo>
                    <a:pt x="38827" y="10408"/>
                    <a:pt x="23799" y="20035"/>
                    <a:pt x="15466" y="34709"/>
                  </a:cubicBezTo>
                  <a:close/>
                </a:path>
              </a:pathLst>
            </a:custGeom>
            <a:solidFill>
              <a:srgbClr val="BAD3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3381203" y="305198"/>
              <a:ext cx="1116001" cy="427278"/>
            </a:xfrm>
            <a:prstGeom prst="roundRect">
              <a:avLst>
                <a:gd name="adj" fmla="val 10000"/>
              </a:avLst>
            </a:prstGeom>
            <a:solidFill>
              <a:srgbClr val="5DBC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8"/>
            <p:cNvSpPr txBox="1"/>
            <p:nvPr/>
          </p:nvSpPr>
          <p:spPr>
            <a:xfrm>
              <a:off x="3393718" y="317713"/>
              <a:ext cx="1090971" cy="402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5225" rIns="22850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PRE-PROCESSING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4871967" y="518838"/>
              <a:ext cx="1208770" cy="99698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9525" cap="flat" cmpd="sng">
              <a:solidFill>
                <a:srgbClr val="5DBC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8"/>
            <p:cNvSpPr txBox="1"/>
            <p:nvPr/>
          </p:nvSpPr>
          <p:spPr>
            <a:xfrm>
              <a:off x="4894910" y="541781"/>
              <a:ext cx="1162884" cy="737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t" anchorCtr="0">
              <a:noAutofit/>
            </a:bodyPr>
            <a:lstStyle/>
            <a:p>
              <a:pPr marL="57150" marR="0" lvl="1" indent="-127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05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fr-FR"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Couches Convolutives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05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fr-FR"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Hyper-Paramètres</a:t>
              </a: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05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fr-FR"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Fontion d’activation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05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fr-FR"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Optimizers</a:t>
              </a: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12700" algn="l" rtl="0">
                <a:lnSpc>
                  <a:spcPct val="90000"/>
                </a:lnSpc>
                <a:spcBef>
                  <a:spcPts val="105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5101816" y="1302181"/>
              <a:ext cx="1151995" cy="427278"/>
            </a:xfrm>
            <a:prstGeom prst="roundRect">
              <a:avLst>
                <a:gd name="adj" fmla="val 10000"/>
              </a:avLst>
            </a:prstGeom>
            <a:solidFill>
              <a:srgbClr val="5DBC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8"/>
            <p:cNvSpPr txBox="1"/>
            <p:nvPr/>
          </p:nvSpPr>
          <p:spPr>
            <a:xfrm>
              <a:off x="5114331" y="1314696"/>
              <a:ext cx="1126965" cy="402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50" tIns="16500" rIns="2475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fr-FR" sz="1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Training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8"/>
          <p:cNvGrpSpPr/>
          <p:nvPr/>
        </p:nvGrpSpPr>
        <p:grpSpPr>
          <a:xfrm>
            <a:off x="1917179" y="2640564"/>
            <a:ext cx="4911430" cy="2375318"/>
            <a:chOff x="1084840" y="-173534"/>
            <a:chExt cx="4911430" cy="2375318"/>
          </a:xfrm>
        </p:grpSpPr>
        <p:sp>
          <p:nvSpPr>
            <p:cNvPr id="164" name="Google Shape;164;p8"/>
            <p:cNvSpPr/>
            <p:nvPr/>
          </p:nvSpPr>
          <p:spPr>
            <a:xfrm>
              <a:off x="1084840" y="518838"/>
              <a:ext cx="1332355" cy="996982"/>
            </a:xfrm>
            <a:prstGeom prst="roundRect">
              <a:avLst>
                <a:gd name="adj" fmla="val 10000"/>
              </a:avLst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9525" cap="flat" cmpd="sng">
              <a:solidFill>
                <a:srgbClr val="006E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8"/>
            <p:cNvSpPr txBox="1"/>
            <p:nvPr/>
          </p:nvSpPr>
          <p:spPr>
            <a:xfrm>
              <a:off x="1107783" y="541781"/>
              <a:ext cx="1286469" cy="737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575" tIns="28575" rIns="28575" bIns="28575" anchor="t" anchorCtr="0">
              <a:noAutofit/>
            </a:bodyPr>
            <a:lstStyle/>
            <a:p>
              <a:pPr marL="114300" marR="0" lvl="1" indent="-381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fr-FR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Accuracy</a:t>
              </a:r>
              <a:endPara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fr-FR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Loss</a:t>
              </a:r>
              <a:endPara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fr-FR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F1 Score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1770977" y="492716"/>
              <a:ext cx="1709068" cy="17090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52" y="87911"/>
                  </a:moveTo>
                  <a:lnTo>
                    <a:pt x="15391" y="85333"/>
                  </a:lnTo>
                  <a:lnTo>
                    <a:pt x="15391" y="85333"/>
                  </a:lnTo>
                  <a:cubicBezTo>
                    <a:pt x="23747" y="100047"/>
                    <a:pt x="38822" y="109694"/>
                    <a:pt x="55683" y="111118"/>
                  </a:cubicBezTo>
                  <a:cubicBezTo>
                    <a:pt x="72544" y="112542"/>
                    <a:pt x="89023" y="105560"/>
                    <a:pt x="99728" y="92455"/>
                  </a:cubicBezTo>
                  <a:lnTo>
                    <a:pt x="96733" y="90755"/>
                  </a:lnTo>
                  <a:lnTo>
                    <a:pt x="106878" y="86622"/>
                  </a:lnTo>
                  <a:lnTo>
                    <a:pt x="107324" y="96769"/>
                  </a:lnTo>
                  <a:lnTo>
                    <a:pt x="104326" y="95067"/>
                  </a:lnTo>
                  <a:lnTo>
                    <a:pt x="104326" y="95067"/>
                  </a:lnTo>
                  <a:cubicBezTo>
                    <a:pt x="92662" y="109811"/>
                    <a:pt x="74431" y="117790"/>
                    <a:pt x="55686" y="116355"/>
                  </a:cubicBezTo>
                  <a:cubicBezTo>
                    <a:pt x="36941" y="114920"/>
                    <a:pt x="20136" y="104258"/>
                    <a:pt x="10852" y="87911"/>
                  </a:cubicBezTo>
                  <a:close/>
                </a:path>
              </a:pathLst>
            </a:custGeom>
            <a:solidFill>
              <a:srgbClr val="008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1302956" y="1302181"/>
              <a:ext cx="1299046" cy="427278"/>
            </a:xfrm>
            <a:prstGeom prst="roundRect">
              <a:avLst>
                <a:gd name="adj" fmla="val 10000"/>
              </a:avLst>
            </a:prstGeom>
            <a:solidFill>
              <a:srgbClr val="006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"/>
            <p:cNvSpPr txBox="1"/>
            <p:nvPr/>
          </p:nvSpPr>
          <p:spPr>
            <a:xfrm>
              <a:off x="1315471" y="1314696"/>
              <a:ext cx="1274016" cy="402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20300" rIns="30475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fr-FR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956059" y="518838"/>
              <a:ext cx="1208770" cy="99698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9525" cap="flat" cmpd="sng">
              <a:solidFill>
                <a:srgbClr val="5DBC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 txBox="1"/>
            <p:nvPr/>
          </p:nvSpPr>
          <p:spPr>
            <a:xfrm>
              <a:off x="2979002" y="755420"/>
              <a:ext cx="1162884" cy="737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575" tIns="28575" rIns="28575" bIns="28575" anchor="t" anchorCtr="0">
              <a:noAutofit/>
            </a:bodyPr>
            <a:lstStyle/>
            <a:p>
              <a:pPr marL="114300" marR="0" lvl="1" indent="-190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fr-FR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fr-FR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Interface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3578752" y="-173534"/>
              <a:ext cx="1734387" cy="17343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08" y="32064"/>
                  </a:moveTo>
                  <a:lnTo>
                    <a:pt x="10808" y="32064"/>
                  </a:lnTo>
                  <a:cubicBezTo>
                    <a:pt x="20112" y="15681"/>
                    <a:pt x="36961" y="5005"/>
                    <a:pt x="55748" y="3589"/>
                  </a:cubicBezTo>
                  <a:cubicBezTo>
                    <a:pt x="74535" y="2173"/>
                    <a:pt x="92794" y="10203"/>
                    <a:pt x="104449" y="25006"/>
                  </a:cubicBezTo>
                  <a:lnTo>
                    <a:pt x="107404" y="23328"/>
                  </a:lnTo>
                  <a:lnTo>
                    <a:pt x="106955" y="33334"/>
                  </a:lnTo>
                  <a:lnTo>
                    <a:pt x="96967" y="29255"/>
                  </a:lnTo>
                  <a:lnTo>
                    <a:pt x="99919" y="27578"/>
                  </a:lnTo>
                  <a:lnTo>
                    <a:pt x="99919" y="27578"/>
                  </a:lnTo>
                  <a:cubicBezTo>
                    <a:pt x="89208" y="14391"/>
                    <a:pt x="72676" y="7344"/>
                    <a:pt x="55745" y="8750"/>
                  </a:cubicBezTo>
                  <a:cubicBezTo>
                    <a:pt x="38815" y="10155"/>
                    <a:pt x="23671" y="19832"/>
                    <a:pt x="15281" y="34605"/>
                  </a:cubicBezTo>
                  <a:close/>
                </a:path>
              </a:pathLst>
            </a:custGeom>
            <a:solidFill>
              <a:srgbClr val="BAD3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3224674" y="305198"/>
              <a:ext cx="1074462" cy="427278"/>
            </a:xfrm>
            <a:prstGeom prst="roundRect">
              <a:avLst>
                <a:gd name="adj" fmla="val 10000"/>
              </a:avLst>
            </a:prstGeom>
            <a:solidFill>
              <a:srgbClr val="5DBC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3237189" y="317713"/>
              <a:ext cx="1049432" cy="402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5225" rIns="22850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 Flask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4653193" y="518838"/>
              <a:ext cx="1208770" cy="99698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9525" cap="flat" cmpd="sng">
              <a:solidFill>
                <a:srgbClr val="5DBC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4676136" y="541781"/>
              <a:ext cx="1162884" cy="737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575" tIns="28575" rIns="28575" bIns="28575" anchor="t" anchorCtr="0">
              <a:noAutofit/>
            </a:bodyPr>
            <a:lstStyle/>
            <a:p>
              <a:pPr marL="114300" marR="0" lvl="1" indent="-190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fr-FR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Radio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905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4921808" y="1302181"/>
              <a:ext cx="1074462" cy="427278"/>
            </a:xfrm>
            <a:prstGeom prst="roundRect">
              <a:avLst>
                <a:gd name="adj" fmla="val 10000"/>
              </a:avLst>
            </a:prstGeom>
            <a:solidFill>
              <a:srgbClr val="5DBC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4934323" y="1314696"/>
              <a:ext cx="1049432" cy="402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4000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fr-FR" sz="2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Prédire!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>
            <a:spLocks noGrp="1"/>
          </p:cNvSpPr>
          <p:nvPr>
            <p:ph type="ctrTitle" idx="4294967295"/>
          </p:nvPr>
        </p:nvSpPr>
        <p:spPr>
          <a:xfrm>
            <a:off x="1040275" y="353314"/>
            <a:ext cx="7993511" cy="64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 Modèle - Convolutional Neural Network</a:t>
            </a:r>
            <a:endParaRPr sz="2500" b="0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9"/>
          <p:cNvGrpSpPr/>
          <p:nvPr/>
        </p:nvGrpSpPr>
        <p:grpSpPr>
          <a:xfrm>
            <a:off x="7013079" y="2367833"/>
            <a:ext cx="1980076" cy="1016604"/>
            <a:chOff x="166" y="327366"/>
            <a:chExt cx="1980076" cy="1016604"/>
          </a:xfrm>
        </p:grpSpPr>
        <p:sp>
          <p:nvSpPr>
            <p:cNvPr id="185" name="Google Shape;185;p9"/>
            <p:cNvSpPr/>
            <p:nvPr/>
          </p:nvSpPr>
          <p:spPr>
            <a:xfrm>
              <a:off x="166" y="327366"/>
              <a:ext cx="1980076" cy="471367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FFAA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"/>
            <p:cNvSpPr txBox="1"/>
            <p:nvPr/>
          </p:nvSpPr>
          <p:spPr>
            <a:xfrm>
              <a:off x="166" y="327366"/>
              <a:ext cx="1980076" cy="471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0675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fr-FR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Pneumonie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60688" y="383723"/>
              <a:ext cx="331409" cy="39764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24995" r="-24994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166" y="872603"/>
              <a:ext cx="1980076" cy="471367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FFAA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 txBox="1"/>
            <p:nvPr/>
          </p:nvSpPr>
          <p:spPr>
            <a:xfrm>
              <a:off x="166" y="872603"/>
              <a:ext cx="1980076" cy="471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0675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fr-FR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Normal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80294" y="934841"/>
              <a:ext cx="331409" cy="39764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24995" r="-24994"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1" name="Google Shape;19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7936" y="1445149"/>
            <a:ext cx="6565079" cy="306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801" y="1900559"/>
            <a:ext cx="1714500" cy="1572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82077" y="4007579"/>
            <a:ext cx="1222933" cy="271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293</Words>
  <Application>Microsoft Office PowerPoint</Application>
  <PresentationFormat>Affichage à l'écran (16:9)</PresentationFormat>
  <Paragraphs>100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Inter</vt:lpstr>
      <vt:lpstr>Simple Light</vt:lpstr>
      <vt:lpstr>Data Science Bootcamp</vt:lpstr>
      <vt:lpstr>Sommaire</vt:lpstr>
      <vt:lpstr>Introduction</vt:lpstr>
      <vt:lpstr>Introduction – Maladie </vt:lpstr>
      <vt:lpstr>Introduction – Diagnostique</vt:lpstr>
      <vt:lpstr>Objectif  Application pour aider les médecins à détecter efficacement la Pneumonie</vt:lpstr>
      <vt:lpstr>Modèle</vt:lpstr>
      <vt:lpstr>Modèle – Méthodologie</vt:lpstr>
      <vt:lpstr>  Modèle - Convolutional Neural Network</vt:lpstr>
      <vt:lpstr>Modèle – Caractéristiques </vt:lpstr>
      <vt:lpstr>Modèle – Performance</vt:lpstr>
      <vt:lpstr>Modèle – Matrice de confusion</vt:lpstr>
      <vt:lpstr>Application</vt:lpstr>
      <vt:lpstr>Application – Démonstration </vt:lpstr>
      <vt:lpstr>Conclusion </vt:lpstr>
      <vt:lpstr>Présentation PowerPoint</vt:lpstr>
      <vt:lpstr>Merci,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Bootcamp</dc:title>
  <dc:creator>Rabah NOEL</dc:creator>
  <cp:lastModifiedBy>aamir.rebai@gmail.com</cp:lastModifiedBy>
  <cp:revision>2</cp:revision>
  <dcterms:modified xsi:type="dcterms:W3CDTF">2022-11-26T08:05:03Z</dcterms:modified>
</cp:coreProperties>
</file>