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7" r:id="rId2"/>
    <p:sldId id="388" r:id="rId3"/>
    <p:sldId id="389" r:id="rId4"/>
    <p:sldId id="456" r:id="rId5"/>
    <p:sldId id="457" r:id="rId6"/>
    <p:sldId id="458" r:id="rId7"/>
    <p:sldId id="471" r:id="rId8"/>
    <p:sldId id="472" r:id="rId9"/>
    <p:sldId id="435" r:id="rId10"/>
    <p:sldId id="459" r:id="rId11"/>
    <p:sldId id="460" r:id="rId12"/>
    <p:sldId id="461" r:id="rId13"/>
    <p:sldId id="463" r:id="rId14"/>
    <p:sldId id="464" r:id="rId15"/>
    <p:sldId id="462" r:id="rId16"/>
    <p:sldId id="466" r:id="rId17"/>
    <p:sldId id="465" r:id="rId18"/>
    <p:sldId id="467" r:id="rId19"/>
    <p:sldId id="468" r:id="rId20"/>
    <p:sldId id="469" r:id="rId21"/>
    <p:sldId id="470" r:id="rId22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E1C7124-D33C-4397-BF66-70225832B458}"/>
    <pc:docChg chg="addSld modSld">
      <pc:chgData name="Sharma Computer Academy" userId="08476b32c11f4418" providerId="LiveId" clId="{9E1C7124-D33C-4397-BF66-70225832B458}" dt="2023-10-04T12:42:08.006" v="43" actId="1076"/>
      <pc:docMkLst>
        <pc:docMk/>
      </pc:docMkLst>
      <pc:sldChg chg="addSp modSp add mod">
        <pc:chgData name="Sharma Computer Academy" userId="08476b32c11f4418" providerId="LiveId" clId="{9E1C7124-D33C-4397-BF66-70225832B458}" dt="2023-10-04T12:42:08.006" v="43" actId="1076"/>
        <pc:sldMkLst>
          <pc:docMk/>
          <pc:sldMk cId="2926407011" sldId="472"/>
        </pc:sldMkLst>
        <pc:spChg chg="mod">
          <ac:chgData name="Sharma Computer Academy" userId="08476b32c11f4418" providerId="LiveId" clId="{9E1C7124-D33C-4397-BF66-70225832B458}" dt="2023-10-04T12:41:37.691" v="35" actId="20577"/>
          <ac:spMkLst>
            <pc:docMk/>
            <pc:sldMk cId="2926407011" sldId="472"/>
            <ac:spMk id="6" creationId="{00000000-0000-0000-0000-000000000000}"/>
          </ac:spMkLst>
        </pc:spChg>
        <pc:spChg chg="mod">
          <ac:chgData name="Sharma Computer Academy" userId="08476b32c11f4418" providerId="LiveId" clId="{9E1C7124-D33C-4397-BF66-70225832B458}" dt="2023-10-04T12:41:26.061" v="32" actId="1076"/>
          <ac:spMkLst>
            <pc:docMk/>
            <pc:sldMk cId="2926407011" sldId="472"/>
            <ac:spMk id="12" creationId="{00000000-0000-0000-0000-000000000000}"/>
          </ac:spMkLst>
        </pc:spChg>
        <pc:picChg chg="add mod">
          <ac:chgData name="Sharma Computer Academy" userId="08476b32c11f4418" providerId="LiveId" clId="{9E1C7124-D33C-4397-BF66-70225832B458}" dt="2023-10-04T12:42:08.006" v="43" actId="1076"/>
          <ac:picMkLst>
            <pc:docMk/>
            <pc:sldMk cId="2926407011" sldId="472"/>
            <ac:picMk id="5" creationId="{19DA0C5E-B774-31B8-A1F1-E7356A2A1829}"/>
          </ac:picMkLst>
        </pc:picChg>
        <pc:cxnChg chg="mod">
          <ac:chgData name="Sharma Computer Academy" userId="08476b32c11f4418" providerId="LiveId" clId="{9E1C7124-D33C-4397-BF66-70225832B458}" dt="2023-10-04T12:41:33.094" v="34" actId="14100"/>
          <ac:cxnSpMkLst>
            <pc:docMk/>
            <pc:sldMk cId="2926407011" sldId="472"/>
            <ac:cxnSpMk id="14" creationId="{00000000-0000-0000-0000-000000000000}"/>
          </ac:cxnSpMkLst>
        </pc:cxnChg>
      </pc:sldChg>
    </pc:docChg>
  </pc:docChgLst>
  <pc:docChgLst>
    <pc:chgData name="Sharma Computer Academy" userId="08476b32c11f4418" providerId="Windows Live" clId="Web-{DBCA52D2-2984-4A01-92E0-7D22D7BF7BF4}"/>
    <pc:docChg chg="addSld delSld">
      <pc:chgData name="Sharma Computer Academy" userId="08476b32c11f4418" providerId="Windows Live" clId="Web-{DBCA52D2-2984-4A01-92E0-7D22D7BF7BF4}" dt="2023-04-21T19:39:35.538" v="1"/>
      <pc:docMkLst>
        <pc:docMk/>
      </pc:docMkLst>
      <pc:sldChg chg="new del">
        <pc:chgData name="Sharma Computer Academy" userId="08476b32c11f4418" providerId="Windows Live" clId="Web-{DBCA52D2-2984-4A01-92E0-7D22D7BF7BF4}" dt="2023-04-21T19:39:35.538" v="1"/>
        <pc:sldMkLst>
          <pc:docMk/>
          <pc:sldMk cId="192603364" sldId="472"/>
        </pc:sldMkLst>
      </pc:sldChg>
    </pc:docChg>
  </pc:docChgLst>
  <pc:docChgLst>
    <pc:chgData name="Sharma Computer Academy" userId="08476b32c11f4418" providerId="LiveId" clId="{25BF1EA4-AE34-4E09-B6D0-952AC399D252}"/>
    <pc:docChg chg="modSld">
      <pc:chgData name="Sharma Computer Academy" userId="08476b32c11f4418" providerId="LiveId" clId="{25BF1EA4-AE34-4E09-B6D0-952AC399D252}" dt="2022-12-22T07:08:51.799" v="27" actId="207"/>
      <pc:docMkLst>
        <pc:docMk/>
      </pc:docMkLst>
      <pc:sldChg chg="modSp">
        <pc:chgData name="Sharma Computer Academy" userId="08476b32c11f4418" providerId="LiveId" clId="{25BF1EA4-AE34-4E09-B6D0-952AC399D252}" dt="2022-12-22T06:47:27.826" v="8" actId="20577"/>
        <pc:sldMkLst>
          <pc:docMk/>
          <pc:sldMk cId="0" sldId="456"/>
        </pc:sldMkLst>
        <pc:spChg chg="mod">
          <ac:chgData name="Sharma Computer Academy" userId="08476b32c11f4418" providerId="LiveId" clId="{25BF1EA4-AE34-4E09-B6D0-952AC399D252}" dt="2022-12-22T06:47:27.826" v="8" actId="20577"/>
          <ac:spMkLst>
            <pc:docMk/>
            <pc:sldMk cId="0" sldId="456"/>
            <ac:spMk id="13" creationId="{00000000-0000-0000-0000-000000000000}"/>
          </ac:spMkLst>
        </pc:spChg>
      </pc:sldChg>
      <pc:sldChg chg="modSp mod">
        <pc:chgData name="Sharma Computer Academy" userId="08476b32c11f4418" providerId="LiveId" clId="{25BF1EA4-AE34-4E09-B6D0-952AC399D252}" dt="2022-12-22T07:08:51.799" v="27" actId="207"/>
        <pc:sldMkLst>
          <pc:docMk/>
          <pc:sldMk cId="0" sldId="471"/>
        </pc:sldMkLst>
        <pc:spChg chg="mod">
          <ac:chgData name="Sharma Computer Academy" userId="08476b32c11f4418" providerId="LiveId" clId="{25BF1EA4-AE34-4E09-B6D0-952AC399D252}" dt="2022-12-22T07:08:51.799" v="27" actId="207"/>
          <ac:spMkLst>
            <pc:docMk/>
            <pc:sldMk cId="0" sldId="47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But </a:t>
            </a:r>
            <a:r>
              <a:rPr lang="en-IN" sz="5400" b="1" dirty="0">
                <a:solidFill>
                  <a:schemeClr val="accent3"/>
                </a:solidFill>
              </a:rPr>
              <a:t>when we use </a:t>
            </a:r>
            <a:r>
              <a:rPr lang="en-IN" sz="5400" dirty="0"/>
              <a:t>the same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IN" sz="5400" dirty="0"/>
              <a:t> operators on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 , the behaviour is </a:t>
            </a:r>
            <a:r>
              <a:rPr lang="en-IN" sz="5400" b="1" dirty="0">
                <a:solidFill>
                  <a:schemeClr val="accent4"/>
                </a:solidFill>
              </a:rPr>
              <a:t>quite different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/>
          </a:p>
          <a:p>
            <a:pPr algn="l"/>
            <a:r>
              <a:rPr lang="en-IN" sz="4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		let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person1===person2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}&lt;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US" sz="4000" b="1" dirty="0">
                <a:solidFill>
                  <a:schemeClr val="accent3"/>
                </a:solidFill>
              </a:rPr>
              <a:t>// will return false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71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reason</a:t>
            </a:r>
            <a:r>
              <a:rPr lang="en-IN" sz="5400" dirty="0"/>
              <a:t> for this is that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internally JavaScript </a:t>
            </a:r>
            <a:r>
              <a:rPr lang="en-IN" sz="5400" dirty="0"/>
              <a:t>compares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 by their </a:t>
            </a:r>
            <a:r>
              <a:rPr lang="en-IN" sz="5400" b="1" dirty="0">
                <a:solidFill>
                  <a:schemeClr val="accent3"/>
                </a:solidFill>
              </a:rPr>
              <a:t>reference</a:t>
            </a:r>
            <a:r>
              <a:rPr lang="en-IN" sz="5400" dirty="0"/>
              <a:t>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That </a:t>
            </a:r>
            <a:r>
              <a:rPr lang="en-IN" sz="5400" b="1" dirty="0">
                <a:solidFill>
                  <a:schemeClr val="accent4"/>
                </a:solidFill>
              </a:rPr>
              <a:t>comparison by reference </a:t>
            </a:r>
            <a:r>
              <a:rPr lang="en-IN" sz="5400" dirty="0"/>
              <a:t>basically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checks</a:t>
            </a:r>
            <a:r>
              <a:rPr lang="en-IN" sz="5400" dirty="0"/>
              <a:t> to see if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 given </a:t>
            </a:r>
            <a:r>
              <a:rPr lang="en-IN" sz="5400" dirty="0"/>
              <a:t>refer to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location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chemeClr val="accent3"/>
                </a:solidFill>
              </a:rPr>
              <a:t>memory</a:t>
            </a:r>
            <a:r>
              <a:rPr lang="en-IN" sz="5400" dirty="0"/>
              <a:t>. 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/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person1;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person1===person2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}&lt;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US" sz="4000" b="1" dirty="0">
                <a:solidFill>
                  <a:schemeClr val="accent3"/>
                </a:solidFill>
              </a:rPr>
              <a:t>// will return true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dirty="0"/>
              <a:t> this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/>
              <a:t> we first have to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stringify</a:t>
            </a:r>
            <a:r>
              <a:rPr lang="en-US" sz="5400" dirty="0"/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US" sz="5400" dirty="0"/>
              <a:t> and then use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US" sz="5400" dirty="0"/>
              <a:t> operator to </a:t>
            </a:r>
            <a:r>
              <a:rPr lang="en-US" sz="5400" b="1" dirty="0">
                <a:solidFill>
                  <a:schemeClr val="accent3"/>
                </a:solidFill>
              </a:rPr>
              <a:t>compare</a:t>
            </a:r>
            <a:r>
              <a:rPr lang="en-US" sz="5400" dirty="0"/>
              <a:t> them.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dirty="0"/>
              <a:t>This is done 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/>
              <a:t>.</a:t>
            </a:r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JSON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84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The term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/>
              <a:t> stands for </a:t>
            </a:r>
            <a:r>
              <a:rPr lang="en-IN" sz="5400" b="1" dirty="0">
                <a:solidFill>
                  <a:schemeClr val="accent3"/>
                </a:solidFill>
              </a:rPr>
              <a:t>JavaScript Object Notation </a:t>
            </a:r>
            <a:r>
              <a:rPr lang="en-IN" sz="5400" dirty="0"/>
              <a:t>and is the </a:t>
            </a:r>
            <a:r>
              <a:rPr lang="en-IN" sz="5400" b="1" dirty="0">
                <a:solidFill>
                  <a:srgbClr val="00B0F0"/>
                </a:solidFill>
              </a:rPr>
              <a:t>most popular mechanism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chemeClr val="accent4"/>
                </a:solidFill>
              </a:rPr>
              <a:t>exchanging data </a:t>
            </a:r>
            <a:r>
              <a:rPr lang="en-IN" sz="5400" dirty="0"/>
              <a:t>between a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</a:t>
            </a:r>
            <a:r>
              <a:rPr lang="en-IN" sz="5400" dirty="0"/>
              <a:t>and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5400" dirty="0"/>
              <a:t> allows us to </a:t>
            </a:r>
            <a:r>
              <a:rPr lang="en-IN" sz="5400" b="1" dirty="0">
                <a:solidFill>
                  <a:schemeClr val="accent3"/>
                </a:solidFill>
              </a:rPr>
              <a:t>convert </a:t>
            </a:r>
            <a:r>
              <a:rPr lang="en-IN" sz="5400" dirty="0"/>
              <a:t>any </a:t>
            </a:r>
            <a:r>
              <a:rPr lang="en-IN" sz="5400" b="1" dirty="0">
                <a:solidFill>
                  <a:srgbClr val="FFC000"/>
                </a:solidFill>
              </a:rPr>
              <a:t>JavaScript object </a:t>
            </a:r>
            <a:r>
              <a:rPr lang="en-IN" sz="5400" dirty="0"/>
              <a:t>into </a:t>
            </a:r>
            <a:r>
              <a:rPr lang="en-IN" sz="5400" b="1" dirty="0">
                <a:solidFill>
                  <a:srgbClr val="00B050"/>
                </a:solidFill>
              </a:rPr>
              <a:t>JSON string</a:t>
            </a:r>
            <a:r>
              <a:rPr lang="en-IN" sz="5400" dirty="0"/>
              <a:t>, 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</a:t>
            </a:r>
            <a:r>
              <a:rPr lang="en-IN" sz="5400" dirty="0"/>
              <a:t>  that </a:t>
            </a:r>
            <a:r>
              <a:rPr lang="en-IN" sz="5400" b="1" dirty="0">
                <a:solidFill>
                  <a:srgbClr val="00B050"/>
                </a:solidFill>
              </a:rPr>
              <a:t>JSON string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68862" y="2297102"/>
            <a:ext cx="501747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JSON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92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Like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/>
              <a:t> 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/>
              <a:t> etc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/>
              <a:t> is also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predefined object </a:t>
            </a:r>
            <a:r>
              <a:rPr lang="en-US" sz="5400" dirty="0"/>
              <a:t>present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and has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bunch</a:t>
            </a:r>
            <a:r>
              <a:rPr lang="en-US" sz="5400" dirty="0"/>
              <a:t> of useful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5400" dirty="0"/>
              <a:t> .</a:t>
            </a:r>
          </a:p>
          <a:p>
            <a:pPr algn="l"/>
            <a:endParaRPr lang="en-US" sz="5400" dirty="0"/>
          </a:p>
          <a:p>
            <a:pPr algn="l"/>
            <a:r>
              <a:rPr lang="en-US" sz="5400" dirty="0"/>
              <a:t>Amongst them the most popular is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stringify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/>
              <a:t>which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sz="5400" dirty="0"/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US" sz="5400" dirty="0">
                <a:solidFill>
                  <a:schemeClr val="tx1"/>
                </a:solidFill>
              </a:rPr>
              <a:t>as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3"/>
                </a:solidFill>
              </a:rPr>
              <a:t>returns</a:t>
            </a:r>
            <a:r>
              <a:rPr lang="en-US" sz="5400" dirty="0"/>
              <a:t> it by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converting it </a:t>
            </a:r>
            <a:r>
              <a:rPr lang="en-US" sz="5400" dirty="0"/>
              <a:t>into a </a:t>
            </a:r>
            <a:r>
              <a:rPr lang="en-US" sz="5400" b="1" dirty="0">
                <a:solidFill>
                  <a:srgbClr val="00B050"/>
                </a:solidFill>
              </a:rPr>
              <a:t>JSON string.</a:t>
            </a:r>
          </a:p>
          <a:p>
            <a:pPr algn="l"/>
            <a:endParaRPr lang="en-US" sz="5400" b="1" dirty="0">
              <a:solidFill>
                <a:srgbClr val="00B050"/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(person1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)}`); </a:t>
            </a:r>
            <a:r>
              <a:rPr lang="en-IN" dirty="0">
                <a:solidFill>
                  <a:schemeClr val="accent3"/>
                </a:solidFill>
              </a:rPr>
              <a:t>// will display 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{"name":"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sachin","gender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":"male"}</a:t>
            </a:r>
          </a:p>
          <a:p>
            <a:pPr algn="l"/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5400" b="1" dirty="0">
              <a:solidFill>
                <a:srgbClr val="00B050"/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68862" y="2297102"/>
            <a:ext cx="501747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84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Thus our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comparison code</a:t>
            </a:r>
            <a:r>
              <a:rPr lang="en-US" sz="5400" b="1" dirty="0"/>
              <a:t> </a:t>
            </a:r>
            <a:r>
              <a:rPr lang="en-US" sz="5400" dirty="0"/>
              <a:t>will now become: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/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(person1)===</a:t>
            </a:r>
            <a:r>
              <a:rPr lang="en-IN" sz="4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(person2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)}&lt;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IN" sz="4000" b="1" dirty="0">
                <a:solidFill>
                  <a:schemeClr val="accent3"/>
                </a:solidFill>
              </a:rPr>
              <a:t>// true</a:t>
            </a: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“this” Keyword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05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keyword 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has often been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 of much confusion</a:t>
            </a:r>
            <a:r>
              <a:rPr lang="en-IN" sz="5400" dirty="0"/>
              <a:t> for </a:t>
            </a:r>
            <a:r>
              <a:rPr lang="en-IN" sz="5400" b="1" dirty="0">
                <a:solidFill>
                  <a:schemeClr val="accent3"/>
                </a:solidFill>
              </a:rPr>
              <a:t>beginners</a:t>
            </a:r>
            <a:r>
              <a:rPr lang="en-IN" sz="5400" dirty="0"/>
              <a:t> to the </a:t>
            </a:r>
            <a:r>
              <a:rPr lang="en-IN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</a:t>
            </a:r>
            <a:r>
              <a:rPr lang="en-IN" sz="5400" dirty="0"/>
              <a:t>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reason</a:t>
            </a:r>
            <a:r>
              <a:rPr lang="en-IN" sz="5400" dirty="0"/>
              <a:t> is that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treated differently </a:t>
            </a:r>
            <a:r>
              <a:rPr lang="en-IN" sz="5400" dirty="0"/>
              <a:t>as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compared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3"/>
                </a:solidFill>
              </a:rPr>
              <a:t>other languages </a:t>
            </a:r>
            <a:r>
              <a:rPr lang="en-IN" sz="5400" dirty="0"/>
              <a:t>like in </a:t>
            </a:r>
            <a:r>
              <a:rPr lang="en-IN" sz="5400" b="1" dirty="0">
                <a:solidFill>
                  <a:srgbClr val="FFC000"/>
                </a:solidFill>
              </a:rPr>
              <a:t>Java</a:t>
            </a:r>
            <a:r>
              <a:rPr lang="en-IN" sz="5400" dirty="0"/>
              <a:t> or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IN" sz="5400" dirty="0"/>
              <a:t> in </a:t>
            </a:r>
            <a:r>
              <a:rPr lang="en-IN" sz="5400" b="1" dirty="0">
                <a:solidFill>
                  <a:srgbClr val="FFC000"/>
                </a:solidFill>
              </a:rPr>
              <a:t>Python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dirty="0"/>
              <a:t>But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understanding</a:t>
            </a:r>
            <a:r>
              <a:rPr lang="en-IN" sz="5400" dirty="0"/>
              <a:t>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is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absolutely compulsory </a:t>
            </a:r>
            <a:r>
              <a:rPr lang="en-IN" sz="5400" dirty="0"/>
              <a:t>in order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IN" sz="5400" dirty="0"/>
              <a:t> more </a:t>
            </a:r>
            <a:r>
              <a:rPr lang="en-IN" sz="5400" b="1" dirty="0">
                <a:solidFill>
                  <a:srgbClr val="00B050"/>
                </a:solidFill>
              </a:rPr>
              <a:t>advanced concepts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“this” Keyword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35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4800" dirty="0"/>
              <a:t>The 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800" dirty="0"/>
              <a:t> keyword is used in </a:t>
            </a:r>
            <a:r>
              <a:rPr lang="en-IN" sz="4800" b="1" dirty="0">
                <a:solidFill>
                  <a:srgbClr val="00B050"/>
                </a:solidFill>
              </a:rPr>
              <a:t>multiple places </a:t>
            </a:r>
            <a:r>
              <a:rPr lang="en-IN" sz="4800" dirty="0"/>
              <a:t>and has the following </a:t>
            </a:r>
            <a:r>
              <a:rPr lang="en-IN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meaning:</a:t>
            </a:r>
          </a:p>
          <a:p>
            <a:pPr marL="914400" lvl="0" indent="-914400" algn="l">
              <a:buAutoNum type="arabicPeriod"/>
            </a:pPr>
            <a:endParaRPr lang="en-IN" sz="4600" b="1" dirty="0">
              <a:solidFill>
                <a:schemeClr val="accent4"/>
              </a:solidFill>
            </a:endParaRPr>
          </a:p>
          <a:p>
            <a:pPr marL="914400" lvl="0" indent="-914400" algn="l">
              <a:buAutoNum type="arabicPeriod"/>
            </a:pPr>
            <a:r>
              <a:rPr lang="en-IN" sz="4600" dirty="0">
                <a:solidFill>
                  <a:schemeClr val="tx1"/>
                </a:solidFill>
              </a:rPr>
              <a:t>When used </a:t>
            </a:r>
            <a:r>
              <a:rPr lang="en-IN" sz="4600" b="1" dirty="0">
                <a:solidFill>
                  <a:schemeClr val="accent4"/>
                </a:solidFill>
              </a:rPr>
              <a:t>Alone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4600" dirty="0"/>
              <a:t>called</a:t>
            </a:r>
            <a:r>
              <a:rPr lang="en-IN" sz="4600" b="1" dirty="0"/>
              <a:t> </a:t>
            </a:r>
            <a:r>
              <a:rPr lang="en-IN" sz="4600" b="1" dirty="0">
                <a:solidFill>
                  <a:schemeClr val="accent3"/>
                </a:solidFill>
              </a:rPr>
              <a:t>window</a:t>
            </a:r>
            <a:r>
              <a:rPr lang="en-IN" sz="4600" dirty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/>
          </a:p>
          <a:p>
            <a:pPr marL="914400" lvl="0" indent="-914400" algn="l">
              <a:buAutoNum type="arabicPeriod"/>
            </a:pPr>
            <a:r>
              <a:rPr lang="en-US" sz="4600" dirty="0"/>
              <a:t>I</a:t>
            </a:r>
            <a:r>
              <a:rPr lang="en-IN" sz="4600" dirty="0"/>
              <a:t>n a </a:t>
            </a:r>
            <a:r>
              <a:rPr lang="en-IN" sz="4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4600" dirty="0"/>
              <a:t>called</a:t>
            </a:r>
            <a:r>
              <a:rPr lang="en-IN" sz="4600" b="1" dirty="0"/>
              <a:t> </a:t>
            </a:r>
            <a:r>
              <a:rPr lang="en-IN" sz="4600" b="1" dirty="0">
                <a:solidFill>
                  <a:schemeClr val="accent3"/>
                </a:solidFill>
              </a:rPr>
              <a:t>window</a:t>
            </a:r>
            <a:r>
              <a:rPr lang="en-IN" sz="4600" dirty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/>
          </a:p>
          <a:p>
            <a:pPr marL="914400" lvl="0" indent="-914400" algn="l">
              <a:buAutoNum type="arabicPeriod"/>
            </a:pPr>
            <a:r>
              <a:rPr lang="en-US" sz="4600" dirty="0"/>
              <a:t>I</a:t>
            </a:r>
            <a:r>
              <a:rPr lang="en-IN" sz="4600" dirty="0"/>
              <a:t>n a </a:t>
            </a:r>
            <a:r>
              <a:rPr lang="en-IN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rgbClr val="00B050"/>
                </a:solidFill>
              </a:rPr>
              <a:t>owner object</a:t>
            </a:r>
            <a:r>
              <a:rPr lang="en-IN" sz="4600" dirty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/>
          </a:p>
          <a:p>
            <a:pPr marL="914400" lvl="0" indent="-914400" algn="l">
              <a:buAutoNum type="arabicPeriod"/>
            </a:pPr>
            <a:r>
              <a:rPr lang="en-US" sz="4600" dirty="0"/>
              <a:t>I</a:t>
            </a:r>
            <a:r>
              <a:rPr lang="en-IN" sz="4600" dirty="0"/>
              <a:t>n an </a:t>
            </a:r>
            <a:r>
              <a:rPr lang="en-IN" sz="4600" b="1" dirty="0">
                <a:solidFill>
                  <a:schemeClr val="accent4"/>
                </a:solidFill>
              </a:rPr>
              <a:t>event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chemeClr val="accent3"/>
                </a:solidFill>
              </a:rPr>
              <a:t>element</a:t>
            </a:r>
            <a:r>
              <a:rPr lang="en-IN" sz="4600" dirty="0"/>
              <a:t> that </a:t>
            </a:r>
            <a:r>
              <a:rPr lang="en-IN" sz="4600" b="1" dirty="0">
                <a:solidFill>
                  <a:srgbClr val="00B0F0"/>
                </a:solidFill>
              </a:rPr>
              <a:t>received</a:t>
            </a:r>
            <a:r>
              <a:rPr lang="en-IN" sz="4600" dirty="0"/>
              <a:t> the </a:t>
            </a:r>
            <a:r>
              <a:rPr lang="en-IN" sz="4600" b="1" dirty="0">
                <a:solidFill>
                  <a:schemeClr val="accent4"/>
                </a:solidFill>
              </a:rPr>
              <a:t>event</a:t>
            </a:r>
            <a:r>
              <a:rPr lang="en-IN" sz="4600" dirty="0"/>
              <a:t>.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Thus we can say that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4800" dirty="0"/>
              <a:t> always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refers</a:t>
            </a:r>
            <a:r>
              <a:rPr lang="en-US" sz="4800" dirty="0"/>
              <a:t> to the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4800" dirty="0"/>
              <a:t> in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execution context </a:t>
            </a:r>
            <a:endParaRPr lang="en-IN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“this” Alone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12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When used </a:t>
            </a:r>
            <a:r>
              <a:rPr lang="en-IN" sz="5400" b="1" dirty="0">
                <a:solidFill>
                  <a:schemeClr val="accent3"/>
                </a:solidFill>
              </a:rPr>
              <a:t>alone</a:t>
            </a:r>
            <a:r>
              <a:rPr lang="en-IN" sz="5400" dirty="0"/>
              <a:t>, the 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owner</a:t>
            </a:r>
            <a:r>
              <a:rPr lang="en-IN" sz="5400" dirty="0"/>
              <a:t> is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</a:t>
            </a:r>
            <a:r>
              <a:rPr lang="en-IN" sz="5400" dirty="0"/>
              <a:t>, so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refers to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object.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In a </a:t>
            </a:r>
            <a:r>
              <a:rPr lang="en-IN" sz="5400" b="1" dirty="0">
                <a:solidFill>
                  <a:schemeClr val="accent4"/>
                </a:solidFill>
              </a:rPr>
              <a:t>browser window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5400" dirty="0"/>
              <a:t>is  </a:t>
            </a:r>
            <a:r>
              <a:rPr lang="en-IN" sz="5400" b="1" dirty="0">
                <a:solidFill>
                  <a:schemeClr val="accent3"/>
                </a:solidFill>
              </a:rPr>
              <a:t>window</a:t>
            </a:r>
            <a:r>
              <a:rPr lang="en-IN" sz="5400" dirty="0"/>
              <a:t> object.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IN" sz="5400" dirty="0"/>
              <a:t>// </a:t>
            </a:r>
            <a:r>
              <a:rPr lang="en-IN" sz="5400" dirty="0">
                <a:solidFill>
                  <a:schemeClr val="accent3"/>
                </a:solidFill>
              </a:rPr>
              <a:t>will output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[object Window]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“this” In A Function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652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If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 includes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 keyword, and we </a:t>
            </a:r>
            <a:r>
              <a:rPr lang="en-IN" sz="5400" b="1" dirty="0">
                <a:solidFill>
                  <a:schemeClr val="accent3"/>
                </a:solidFill>
              </a:rPr>
              <a:t>call</a:t>
            </a:r>
            <a:r>
              <a:rPr lang="en-IN" sz="5400" dirty="0"/>
              <a:t> it from </a:t>
            </a:r>
            <a:r>
              <a:rPr lang="en-IN" sz="5400" b="1" dirty="0">
                <a:solidFill>
                  <a:schemeClr val="accent4"/>
                </a:solidFill>
              </a:rPr>
              <a:t>global context </a:t>
            </a:r>
            <a:r>
              <a:rPr lang="en-IN" sz="5400" dirty="0"/>
              <a:t>then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will point to the </a:t>
            </a:r>
            <a:r>
              <a:rPr lang="en-IN" sz="5400" b="1" dirty="0">
                <a:solidFill>
                  <a:schemeClr val="accent3"/>
                </a:solidFill>
              </a:rPr>
              <a:t>window</a:t>
            </a:r>
            <a:r>
              <a:rPr lang="en-IN" sz="5400" dirty="0"/>
              <a:t> object</a:t>
            </a:r>
            <a:endParaRPr lang="en-US" sz="5400" dirty="0"/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x = 10;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 {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x = 20;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return 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this.x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}`); </a:t>
            </a:r>
            <a:r>
              <a:rPr lang="en-IN" sz="4400" b="1" dirty="0">
                <a:solidFill>
                  <a:schemeClr val="accent3"/>
                </a:solidFill>
              </a:rPr>
              <a:t>// will output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274205" y="2297102"/>
            <a:ext cx="651231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CONCEPTS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9600" spc="-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“this” In A Method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772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accent3"/>
                </a:solidFill>
              </a:rPr>
              <a:t>As we know </a:t>
            </a:r>
            <a:r>
              <a:rPr lang="en-IN" sz="5400" dirty="0"/>
              <a:t>we can </a:t>
            </a:r>
            <a:r>
              <a:rPr lang="en-IN" sz="5400" b="1" dirty="0">
                <a:solidFill>
                  <a:schemeClr val="accent4"/>
                </a:solidFill>
              </a:rPr>
              <a:t>define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 inside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and if we use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 in that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5400" dirty="0"/>
              <a:t> then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 will point to that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particular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endParaRPr lang="en-US" sz="5400" b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4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myCar.showAll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function() {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},${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},${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}`);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myCar.showAll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  // will show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Maruti,Baleno,2014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452624" y="2297102"/>
            <a:ext cx="606626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“this” In Event Handler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event handlers</a:t>
            </a:r>
            <a:r>
              <a:rPr lang="en-IN" sz="5400" dirty="0"/>
              <a:t>,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refers to the </a:t>
            </a:r>
            <a:r>
              <a:rPr lang="en-IN" sz="5400" b="1" dirty="0">
                <a:solidFill>
                  <a:schemeClr val="accent3"/>
                </a:solidFill>
              </a:rPr>
              <a:t>HTML element </a:t>
            </a:r>
            <a:r>
              <a:rPr lang="en-IN" sz="5400" dirty="0"/>
              <a:t>that </a:t>
            </a:r>
            <a:r>
              <a:rPr lang="en-IN" sz="5400" b="1" dirty="0">
                <a:solidFill>
                  <a:schemeClr val="accent4"/>
                </a:solidFill>
              </a:rPr>
              <a:t>received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:</a:t>
            </a: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&lt;button 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="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this.style.backgroundColor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='crimson'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“&gt;Click To Change My 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!&lt;/button&gt;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05132" y="2297102"/>
            <a:ext cx="793966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88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>
                <a:solidFill>
                  <a:schemeClr val="bg1"/>
                </a:solidFill>
              </a:rPr>
              <a:t>To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dirty="0">
                <a:solidFill>
                  <a:schemeClr val="bg1"/>
                </a:solidFill>
              </a:rPr>
              <a:t>what is 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dirty="0">
                <a:solidFill>
                  <a:schemeClr val="bg1"/>
                </a:solidFill>
              </a:rPr>
              <a:t>method,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guess the output </a:t>
            </a:r>
            <a:r>
              <a:rPr lang="en-IN" sz="5400" dirty="0">
                <a:solidFill>
                  <a:schemeClr val="bg1"/>
                </a:solidFill>
              </a:rPr>
              <a:t>of the following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code: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 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yCar.company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yCar.model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yCar.year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[object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Was The Output Like This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>
                <a:solidFill>
                  <a:schemeClr val="bg1"/>
                </a:solidFill>
              </a:rPr>
              <a:t>When we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define</a:t>
            </a:r>
            <a:r>
              <a:rPr lang="en-IN" sz="5400" dirty="0">
                <a:solidFill>
                  <a:schemeClr val="bg1"/>
                </a:solidFill>
              </a:rPr>
              <a:t> our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own object </a:t>
            </a:r>
            <a:r>
              <a:rPr lang="en-IN" sz="5400" dirty="0">
                <a:solidFill>
                  <a:schemeClr val="bg1"/>
                </a:solidFill>
              </a:rPr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>
                <a:solidFill>
                  <a:schemeClr val="bg1"/>
                </a:solidFill>
              </a:rPr>
              <a:t>, it </a:t>
            </a:r>
            <a:r>
              <a:rPr lang="en-IN" sz="5400" b="1" dirty="0">
                <a:solidFill>
                  <a:schemeClr val="accent3"/>
                </a:solidFill>
              </a:rPr>
              <a:t>inherits</a:t>
            </a:r>
            <a:r>
              <a:rPr lang="en-IN" sz="5400" dirty="0">
                <a:solidFill>
                  <a:schemeClr val="bg1"/>
                </a:solidFill>
              </a:rPr>
              <a:t> the default 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IN" sz="5400" dirty="0">
                <a:solidFill>
                  <a:schemeClr val="bg1"/>
                </a:solidFill>
              </a:rPr>
              <a:t>method from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>
                <a:solidFill>
                  <a:schemeClr val="bg1"/>
                </a:solidFill>
              </a:rPr>
              <a:t>. </a:t>
            </a:r>
          </a:p>
          <a:p>
            <a:pPr marL="0" lvl="0" indent="0" algn="l">
              <a:buNone/>
            </a:pPr>
            <a:endParaRPr lang="en-IN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IN" sz="5400" dirty="0">
                <a:solidFill>
                  <a:schemeClr val="bg1"/>
                </a:solidFill>
              </a:rPr>
              <a:t>This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default implementation </a:t>
            </a:r>
            <a:r>
              <a:rPr lang="en-IN" sz="5400" dirty="0">
                <a:solidFill>
                  <a:schemeClr val="tx1"/>
                </a:solidFill>
              </a:rPr>
              <a:t>of this method </a:t>
            </a:r>
            <a:r>
              <a:rPr lang="en-IN" sz="5400" dirty="0">
                <a:solidFill>
                  <a:schemeClr val="bg1"/>
                </a:solidFill>
              </a:rPr>
              <a:t>returns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>
                <a:solidFill>
                  <a:schemeClr val="bg1"/>
                </a:solidFill>
              </a:rPr>
              <a:t> of the form:</a:t>
            </a: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 </a:t>
            </a:r>
            <a:r>
              <a:rPr lang="en-IN" sz="5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where 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dirty="0"/>
              <a:t> is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 of the object</a:t>
            </a:r>
            <a:r>
              <a:rPr lang="en-IN" sz="5400" dirty="0"/>
              <a:t>: a value such as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Window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</a:t>
            </a:r>
            <a:r>
              <a:rPr lang="en-IN" sz="5400" dirty="0"/>
              <a:t>”, and so on.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07980" y="2298690"/>
            <a:ext cx="1153036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JS Calls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55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Now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whenever</a:t>
            </a:r>
            <a:r>
              <a:rPr lang="en-IN" sz="5400" dirty="0"/>
              <a:t> we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 </a:t>
            </a:r>
            <a:r>
              <a:rPr lang="en-IN" sz="5400" dirty="0">
                <a:solidFill>
                  <a:schemeClr val="tx1"/>
                </a:solidFill>
              </a:rPr>
              <a:t>our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dirty="0"/>
              <a:t>to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5400" dirty="0"/>
              <a:t>or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alert() </a:t>
            </a:r>
            <a:r>
              <a:rPr lang="en-IN" sz="5400" dirty="0">
                <a:solidFill>
                  <a:schemeClr val="tx1"/>
                </a:solidFill>
              </a:rPr>
              <a:t>or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whenever</a:t>
            </a:r>
            <a:r>
              <a:rPr lang="en-IN" sz="5400" dirty="0">
                <a:solidFill>
                  <a:schemeClr val="tx1"/>
                </a:solidFill>
              </a:rPr>
              <a:t>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>
                <a:solidFill>
                  <a:schemeClr val="tx1"/>
                </a:solidFill>
              </a:rPr>
              <a:t> is </a:t>
            </a:r>
            <a:r>
              <a:rPr lang="en-IN" sz="5400" b="1" dirty="0">
                <a:solidFill>
                  <a:schemeClr val="accent3"/>
                </a:solidFill>
              </a:rPr>
              <a:t>used in a string context </a:t>
            </a:r>
            <a:r>
              <a:rPr lang="en-IN" sz="5400" dirty="0"/>
              <a:t>,the </a:t>
            </a:r>
            <a:r>
              <a:rPr lang="en-IN" sz="5400" b="1" dirty="0">
                <a:solidFill>
                  <a:srgbClr val="FFC000"/>
                </a:solidFill>
              </a:rPr>
              <a:t>JavaScript </a:t>
            </a:r>
            <a:r>
              <a:rPr lang="en-IN" sz="5400" dirty="0"/>
              <a:t>system invokes the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</a:t>
            </a:r>
            <a:r>
              <a:rPr lang="en-IN" sz="5400" dirty="0"/>
              <a:t> method to convert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to a </a:t>
            </a:r>
            <a:r>
              <a:rPr lang="en-IN" sz="5400" b="1" dirty="0">
                <a:solidFill>
                  <a:srgbClr val="00B050"/>
                </a:solidFill>
              </a:rPr>
              <a:t>string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alert(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 </a:t>
            </a:r>
            <a:r>
              <a:rPr lang="en-US" sz="5400" dirty="0">
                <a:solidFill>
                  <a:srgbClr val="92D050"/>
                </a:solidFill>
              </a:rPr>
              <a:t>// will call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dirty="0">
                <a:solidFill>
                  <a:srgbClr val="92D050"/>
                </a:solidFill>
              </a:rPr>
              <a:t>// will call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message=“Hello “+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 </a:t>
            </a:r>
            <a:r>
              <a:rPr lang="en-US" sz="5400" dirty="0">
                <a:solidFill>
                  <a:srgbClr val="92D050"/>
                </a:solidFill>
              </a:rPr>
              <a:t>// will call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en-IN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64923" y="2298690"/>
            <a:ext cx="916744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52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To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/>
              <a:t> this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IN" sz="5400" dirty="0"/>
              <a:t> , we must </a:t>
            </a:r>
            <a:r>
              <a:rPr lang="en-IN" sz="5400" b="1" dirty="0">
                <a:solidFill>
                  <a:srgbClr val="FFC000"/>
                </a:solidFill>
              </a:rPr>
              <a:t>properly override </a:t>
            </a:r>
            <a:r>
              <a:rPr lang="en-IN" sz="5400" dirty="0"/>
              <a:t>the method 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5400" dirty="0"/>
              <a:t>while </a:t>
            </a:r>
            <a:r>
              <a:rPr lang="en-IN" sz="5400" b="1" dirty="0">
                <a:solidFill>
                  <a:schemeClr val="accent3"/>
                </a:solidFill>
              </a:rPr>
              <a:t>defining</a:t>
            </a:r>
            <a:r>
              <a:rPr lang="en-IN" sz="5400" dirty="0"/>
              <a:t> our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 in such a way that it should </a:t>
            </a:r>
            <a:r>
              <a:rPr lang="en-IN" sz="5400" b="1" dirty="0">
                <a:solidFill>
                  <a:schemeClr val="accent4"/>
                </a:solidFill>
              </a:rPr>
              <a:t>return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/>
              <a:t> of the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as a </a:t>
            </a:r>
            <a:r>
              <a:rPr lang="en-IN" sz="5400" b="1" dirty="0">
                <a:solidFill>
                  <a:srgbClr val="00B050"/>
                </a:solidFill>
              </a:rPr>
              <a:t>string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4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IN" sz="4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4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yCar.toString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</a:t>
            </a:r>
            <a:r>
              <a:rPr lang="en-IN" sz="4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 {</a:t>
            </a:r>
          </a:p>
          <a:p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return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+ "," +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+ "," +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 }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n-IN" dirty="0"/>
              <a:t>        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854462" y="2298690"/>
            <a:ext cx="71979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>
              <a:buAutoNum type="arabicPeriod"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>
              <a:buAutoNum type="arabicPeriod"/>
            </a:pPr>
            <a:endParaRPr lang="en-IN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endParaRPr lang="en-IN" sz="5400" dirty="0"/>
          </a:p>
        </p:txBody>
      </p:sp>
      <p:sp>
        <p:nvSpPr>
          <p:cNvPr id="6" name="Rectangle 5"/>
          <p:cNvSpPr/>
          <p:nvPr/>
        </p:nvSpPr>
        <p:spPr>
          <a:xfrm>
            <a:off x="535259" y="3210848"/>
            <a:ext cx="23848741" cy="926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to create an </a:t>
            </a:r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called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following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foundationYear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1976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productsList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contain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products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first product 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set to “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iPhone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”,it’s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2007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second product’s 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to “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iPad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and it’s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set 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foundedBy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Jobs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”,”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Wozniak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Jobs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createNewProduct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accept  product details as </a:t>
            </a:r>
            <a:r>
              <a:rPr 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add it to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productList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resign()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remove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,make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 </a:t>
            </a:r>
            <a:r>
              <a:rPr lang="en-US" sz="2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vaccant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return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hireCeo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accept a string 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 Cook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and set it as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which returns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foudationYear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productsList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string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with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newline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914400" lvl="0" indent="-914400">
              <a:buAutoNum type="arabicPeriod"/>
            </a:pP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60338" y="1287836"/>
            <a:ext cx="88633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OUTPUT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8061649" y="2833998"/>
            <a:ext cx="8042988" cy="14714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>
              <a:buAutoNum type="arabicPeriod"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>
              <a:buAutoNum type="arabicPeriod"/>
            </a:pPr>
            <a:endParaRPr lang="en-IN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endParaRPr lang="en-IN" sz="5400" dirty="0"/>
          </a:p>
        </p:txBody>
      </p:sp>
      <p:sp>
        <p:nvSpPr>
          <p:cNvPr id="6" name="Rectangle 5"/>
          <p:cNvSpPr/>
          <p:nvPr/>
        </p:nvSpPr>
        <p:spPr>
          <a:xfrm>
            <a:off x="535259" y="3210848"/>
            <a:ext cx="23848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>
              <a:buAutoNum type="arabicPeriod"/>
            </a:pP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A0C5E-B774-31B8-A1F1-E7356A2A1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9" y="3534013"/>
            <a:ext cx="11535759" cy="94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070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We know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IN" sz="5400" dirty="0"/>
              <a:t> operators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compare value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rgbClr val="00B050"/>
                </a:solidFill>
              </a:rPr>
              <a:t>value &amp; type </a:t>
            </a:r>
            <a:r>
              <a:rPr lang="en-IN" sz="5400" dirty="0"/>
              <a:t>both for all the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primitives</a:t>
            </a:r>
            <a:r>
              <a:rPr lang="en-IN" sz="5400" dirty="0"/>
              <a:t> like </a:t>
            </a:r>
            <a:r>
              <a:rPr lang="en-IN" sz="5400" b="1" dirty="0">
                <a:solidFill>
                  <a:schemeClr val="accent4"/>
                </a:solidFill>
              </a:rPr>
              <a:t>Number</a:t>
            </a:r>
            <a:r>
              <a:rPr lang="en-IN" sz="5400" dirty="0"/>
              <a:t> , </a:t>
            </a:r>
            <a:r>
              <a:rPr lang="en-IN" sz="5400" b="1" dirty="0">
                <a:solidFill>
                  <a:schemeClr val="accent4"/>
                </a:solidFill>
              </a:rPr>
              <a:t>String</a:t>
            </a:r>
            <a:r>
              <a:rPr lang="en-IN" sz="5400" dirty="0"/>
              <a:t> , </a:t>
            </a:r>
            <a:r>
              <a:rPr lang="en-IN" sz="5400" b="1" dirty="0">
                <a:solidFill>
                  <a:schemeClr val="accent4"/>
                </a:solidFill>
              </a:rPr>
              <a:t>Booleans</a:t>
            </a:r>
            <a:r>
              <a:rPr lang="en-IN" sz="5400" dirty="0"/>
              <a:t> etc.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a=10;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b=10;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a===b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>
                <a:solidFill>
                  <a:schemeClr val="accent3"/>
                </a:solidFill>
              </a:rPr>
              <a:t>// will return true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x=“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y=“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x===y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>
                <a:solidFill>
                  <a:schemeClr val="accent3"/>
                </a:solidFill>
              </a:rPr>
              <a:t>// will return true</a:t>
            </a: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1404</Words>
  <Application>Microsoft Office PowerPoint</Application>
  <PresentationFormat>Custom</PresentationFormat>
  <Paragraphs>266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275</cp:revision>
  <dcterms:modified xsi:type="dcterms:W3CDTF">2023-10-04T12:42:31Z</dcterms:modified>
</cp:coreProperties>
</file>