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340122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378193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7489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2996161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1514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296070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353933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47541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206360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BD2D-AA1C-42E7-8522-2B9BBA1C0920}"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13067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4BD2D-AA1C-42E7-8522-2B9BBA1C0920}" type="datetimeFigureOut">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353672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4BD2D-AA1C-42E7-8522-2B9BBA1C0920}" type="datetimeFigureOut">
              <a:rPr lang="en-US" smtClean="0"/>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224448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4BD2D-AA1C-42E7-8522-2B9BBA1C0920}" type="datetimeFigureOut">
              <a:rPr lang="en-US" smtClean="0"/>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97281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4BD2D-AA1C-42E7-8522-2B9BBA1C0920}" type="datetimeFigureOut">
              <a:rPr lang="en-US" smtClean="0"/>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134332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4BD2D-AA1C-42E7-8522-2B9BBA1C0920}" type="datetimeFigureOut">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260430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4BD2D-AA1C-42E7-8522-2B9BBA1C0920}" type="datetimeFigureOut">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85447-10FF-4B21-A31F-6D05C085BD2C}" type="slidenum">
              <a:rPr lang="en-US" smtClean="0"/>
              <a:t>‹#›</a:t>
            </a:fld>
            <a:endParaRPr lang="en-US"/>
          </a:p>
        </p:txBody>
      </p:sp>
    </p:spTree>
    <p:extLst>
      <p:ext uri="{BB962C8B-B14F-4D97-AF65-F5344CB8AC3E}">
        <p14:creationId xmlns:p14="http://schemas.microsoft.com/office/powerpoint/2010/main" val="25372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D4BD2D-AA1C-42E7-8522-2B9BBA1C0920}" type="datetimeFigureOut">
              <a:rPr lang="en-US" smtClean="0"/>
              <a:t>1/20/2025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D85447-10FF-4B21-A31F-6D05C085BD2C}" type="slidenum">
              <a:rPr lang="en-US" smtClean="0"/>
              <a:t>‹#›</a:t>
            </a:fld>
            <a:endParaRPr lang="en-US"/>
          </a:p>
        </p:txBody>
      </p:sp>
    </p:spTree>
    <p:extLst>
      <p:ext uri="{BB962C8B-B14F-4D97-AF65-F5344CB8AC3E}">
        <p14:creationId xmlns:p14="http://schemas.microsoft.com/office/powerpoint/2010/main" val="178806300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84D3-4761-9996-B59E-F00DF7F651AB}"/>
              </a:ext>
            </a:extLst>
          </p:cNvPr>
          <p:cNvSpPr>
            <a:spLocks noGrp="1"/>
          </p:cNvSpPr>
          <p:nvPr>
            <p:ph type="ctrTitle"/>
          </p:nvPr>
        </p:nvSpPr>
        <p:spPr/>
        <p:txBody>
          <a:bodyPr>
            <a:noAutofit/>
          </a:bodyPr>
          <a:lstStyle/>
          <a:p>
            <a:pPr algn="ctr"/>
            <a:r>
              <a:rPr lang="en-US" sz="4400" dirty="0"/>
              <a:t>Enhancing Link Prediction in Real-World Networks Using Graph Coloring Techniques</a:t>
            </a:r>
          </a:p>
        </p:txBody>
      </p:sp>
      <p:sp>
        <p:nvSpPr>
          <p:cNvPr id="3" name="Subtitle 2">
            <a:extLst>
              <a:ext uri="{FF2B5EF4-FFF2-40B4-BE49-F238E27FC236}">
                <a16:creationId xmlns:a16="http://schemas.microsoft.com/office/drawing/2014/main" id="{85A032C3-CB0D-0EEC-8564-E241BC448798}"/>
              </a:ext>
            </a:extLst>
          </p:cNvPr>
          <p:cNvSpPr>
            <a:spLocks noGrp="1"/>
          </p:cNvSpPr>
          <p:nvPr>
            <p:ph type="subTitle" idx="1"/>
          </p:nvPr>
        </p:nvSpPr>
        <p:spPr>
          <a:xfrm>
            <a:off x="1524000" y="5202238"/>
            <a:ext cx="9144000" cy="1655762"/>
          </a:xfrm>
        </p:spPr>
        <p:txBody>
          <a:bodyPr/>
          <a:lstStyle/>
          <a:p>
            <a:pPr algn="r"/>
            <a:r>
              <a:rPr lang="en-US" dirty="0"/>
              <a:t>Done by : Amani </a:t>
            </a:r>
            <a:r>
              <a:rPr lang="en-US" dirty="0" err="1"/>
              <a:t>Krieshan</a:t>
            </a:r>
            <a:r>
              <a:rPr lang="en-US" dirty="0"/>
              <a:t> and </a:t>
            </a:r>
            <a:r>
              <a:rPr lang="en-US" dirty="0" err="1"/>
              <a:t>leen</a:t>
            </a:r>
            <a:r>
              <a:rPr lang="en-US" dirty="0"/>
              <a:t> </a:t>
            </a:r>
            <a:r>
              <a:rPr lang="en-US" dirty="0" err="1"/>
              <a:t>masaadeh</a:t>
            </a:r>
            <a:endParaRPr lang="en-US" dirty="0"/>
          </a:p>
          <a:p>
            <a:r>
              <a:rPr lang="en-US" dirty="0"/>
              <a:t>DR. </a:t>
            </a:r>
            <a:r>
              <a:rPr lang="en-US" b="1" dirty="0" err="1">
                <a:effectLst/>
                <a:latin typeface="-apple-system"/>
              </a:rPr>
              <a:t>Dana</a:t>
            </a:r>
            <a:r>
              <a:rPr lang="en-US" b="1" dirty="0">
                <a:effectLst/>
                <a:latin typeface="-apple-system"/>
              </a:rPr>
              <a:t> </a:t>
            </a:r>
            <a:r>
              <a:rPr lang="en-US" b="1" dirty="0" err="1">
                <a:effectLst/>
                <a:latin typeface="-apple-system"/>
              </a:rPr>
              <a:t>ElRushaidat</a:t>
            </a:r>
            <a:endParaRPr lang="en-US" b="1" dirty="0">
              <a:effectLst/>
              <a:latin typeface="-apple-system"/>
            </a:endParaRPr>
          </a:p>
          <a:p>
            <a:r>
              <a:rPr lang="en-US" dirty="0">
                <a:effectLst/>
                <a:latin typeface="-apple-system"/>
              </a:rPr>
              <a:t> </a:t>
            </a:r>
            <a:endParaRPr lang="en-US" dirty="0"/>
          </a:p>
        </p:txBody>
      </p:sp>
    </p:spTree>
    <p:extLst>
      <p:ext uri="{BB962C8B-B14F-4D97-AF65-F5344CB8AC3E}">
        <p14:creationId xmlns:p14="http://schemas.microsoft.com/office/powerpoint/2010/main" val="122804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CFAAE5E-90F9-C074-B7EC-8FA09FD9EDE3}"/>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Introduction </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602E53-E3AE-DB4A-1D63-994BB9C8B9C8}"/>
              </a:ext>
            </a:extLst>
          </p:cNvPr>
          <p:cNvSpPr>
            <a:spLocks noGrp="1"/>
          </p:cNvSpPr>
          <p:nvPr>
            <p:ph idx="1"/>
          </p:nvPr>
        </p:nvSpPr>
        <p:spPr>
          <a:xfrm>
            <a:off x="6116084" y="609601"/>
            <a:ext cx="5511296" cy="5175624"/>
          </a:xfrm>
        </p:spPr>
        <p:txBody>
          <a:bodyPr anchor="ctr">
            <a:normAutofit/>
          </a:bodyPr>
          <a:lstStyle/>
          <a:p>
            <a:r>
              <a:rPr lang="en-US">
                <a:solidFill>
                  <a:srgbClr val="FFFFFF"/>
                </a:solidFill>
              </a:rPr>
              <a:t>In real-world complex networks, like social networks, </a:t>
            </a:r>
          </a:p>
          <a:p>
            <a:r>
              <a:rPr lang="en-US">
                <a:solidFill>
                  <a:srgbClr val="FFFFFF"/>
                </a:solidFill>
              </a:rPr>
              <a:t>recommendation systems, and biological systems, </a:t>
            </a:r>
          </a:p>
          <a:p>
            <a:r>
              <a:rPr lang="en-US">
                <a:solidFill>
                  <a:srgbClr val="FFFFFF"/>
                </a:solidFill>
              </a:rPr>
              <a:t>link predictions a crucial task. The complexities of dynamic, </a:t>
            </a:r>
          </a:p>
          <a:p>
            <a:r>
              <a:rPr lang="en-US">
                <a:solidFill>
                  <a:srgbClr val="FFFFFF"/>
                </a:solidFill>
              </a:rPr>
              <a:t>largescale, and heterogeneous networks are frequently too much for traditional link prediction techniques like matrix factorisationor similarity-based approaches to handle. The dynamic inter-actions and intricate topologies present in these networks areusually not captured by current techniques</a:t>
            </a:r>
          </a:p>
          <a:p>
            <a:endParaRPr lang="en-US">
              <a:solidFill>
                <a:srgbClr val="FFFFFF"/>
              </a:solidFill>
            </a:endParaRPr>
          </a:p>
        </p:txBody>
      </p:sp>
    </p:spTree>
    <p:extLst>
      <p:ext uri="{BB962C8B-B14F-4D97-AF65-F5344CB8AC3E}">
        <p14:creationId xmlns:p14="http://schemas.microsoft.com/office/powerpoint/2010/main" val="11965960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EDBB-6E96-AB04-EAC7-ED904A2C6FB1}"/>
              </a:ext>
            </a:extLst>
          </p:cNvPr>
          <p:cNvSpPr>
            <a:spLocks noGrp="1"/>
          </p:cNvSpPr>
          <p:nvPr>
            <p:ph type="title"/>
          </p:nvPr>
        </p:nvSpPr>
        <p:spPr/>
        <p:txBody>
          <a:bodyPr/>
          <a:lstStyle/>
          <a:p>
            <a:r>
              <a:rPr lang="en-US" dirty="0"/>
              <a:t>Dataset </a:t>
            </a:r>
          </a:p>
        </p:txBody>
      </p:sp>
      <p:sp>
        <p:nvSpPr>
          <p:cNvPr id="3" name="Content Placeholder 2">
            <a:extLst>
              <a:ext uri="{FF2B5EF4-FFF2-40B4-BE49-F238E27FC236}">
                <a16:creationId xmlns:a16="http://schemas.microsoft.com/office/drawing/2014/main" id="{26ED81C8-86DB-0B50-FDD5-DE08F9848483}"/>
              </a:ext>
            </a:extLst>
          </p:cNvPr>
          <p:cNvSpPr>
            <a:spLocks noGrp="1"/>
          </p:cNvSpPr>
          <p:nvPr>
            <p:ph idx="1"/>
          </p:nvPr>
        </p:nvSpPr>
        <p:spPr/>
        <p:txBody>
          <a:bodyPr/>
          <a:lstStyle/>
          <a:p>
            <a:r>
              <a:rPr lang="en-US" dirty="0"/>
              <a:t>For this project, we will use the ”</a:t>
            </a:r>
            <a:r>
              <a:rPr lang="en-US" dirty="0" err="1"/>
              <a:t>Musae</a:t>
            </a:r>
            <a:r>
              <a:rPr lang="en-US" dirty="0"/>
              <a:t> GitHub </a:t>
            </a:r>
            <a:r>
              <a:rPr lang="en-US" dirty="0" err="1"/>
              <a:t>SocialNetwork</a:t>
            </a:r>
            <a:r>
              <a:rPr lang="en-US" dirty="0"/>
              <a:t> dataset available on Kaggle. This dataset represents a large social network of GitHub developers, collected in June 2019 via the public GitHub API. </a:t>
            </a:r>
          </a:p>
          <a:p>
            <a:pPr marL="0" indent="0">
              <a:buNone/>
            </a:pPr>
            <a:r>
              <a:rPr lang="en-US" dirty="0"/>
              <a:t>     1.  Edge List :Represents the follower relationships between GitHub developers</a:t>
            </a:r>
          </a:p>
          <a:p>
            <a:r>
              <a:rPr lang="en-US" dirty="0"/>
              <a:t>2 Node Features :Includes information like location, repositories starred, employer, and email address of the developers.</a:t>
            </a:r>
          </a:p>
          <a:p>
            <a:r>
              <a:rPr lang="en-US" dirty="0"/>
              <a:t>IV-B1.3 Target Variable :A binary classification indicating whether the developer is primarily a web developer or a machine learning developer, derived from their job title.</a:t>
            </a:r>
          </a:p>
        </p:txBody>
      </p:sp>
    </p:spTree>
    <p:extLst>
      <p:ext uri="{BB962C8B-B14F-4D97-AF65-F5344CB8AC3E}">
        <p14:creationId xmlns:p14="http://schemas.microsoft.com/office/powerpoint/2010/main" val="78301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4EDDEA-CA1B-7D3F-12E0-3FC58D6F462F}"/>
              </a:ext>
            </a:extLst>
          </p:cNvPr>
          <p:cNvPicPr>
            <a:picLocks noGrp="1" noChangeAspect="1"/>
          </p:cNvPicPr>
          <p:nvPr>
            <p:ph idx="1"/>
          </p:nvPr>
        </p:nvPicPr>
        <p:blipFill>
          <a:blip r:embed="rId2"/>
          <a:stretch>
            <a:fillRect/>
          </a:stretch>
        </p:blipFill>
        <p:spPr>
          <a:xfrm>
            <a:off x="982134" y="607090"/>
            <a:ext cx="4991629" cy="4663000"/>
          </a:xfrm>
          <a:prstGeom prst="rect">
            <a:avLst/>
          </a:prstGeom>
        </p:spPr>
      </p:pic>
    </p:spTree>
    <p:extLst>
      <p:ext uri="{BB962C8B-B14F-4D97-AF65-F5344CB8AC3E}">
        <p14:creationId xmlns:p14="http://schemas.microsoft.com/office/powerpoint/2010/main" val="244506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946B-D885-3C19-7D4F-C40468E50A73}"/>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03F05925-238B-410A-C6C0-1920DDEA2F6A}"/>
              </a:ext>
            </a:extLst>
          </p:cNvPr>
          <p:cNvSpPr>
            <a:spLocks noGrp="1"/>
          </p:cNvSpPr>
          <p:nvPr>
            <p:ph idx="1"/>
          </p:nvPr>
        </p:nvSpPr>
        <p:spPr/>
        <p:txBody>
          <a:bodyPr/>
          <a:lstStyle/>
          <a:p>
            <a:r>
              <a:rPr lang="en-US" dirty="0"/>
              <a:t>GNN model</a:t>
            </a:r>
          </a:p>
          <a:p>
            <a:r>
              <a:rPr lang="en-US" dirty="0"/>
              <a:t>Random Forest</a:t>
            </a:r>
          </a:p>
          <a:p>
            <a:r>
              <a:rPr lang="en-US" dirty="0"/>
              <a:t>Extreme Gradient Boosting(</a:t>
            </a:r>
            <a:r>
              <a:rPr lang="en-US" dirty="0" err="1"/>
              <a:t>XGBoost</a:t>
            </a:r>
            <a:r>
              <a:rPr lang="en-US" dirty="0"/>
              <a:t>)</a:t>
            </a:r>
          </a:p>
          <a:p>
            <a:endParaRPr lang="en-US" dirty="0"/>
          </a:p>
        </p:txBody>
      </p:sp>
      <p:pic>
        <p:nvPicPr>
          <p:cNvPr id="5" name="Picture 4">
            <a:extLst>
              <a:ext uri="{FF2B5EF4-FFF2-40B4-BE49-F238E27FC236}">
                <a16:creationId xmlns:a16="http://schemas.microsoft.com/office/drawing/2014/main" id="{85D3A462-C87D-BF52-F5D3-0416150D3A5A}"/>
              </a:ext>
            </a:extLst>
          </p:cNvPr>
          <p:cNvPicPr>
            <a:picLocks noChangeAspect="1"/>
          </p:cNvPicPr>
          <p:nvPr/>
        </p:nvPicPr>
        <p:blipFill>
          <a:blip r:embed="rId2"/>
          <a:stretch>
            <a:fillRect/>
          </a:stretch>
        </p:blipFill>
        <p:spPr>
          <a:xfrm>
            <a:off x="828867" y="3556819"/>
            <a:ext cx="4632769" cy="2175387"/>
          </a:xfrm>
          <a:prstGeom prst="rect">
            <a:avLst/>
          </a:prstGeom>
        </p:spPr>
      </p:pic>
    </p:spTree>
    <p:extLst>
      <p:ext uri="{BB962C8B-B14F-4D97-AF65-F5344CB8AC3E}">
        <p14:creationId xmlns:p14="http://schemas.microsoft.com/office/powerpoint/2010/main" val="166707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816C-1B56-F501-4DE1-14A2164EF7D5}"/>
              </a:ext>
            </a:extLst>
          </p:cNvPr>
          <p:cNvSpPr>
            <a:spLocks noGrp="1"/>
          </p:cNvSpPr>
          <p:nvPr>
            <p:ph type="title"/>
          </p:nvPr>
        </p:nvSpPr>
        <p:spPr/>
        <p:txBody>
          <a:bodyPr/>
          <a:lstStyle/>
          <a:p>
            <a:r>
              <a:rPr lang="en-US" dirty="0"/>
              <a:t>Before applying graph coloring</a:t>
            </a:r>
          </a:p>
        </p:txBody>
      </p:sp>
      <p:pic>
        <p:nvPicPr>
          <p:cNvPr id="4" name="Content Placeholder 3" descr="A circle of blue dots&#10;&#10;Description automatically generated">
            <a:extLst>
              <a:ext uri="{FF2B5EF4-FFF2-40B4-BE49-F238E27FC236}">
                <a16:creationId xmlns:a16="http://schemas.microsoft.com/office/drawing/2014/main" id="{FFBE71FD-044C-7729-4713-E4336489D70B}"/>
              </a:ext>
            </a:extLst>
          </p:cNvPr>
          <p:cNvPicPr>
            <a:picLocks noGrp="1" noChangeAspect="1"/>
          </p:cNvPicPr>
          <p:nvPr>
            <p:ph idx="1"/>
          </p:nvPr>
        </p:nvPicPr>
        <p:blipFill>
          <a:blip r:embed="rId2"/>
          <a:stretch>
            <a:fillRect/>
          </a:stretch>
        </p:blipFill>
        <p:spPr>
          <a:xfrm>
            <a:off x="334824" y="2257529"/>
            <a:ext cx="5079804" cy="3881437"/>
          </a:xfrm>
          <a:prstGeom prst="rect">
            <a:avLst/>
          </a:prstGeom>
        </p:spPr>
      </p:pic>
    </p:spTree>
    <p:extLst>
      <p:ext uri="{BB962C8B-B14F-4D97-AF65-F5344CB8AC3E}">
        <p14:creationId xmlns:p14="http://schemas.microsoft.com/office/powerpoint/2010/main" val="347493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F53-9BC8-B27D-AC18-0FD4A2DBAD42}"/>
              </a:ext>
            </a:extLst>
          </p:cNvPr>
          <p:cNvSpPr>
            <a:spLocks noGrp="1"/>
          </p:cNvSpPr>
          <p:nvPr>
            <p:ph type="title"/>
          </p:nvPr>
        </p:nvSpPr>
        <p:spPr/>
        <p:txBody>
          <a:bodyPr/>
          <a:lstStyle/>
          <a:p>
            <a:r>
              <a:rPr lang="en-US" dirty="0"/>
              <a:t>After applying graph coloring</a:t>
            </a:r>
          </a:p>
        </p:txBody>
      </p:sp>
      <p:pic>
        <p:nvPicPr>
          <p:cNvPr id="4" name="Content Placeholder 3">
            <a:extLst>
              <a:ext uri="{FF2B5EF4-FFF2-40B4-BE49-F238E27FC236}">
                <a16:creationId xmlns:a16="http://schemas.microsoft.com/office/drawing/2014/main" id="{7F8E0DD7-2831-407B-EA43-47574EEF7A92}"/>
              </a:ext>
            </a:extLst>
          </p:cNvPr>
          <p:cNvPicPr>
            <a:picLocks noGrp="1" noChangeAspect="1"/>
          </p:cNvPicPr>
          <p:nvPr>
            <p:ph idx="1"/>
          </p:nvPr>
        </p:nvPicPr>
        <p:blipFill>
          <a:blip r:embed="rId2"/>
          <a:stretch>
            <a:fillRect/>
          </a:stretch>
        </p:blipFill>
        <p:spPr>
          <a:xfrm>
            <a:off x="1999749" y="1390580"/>
            <a:ext cx="6782510" cy="5086883"/>
          </a:xfrm>
          <a:prstGeom prst="rect">
            <a:avLst/>
          </a:prstGeom>
        </p:spPr>
      </p:pic>
    </p:spTree>
    <p:extLst>
      <p:ext uri="{BB962C8B-B14F-4D97-AF65-F5344CB8AC3E}">
        <p14:creationId xmlns:p14="http://schemas.microsoft.com/office/powerpoint/2010/main" val="53018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36DC-E9B8-7430-0447-BE0FCBE46B1B}"/>
              </a:ext>
            </a:extLst>
          </p:cNvPr>
          <p:cNvSpPr>
            <a:spLocks noGrp="1"/>
          </p:cNvSpPr>
          <p:nvPr>
            <p:ph type="title"/>
          </p:nvPr>
        </p:nvSpPr>
        <p:spPr/>
        <p:txBody>
          <a:bodyPr/>
          <a:lstStyle/>
          <a:p>
            <a:r>
              <a:rPr lang="en-US" dirty="0"/>
              <a:t>GNN Model results</a:t>
            </a:r>
          </a:p>
        </p:txBody>
      </p:sp>
      <p:pic>
        <p:nvPicPr>
          <p:cNvPr id="5" name="Content Placeholder 4" descr="A graph with green line&#10;&#10;Description automatically generated">
            <a:extLst>
              <a:ext uri="{FF2B5EF4-FFF2-40B4-BE49-F238E27FC236}">
                <a16:creationId xmlns:a16="http://schemas.microsoft.com/office/drawing/2014/main" id="{3AC554D4-8100-B88E-525E-938BBAAA8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9710" y="4057941"/>
            <a:ext cx="3162520" cy="2349723"/>
          </a:xfrm>
        </p:spPr>
      </p:pic>
      <p:pic>
        <p:nvPicPr>
          <p:cNvPr id="7" name="Picture 6" descr="A graph of a training loss&#10;&#10;Description automatically generated">
            <a:extLst>
              <a:ext uri="{FF2B5EF4-FFF2-40B4-BE49-F238E27FC236}">
                <a16:creationId xmlns:a16="http://schemas.microsoft.com/office/drawing/2014/main" id="{F02BDEF4-5D1D-17F3-48B3-1AF2D1670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556" y="3746020"/>
            <a:ext cx="3791112" cy="2807569"/>
          </a:xfrm>
          <a:prstGeom prst="rect">
            <a:avLst/>
          </a:prstGeom>
        </p:spPr>
      </p:pic>
      <p:pic>
        <p:nvPicPr>
          <p:cNvPr id="9" name="Picture 8" descr="A graph showing a line&#10;&#10;Description automatically generated">
            <a:extLst>
              <a:ext uri="{FF2B5EF4-FFF2-40B4-BE49-F238E27FC236}">
                <a16:creationId xmlns:a16="http://schemas.microsoft.com/office/drawing/2014/main" id="{7DCDA95B-9E6B-AB87-1627-6CF3C70B5F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442" y="1113414"/>
            <a:ext cx="3018256" cy="2426441"/>
          </a:xfrm>
          <a:prstGeom prst="rect">
            <a:avLst/>
          </a:prstGeom>
        </p:spPr>
      </p:pic>
      <p:pic>
        <p:nvPicPr>
          <p:cNvPr id="11" name="Picture 10" descr="A graph with red lines&#10;&#10;Description automatically generated">
            <a:extLst>
              <a:ext uri="{FF2B5EF4-FFF2-40B4-BE49-F238E27FC236}">
                <a16:creationId xmlns:a16="http://schemas.microsoft.com/office/drawing/2014/main" id="{FF793ADD-4881-6CA8-0E6F-C22A8474BA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0621" y="1113414"/>
            <a:ext cx="3415047" cy="2635067"/>
          </a:xfrm>
          <a:prstGeom prst="rect">
            <a:avLst/>
          </a:prstGeom>
        </p:spPr>
      </p:pic>
    </p:spTree>
    <p:extLst>
      <p:ext uri="{BB962C8B-B14F-4D97-AF65-F5344CB8AC3E}">
        <p14:creationId xmlns:p14="http://schemas.microsoft.com/office/powerpoint/2010/main" val="264767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E47D-61D8-17FC-6F22-F610B77F3B1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6021582-639B-4E3F-16E0-ED4C4C517675}"/>
              </a:ext>
            </a:extLst>
          </p:cNvPr>
          <p:cNvSpPr>
            <a:spLocks noGrp="1"/>
          </p:cNvSpPr>
          <p:nvPr>
            <p:ph idx="1"/>
          </p:nvPr>
        </p:nvSpPr>
        <p:spPr/>
        <p:txBody>
          <a:bodyPr/>
          <a:lstStyle/>
          <a:p>
            <a:r>
              <a:rPr lang="en-US" dirty="0"/>
              <a:t>This study demonstrated the effectiveness of the GNN model in link prediction within GitHub’s collaborative graph, achieving excellent accuracy and outperforming traditional machine learning approaches. However, the process was not without challenges. The dataset, while large, presented issues with quality and consistency, which impacted preprocessing and training. Additionally, the sheer size of the data posed computational challenges, requiring careful optimization of the model and resources. Despite these obstacles, the GNN model proved its capability in handling complex graph structures, highlighting its potential for practical applications in recommendation systems and network analysis. Future work could focus on addressing data quality issues and exploring more efficient techniques to manage large-scale graphs.</a:t>
            </a:r>
          </a:p>
        </p:txBody>
      </p:sp>
    </p:spTree>
    <p:extLst>
      <p:ext uri="{BB962C8B-B14F-4D97-AF65-F5344CB8AC3E}">
        <p14:creationId xmlns:p14="http://schemas.microsoft.com/office/powerpoint/2010/main" val="10857541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337</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Trebuchet MS</vt:lpstr>
      <vt:lpstr>Wingdings 3</vt:lpstr>
      <vt:lpstr>Facet</vt:lpstr>
      <vt:lpstr>Enhancing Link Prediction in Real-World Networks Using Graph Coloring Techniques</vt:lpstr>
      <vt:lpstr>Introduction </vt:lpstr>
      <vt:lpstr>Dataset </vt:lpstr>
      <vt:lpstr>PowerPoint Presentation</vt:lpstr>
      <vt:lpstr>Models</vt:lpstr>
      <vt:lpstr>Before applying graph coloring</vt:lpstr>
      <vt:lpstr>After applying graph coloring</vt:lpstr>
      <vt:lpstr>GNN Model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LEEN HANI MASA'DEH</dc:creator>
  <cp:lastModifiedBy>LEEN HANI MASA'DEH</cp:lastModifiedBy>
  <cp:revision>1</cp:revision>
  <dcterms:created xsi:type="dcterms:W3CDTF">2025-01-20T11:11:01Z</dcterms:created>
  <dcterms:modified xsi:type="dcterms:W3CDTF">2025-01-20T11:25:25Z</dcterms:modified>
</cp:coreProperties>
</file>