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9" r:id="rId4"/>
    <p:sldId id="259" r:id="rId5"/>
    <p:sldId id="260" r:id="rId6"/>
    <p:sldId id="261" r:id="rId7"/>
    <p:sldId id="262" r:id="rId8"/>
    <p:sldId id="263" r:id="rId9"/>
    <p:sldId id="264" r:id="rId10"/>
    <p:sldId id="266" r:id="rId11"/>
    <p:sldId id="272" r:id="rId12"/>
    <p:sldId id="268" r:id="rId13"/>
    <p:sldId id="269" r:id="rId14"/>
    <p:sldId id="270" r:id="rId15"/>
    <p:sldId id="274" r:id="rId16"/>
    <p:sldId id="271" r:id="rId17"/>
    <p:sldId id="273" r:id="rId18"/>
    <p:sldId id="275" r:id="rId19"/>
    <p:sldId id="277" r:id="rId20"/>
    <p:sldId id="27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4" autoAdjust="0"/>
    <p:restoredTop sz="94660"/>
  </p:normalViewPr>
  <p:slideViewPr>
    <p:cSldViewPr snapToGrid="0">
      <p:cViewPr varScale="1">
        <p:scale>
          <a:sx n="78" d="100"/>
          <a:sy n="78" d="100"/>
        </p:scale>
        <p:origin x="43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11/28/2018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11/28/2018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11/28/2018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11/28/2018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11/28/2018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11/28/2018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11/28/2018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11/28/2018</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11/28/2018</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85C87-A965-477C-B433-BF0E639EC0E5}"/>
              </a:ext>
            </a:extLst>
          </p:cNvPr>
          <p:cNvSpPr>
            <a:spLocks noGrp="1"/>
          </p:cNvSpPr>
          <p:nvPr>
            <p:ph type="ctrTitle"/>
          </p:nvPr>
        </p:nvSpPr>
        <p:spPr/>
        <p:txBody>
          <a:bodyPr/>
          <a:lstStyle/>
          <a:p>
            <a:r>
              <a:rPr lang="en-US" dirty="0"/>
              <a:t>CSE 2102 DATABASE MANAGEMENT – Sir </a:t>
            </a:r>
            <a:r>
              <a:rPr lang="en-US" dirty="0" err="1"/>
              <a:t>Girendra</a:t>
            </a:r>
            <a:r>
              <a:rPr lang="en-US" dirty="0"/>
              <a:t> Persaud.</a:t>
            </a:r>
          </a:p>
        </p:txBody>
      </p:sp>
      <p:sp>
        <p:nvSpPr>
          <p:cNvPr id="3" name="Subtitle 2">
            <a:extLst>
              <a:ext uri="{FF2B5EF4-FFF2-40B4-BE49-F238E27FC236}">
                <a16:creationId xmlns:a16="http://schemas.microsoft.com/office/drawing/2014/main" id="{06D19ABA-78BD-4CFA-B609-10F899CFE483}"/>
              </a:ext>
            </a:extLst>
          </p:cNvPr>
          <p:cNvSpPr>
            <a:spLocks noGrp="1"/>
          </p:cNvSpPr>
          <p:nvPr>
            <p:ph type="subTitle" idx="1"/>
          </p:nvPr>
        </p:nvSpPr>
        <p:spPr/>
        <p:txBody>
          <a:bodyPr>
            <a:normAutofit lnSpcReduction="10000"/>
          </a:bodyPr>
          <a:lstStyle/>
          <a:p>
            <a:r>
              <a:rPr lang="en-US" dirty="0"/>
              <a:t>Done by Delight-Smiles</a:t>
            </a:r>
          </a:p>
          <a:p>
            <a:endParaRPr lang="en-US" dirty="0"/>
          </a:p>
        </p:txBody>
      </p:sp>
    </p:spTree>
    <p:extLst>
      <p:ext uri="{BB962C8B-B14F-4D97-AF65-F5344CB8AC3E}">
        <p14:creationId xmlns:p14="http://schemas.microsoft.com/office/powerpoint/2010/main" val="2423395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6946F-B6ED-4E9A-AE12-84E9C1961C0C}"/>
              </a:ext>
            </a:extLst>
          </p:cNvPr>
          <p:cNvSpPr>
            <a:spLocks noGrp="1"/>
          </p:cNvSpPr>
          <p:nvPr>
            <p:ph type="title"/>
          </p:nvPr>
        </p:nvSpPr>
        <p:spPr/>
        <p:txBody>
          <a:bodyPr/>
          <a:lstStyle/>
          <a:p>
            <a:r>
              <a:rPr lang="en-US" dirty="0"/>
              <a:t>Schema Information</a:t>
            </a:r>
          </a:p>
        </p:txBody>
      </p:sp>
      <p:sp>
        <p:nvSpPr>
          <p:cNvPr id="3" name="Content Placeholder 2">
            <a:extLst>
              <a:ext uri="{FF2B5EF4-FFF2-40B4-BE49-F238E27FC236}">
                <a16:creationId xmlns:a16="http://schemas.microsoft.com/office/drawing/2014/main" id="{DCC0F272-FCCC-4217-BAF4-9ADEA43B6F26}"/>
              </a:ext>
            </a:extLst>
          </p:cNvPr>
          <p:cNvSpPr>
            <a:spLocks noGrp="1"/>
          </p:cNvSpPr>
          <p:nvPr>
            <p:ph idx="1"/>
          </p:nvPr>
        </p:nvSpPr>
        <p:spPr>
          <a:xfrm>
            <a:off x="645718" y="2234227"/>
            <a:ext cx="10554574" cy="4151871"/>
          </a:xfrm>
        </p:spPr>
        <p:txBody>
          <a:bodyPr>
            <a:normAutofit lnSpcReduction="10000"/>
          </a:bodyPr>
          <a:lstStyle/>
          <a:p>
            <a:r>
              <a:rPr lang="en-US" sz="2800" dirty="0">
                <a:latin typeface="Times New Roman" panose="02020603050405020304" pitchFamily="18" charset="0"/>
                <a:cs typeface="Times New Roman" panose="02020603050405020304" pitchFamily="18" charset="0"/>
              </a:rPr>
              <a:t>The External Schema - </a:t>
            </a:r>
            <a:r>
              <a:rPr lang="en-US" sz="2400" dirty="0">
                <a:latin typeface="Times New Roman" panose="02020603050405020304" pitchFamily="18" charset="0"/>
                <a:cs typeface="Times New Roman" panose="02020603050405020304" pitchFamily="18" charset="0"/>
              </a:rPr>
              <a:t>the user of the database may see titles such as: Patient ID, First Name, Last Name, Age, Date of Birth, Address, Teeth Number, Number of Anesthetics etc.</a:t>
            </a:r>
          </a:p>
          <a:p>
            <a:pPr marL="0" indent="0">
              <a:buNone/>
            </a:pPr>
            <a:endParaRPr lang="en-US" sz="24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The Conceptual Schema- </a:t>
            </a:r>
            <a:r>
              <a:rPr lang="en-US" sz="2000" dirty="0">
                <a:latin typeface="Times New Roman" panose="02020603050405020304" pitchFamily="18" charset="0"/>
                <a:cs typeface="Times New Roman" panose="02020603050405020304" pitchFamily="18" charset="0"/>
              </a:rPr>
              <a:t>For the conceptual/ logical schema, it stores data in terms of the data model of the Database Management system (DBMS). It describes all information that is stored in the database.</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The Internal Schema-</a:t>
            </a:r>
            <a:r>
              <a:rPr lang="en-US" sz="2400" dirty="0">
                <a:latin typeface="Times New Roman" panose="02020603050405020304" pitchFamily="18" charset="0"/>
                <a:cs typeface="Times New Roman" panose="02020603050405020304" pitchFamily="18" charset="0"/>
              </a:rPr>
              <a:t>how data is to be represented and stored in secondary storage.</a:t>
            </a:r>
          </a:p>
        </p:txBody>
      </p:sp>
    </p:spTree>
    <p:extLst>
      <p:ext uri="{BB962C8B-B14F-4D97-AF65-F5344CB8AC3E}">
        <p14:creationId xmlns:p14="http://schemas.microsoft.com/office/powerpoint/2010/main" val="2620108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FDB6D-A936-4420-A271-A3CF904F56A7}"/>
              </a:ext>
            </a:extLst>
          </p:cNvPr>
          <p:cNvSpPr>
            <a:spLocks noGrp="1"/>
          </p:cNvSpPr>
          <p:nvPr>
            <p:ph type="title"/>
          </p:nvPr>
        </p:nvSpPr>
        <p:spPr/>
        <p:txBody>
          <a:bodyPr/>
          <a:lstStyle/>
          <a:p>
            <a:r>
              <a:rPr lang="en-US" dirty="0"/>
              <a:t>Entity Relationship Diagram</a:t>
            </a:r>
          </a:p>
        </p:txBody>
      </p:sp>
      <p:pic>
        <p:nvPicPr>
          <p:cNvPr id="4" name="Picture 3">
            <a:extLst>
              <a:ext uri="{FF2B5EF4-FFF2-40B4-BE49-F238E27FC236}">
                <a16:creationId xmlns:a16="http://schemas.microsoft.com/office/drawing/2014/main" id="{72C8BDCE-D7E1-417C-B2C0-7E5A25CC0B78}"/>
              </a:ext>
            </a:extLst>
          </p:cNvPr>
          <p:cNvPicPr>
            <a:picLocks noChangeAspect="1"/>
          </p:cNvPicPr>
          <p:nvPr/>
        </p:nvPicPr>
        <p:blipFill>
          <a:blip r:embed="rId2"/>
          <a:stretch>
            <a:fillRect/>
          </a:stretch>
        </p:blipFill>
        <p:spPr>
          <a:xfrm>
            <a:off x="1062236" y="1500274"/>
            <a:ext cx="9992695" cy="5357726"/>
          </a:xfrm>
          <a:prstGeom prst="rect">
            <a:avLst/>
          </a:prstGeom>
        </p:spPr>
      </p:pic>
    </p:spTree>
    <p:extLst>
      <p:ext uri="{BB962C8B-B14F-4D97-AF65-F5344CB8AC3E}">
        <p14:creationId xmlns:p14="http://schemas.microsoft.com/office/powerpoint/2010/main" val="3722906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B55A6-D3A4-47DA-93F5-0163D8DD1A5A}"/>
              </a:ext>
            </a:extLst>
          </p:cNvPr>
          <p:cNvSpPr>
            <a:spLocks noGrp="1"/>
          </p:cNvSpPr>
          <p:nvPr>
            <p:ph type="title"/>
          </p:nvPr>
        </p:nvSpPr>
        <p:spPr/>
        <p:txBody>
          <a:bodyPr/>
          <a:lstStyle/>
          <a:p>
            <a:r>
              <a:rPr lang="en-US" dirty="0"/>
              <a:t>Conceptual Database Design</a:t>
            </a:r>
            <a:br>
              <a:rPr lang="en-US" dirty="0"/>
            </a:br>
            <a:r>
              <a:rPr lang="en-US" sz="3600" dirty="0"/>
              <a:t>Attributes of Entities-</a:t>
            </a:r>
            <a:endParaRPr lang="en-US" dirty="0"/>
          </a:p>
        </p:txBody>
      </p:sp>
      <p:sp>
        <p:nvSpPr>
          <p:cNvPr id="3" name="Text Placeholder 2">
            <a:extLst>
              <a:ext uri="{FF2B5EF4-FFF2-40B4-BE49-F238E27FC236}">
                <a16:creationId xmlns:a16="http://schemas.microsoft.com/office/drawing/2014/main" id="{B61D8BBE-6785-49B7-820A-EA17E3E74BD4}"/>
              </a:ext>
            </a:extLst>
          </p:cNvPr>
          <p:cNvSpPr>
            <a:spLocks noGrp="1"/>
          </p:cNvSpPr>
          <p:nvPr>
            <p:ph type="body" idx="1"/>
          </p:nvPr>
        </p:nvSpPr>
        <p:spPr>
          <a:xfrm>
            <a:off x="814729" y="2174875"/>
            <a:ext cx="2142014" cy="576262"/>
          </a:xfrm>
        </p:spPr>
        <p:txBody>
          <a:bodyPr/>
          <a:lstStyle/>
          <a:p>
            <a:r>
              <a:rPr lang="en-US" dirty="0"/>
              <a:t>Patient</a:t>
            </a:r>
          </a:p>
        </p:txBody>
      </p:sp>
      <p:sp>
        <p:nvSpPr>
          <p:cNvPr id="4" name="Content Placeholder 3">
            <a:extLst>
              <a:ext uri="{FF2B5EF4-FFF2-40B4-BE49-F238E27FC236}">
                <a16:creationId xmlns:a16="http://schemas.microsoft.com/office/drawing/2014/main" id="{BF783B37-8A71-4AFA-8091-496582044A7B}"/>
              </a:ext>
            </a:extLst>
          </p:cNvPr>
          <p:cNvSpPr>
            <a:spLocks noGrp="1"/>
          </p:cNvSpPr>
          <p:nvPr>
            <p:ph sz="half" idx="2"/>
          </p:nvPr>
        </p:nvSpPr>
        <p:spPr>
          <a:xfrm>
            <a:off x="814730" y="2751138"/>
            <a:ext cx="3029036" cy="3109913"/>
          </a:xfrm>
        </p:spPr>
        <p:txBody>
          <a:bodyPr>
            <a:normAutofit fontScale="92500" lnSpcReduction="20000"/>
          </a:bodyPr>
          <a:lstStyle/>
          <a:p>
            <a:pPr marL="0" indent="0">
              <a:buNone/>
            </a:pPr>
            <a:endParaRPr lang="en-US" dirty="0"/>
          </a:p>
          <a:p>
            <a:r>
              <a:rPr lang="en-US" dirty="0"/>
              <a:t>Patient ID</a:t>
            </a:r>
          </a:p>
          <a:p>
            <a:r>
              <a:rPr lang="en-US" dirty="0"/>
              <a:t>Teeth Number</a:t>
            </a:r>
          </a:p>
          <a:p>
            <a:r>
              <a:rPr lang="en-US" dirty="0"/>
              <a:t>First Name</a:t>
            </a:r>
          </a:p>
          <a:p>
            <a:r>
              <a:rPr lang="en-US" dirty="0"/>
              <a:t>Last Name</a:t>
            </a:r>
          </a:p>
          <a:p>
            <a:r>
              <a:rPr lang="en-US" dirty="0"/>
              <a:t>DOB</a:t>
            </a:r>
          </a:p>
          <a:p>
            <a:r>
              <a:rPr lang="en-US" dirty="0"/>
              <a:t>Sex</a:t>
            </a:r>
          </a:p>
          <a:p>
            <a:r>
              <a:rPr lang="en-US" dirty="0"/>
              <a:t>Address</a:t>
            </a:r>
          </a:p>
          <a:p>
            <a:r>
              <a:rPr lang="en-US" dirty="0"/>
              <a:t>Note</a:t>
            </a:r>
          </a:p>
          <a:p>
            <a:pPr marL="0" indent="0">
              <a:buNone/>
            </a:pPr>
            <a:endParaRPr lang="en-US" dirty="0"/>
          </a:p>
        </p:txBody>
      </p:sp>
      <p:sp>
        <p:nvSpPr>
          <p:cNvPr id="5" name="Text Placeholder 4">
            <a:extLst>
              <a:ext uri="{FF2B5EF4-FFF2-40B4-BE49-F238E27FC236}">
                <a16:creationId xmlns:a16="http://schemas.microsoft.com/office/drawing/2014/main" id="{31ABFF0E-FD06-4B97-914E-9B35597016D6}"/>
              </a:ext>
            </a:extLst>
          </p:cNvPr>
          <p:cNvSpPr>
            <a:spLocks noGrp="1"/>
          </p:cNvSpPr>
          <p:nvPr>
            <p:ph type="body" sz="quarter" idx="3"/>
          </p:nvPr>
        </p:nvSpPr>
        <p:spPr>
          <a:xfrm>
            <a:off x="6187415" y="2174875"/>
            <a:ext cx="1837013" cy="576262"/>
          </a:xfrm>
        </p:spPr>
        <p:txBody>
          <a:bodyPr/>
          <a:lstStyle/>
          <a:p>
            <a:r>
              <a:rPr lang="en-US" dirty="0"/>
              <a:t>Dentist</a:t>
            </a:r>
          </a:p>
        </p:txBody>
      </p:sp>
      <p:sp>
        <p:nvSpPr>
          <p:cNvPr id="6" name="Content Placeholder 5">
            <a:extLst>
              <a:ext uri="{FF2B5EF4-FFF2-40B4-BE49-F238E27FC236}">
                <a16:creationId xmlns:a16="http://schemas.microsoft.com/office/drawing/2014/main" id="{D8E4E30F-DE3B-4BD3-870E-6A5804C83A26}"/>
              </a:ext>
            </a:extLst>
          </p:cNvPr>
          <p:cNvSpPr>
            <a:spLocks noGrp="1"/>
          </p:cNvSpPr>
          <p:nvPr>
            <p:ph sz="quarter" idx="4"/>
          </p:nvPr>
        </p:nvSpPr>
        <p:spPr>
          <a:xfrm>
            <a:off x="6298626" y="3001813"/>
            <a:ext cx="2155064" cy="3109913"/>
          </a:xfrm>
        </p:spPr>
        <p:txBody>
          <a:bodyPr>
            <a:normAutofit fontScale="92500" lnSpcReduction="20000"/>
          </a:bodyPr>
          <a:lstStyle/>
          <a:p>
            <a:pPr lvl="0"/>
            <a:r>
              <a:rPr lang="en-US" dirty="0"/>
              <a:t>First Name</a:t>
            </a:r>
          </a:p>
          <a:p>
            <a:pPr lvl="0"/>
            <a:r>
              <a:rPr lang="en-US" dirty="0"/>
              <a:t>Last Name</a:t>
            </a:r>
          </a:p>
          <a:p>
            <a:pPr lvl="0"/>
            <a:r>
              <a:rPr lang="en-US" dirty="0"/>
              <a:t>Dentist ID</a:t>
            </a:r>
          </a:p>
          <a:p>
            <a:pPr lvl="0"/>
            <a:r>
              <a:rPr lang="en-US" dirty="0"/>
              <a:t>Sex</a:t>
            </a:r>
          </a:p>
          <a:p>
            <a:pPr lvl="0"/>
            <a:r>
              <a:rPr lang="en-US" dirty="0"/>
              <a:t>Note</a:t>
            </a:r>
          </a:p>
          <a:p>
            <a:pPr marL="0" indent="0">
              <a:buNone/>
            </a:pPr>
            <a:endParaRPr lang="en-US" dirty="0"/>
          </a:p>
        </p:txBody>
      </p:sp>
      <p:sp>
        <p:nvSpPr>
          <p:cNvPr id="7" name="TextBox 6">
            <a:extLst>
              <a:ext uri="{FF2B5EF4-FFF2-40B4-BE49-F238E27FC236}">
                <a16:creationId xmlns:a16="http://schemas.microsoft.com/office/drawing/2014/main" id="{47512A2D-8485-4D7C-84A2-31E7383A5121}"/>
              </a:ext>
            </a:extLst>
          </p:cNvPr>
          <p:cNvSpPr txBox="1"/>
          <p:nvPr/>
        </p:nvSpPr>
        <p:spPr>
          <a:xfrm>
            <a:off x="3643912" y="2381806"/>
            <a:ext cx="2036867" cy="369332"/>
          </a:xfrm>
          <a:prstGeom prst="rect">
            <a:avLst/>
          </a:prstGeom>
          <a:noFill/>
        </p:spPr>
        <p:txBody>
          <a:bodyPr wrap="square" rtlCol="0">
            <a:spAutoFit/>
          </a:bodyPr>
          <a:lstStyle/>
          <a:p>
            <a:r>
              <a:rPr lang="en-US" dirty="0"/>
              <a:t>Teeth</a:t>
            </a:r>
          </a:p>
        </p:txBody>
      </p:sp>
      <p:sp>
        <p:nvSpPr>
          <p:cNvPr id="9" name="Content Placeholder 5">
            <a:extLst>
              <a:ext uri="{FF2B5EF4-FFF2-40B4-BE49-F238E27FC236}">
                <a16:creationId xmlns:a16="http://schemas.microsoft.com/office/drawing/2014/main" id="{A691D16E-A64D-4C1A-96B0-E48343BD1329}"/>
              </a:ext>
            </a:extLst>
          </p:cNvPr>
          <p:cNvSpPr txBox="1">
            <a:spLocks/>
          </p:cNvSpPr>
          <p:nvPr/>
        </p:nvSpPr>
        <p:spPr>
          <a:xfrm>
            <a:off x="3413462" y="2981519"/>
            <a:ext cx="2099835" cy="3109913"/>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sz="2000" dirty="0"/>
              <a:t>Teeth ID</a:t>
            </a:r>
          </a:p>
          <a:p>
            <a:r>
              <a:rPr lang="en-US" sz="2000" dirty="0"/>
              <a:t>Number of anesthesia</a:t>
            </a:r>
          </a:p>
        </p:txBody>
      </p:sp>
    </p:spTree>
    <p:extLst>
      <p:ext uri="{BB962C8B-B14F-4D97-AF65-F5344CB8AC3E}">
        <p14:creationId xmlns:p14="http://schemas.microsoft.com/office/powerpoint/2010/main" val="267626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36055-A626-4D30-903D-C579C1E79823}"/>
              </a:ext>
            </a:extLst>
          </p:cNvPr>
          <p:cNvSpPr>
            <a:spLocks noGrp="1"/>
          </p:cNvSpPr>
          <p:nvPr>
            <p:ph type="title"/>
          </p:nvPr>
        </p:nvSpPr>
        <p:spPr/>
        <p:txBody>
          <a:bodyPr/>
          <a:lstStyle/>
          <a:p>
            <a:r>
              <a:rPr lang="en-US" dirty="0"/>
              <a:t>Attributes of Relationships</a:t>
            </a:r>
          </a:p>
        </p:txBody>
      </p:sp>
      <p:sp>
        <p:nvSpPr>
          <p:cNvPr id="3" name="Text Placeholder 2">
            <a:extLst>
              <a:ext uri="{FF2B5EF4-FFF2-40B4-BE49-F238E27FC236}">
                <a16:creationId xmlns:a16="http://schemas.microsoft.com/office/drawing/2014/main" id="{352A213C-66D5-462E-8F8D-877773132943}"/>
              </a:ext>
            </a:extLst>
          </p:cNvPr>
          <p:cNvSpPr>
            <a:spLocks noGrp="1"/>
          </p:cNvSpPr>
          <p:nvPr>
            <p:ph type="body" idx="1"/>
          </p:nvPr>
        </p:nvSpPr>
        <p:spPr/>
        <p:txBody>
          <a:bodyPr/>
          <a:lstStyle/>
          <a:p>
            <a:pPr algn="l"/>
            <a:r>
              <a:rPr lang="en-US" sz="2400" dirty="0"/>
              <a:t>Removes</a:t>
            </a:r>
          </a:p>
        </p:txBody>
      </p:sp>
      <p:sp>
        <p:nvSpPr>
          <p:cNvPr id="4" name="Content Placeholder 3">
            <a:extLst>
              <a:ext uri="{FF2B5EF4-FFF2-40B4-BE49-F238E27FC236}">
                <a16:creationId xmlns:a16="http://schemas.microsoft.com/office/drawing/2014/main" id="{9E529B08-5720-4E74-A0D4-3611E530033B}"/>
              </a:ext>
            </a:extLst>
          </p:cNvPr>
          <p:cNvSpPr>
            <a:spLocks noGrp="1"/>
          </p:cNvSpPr>
          <p:nvPr>
            <p:ph sz="half" idx="2"/>
          </p:nvPr>
        </p:nvSpPr>
        <p:spPr/>
        <p:txBody>
          <a:bodyPr>
            <a:normAutofit/>
          </a:bodyPr>
          <a:lstStyle/>
          <a:p>
            <a:pPr lvl="0"/>
            <a:r>
              <a:rPr lang="en-US" sz="2000" dirty="0"/>
              <a:t>Date</a:t>
            </a:r>
          </a:p>
          <a:p>
            <a:pPr lvl="0"/>
            <a:r>
              <a:rPr lang="en-US" sz="2000" dirty="0"/>
              <a:t>Remove ID</a:t>
            </a:r>
          </a:p>
          <a:p>
            <a:pPr lvl="0"/>
            <a:r>
              <a:rPr lang="en-US" sz="2000" dirty="0"/>
              <a:t>Patient ID</a:t>
            </a:r>
          </a:p>
          <a:p>
            <a:pPr lvl="0"/>
            <a:r>
              <a:rPr lang="en-US" sz="2000" dirty="0"/>
              <a:t>Dentist ID</a:t>
            </a:r>
          </a:p>
          <a:p>
            <a:pPr lvl="0"/>
            <a:r>
              <a:rPr lang="en-US" sz="2000" dirty="0"/>
              <a:t>Teeth ID</a:t>
            </a:r>
          </a:p>
          <a:p>
            <a:pPr marL="0" indent="0">
              <a:buNone/>
            </a:pPr>
            <a:endParaRPr lang="en-US" sz="2000" dirty="0"/>
          </a:p>
        </p:txBody>
      </p:sp>
      <p:sp>
        <p:nvSpPr>
          <p:cNvPr id="5" name="Text Placeholder 4">
            <a:extLst>
              <a:ext uri="{FF2B5EF4-FFF2-40B4-BE49-F238E27FC236}">
                <a16:creationId xmlns:a16="http://schemas.microsoft.com/office/drawing/2014/main" id="{75C2FF43-B008-4168-A04D-32BB611C1BDD}"/>
              </a:ext>
            </a:extLst>
          </p:cNvPr>
          <p:cNvSpPr>
            <a:spLocks noGrp="1"/>
          </p:cNvSpPr>
          <p:nvPr>
            <p:ph type="body" sz="quarter" idx="3"/>
          </p:nvPr>
        </p:nvSpPr>
        <p:spPr/>
        <p:txBody>
          <a:bodyPr/>
          <a:lstStyle/>
          <a:p>
            <a:pPr algn="l"/>
            <a:r>
              <a:rPr lang="en-US" sz="2400" dirty="0"/>
              <a:t>Visits</a:t>
            </a:r>
          </a:p>
        </p:txBody>
      </p:sp>
      <p:sp>
        <p:nvSpPr>
          <p:cNvPr id="6" name="Content Placeholder 5">
            <a:extLst>
              <a:ext uri="{FF2B5EF4-FFF2-40B4-BE49-F238E27FC236}">
                <a16:creationId xmlns:a16="http://schemas.microsoft.com/office/drawing/2014/main" id="{9E15A755-A92C-4B1A-9879-1BA37D81AF91}"/>
              </a:ext>
            </a:extLst>
          </p:cNvPr>
          <p:cNvSpPr>
            <a:spLocks noGrp="1"/>
          </p:cNvSpPr>
          <p:nvPr>
            <p:ph sz="quarter" idx="4"/>
          </p:nvPr>
        </p:nvSpPr>
        <p:spPr/>
        <p:txBody>
          <a:bodyPr>
            <a:normAutofit/>
          </a:bodyPr>
          <a:lstStyle/>
          <a:p>
            <a:pPr lvl="0"/>
            <a:r>
              <a:rPr lang="en-US" sz="2000" dirty="0"/>
              <a:t>Date</a:t>
            </a:r>
          </a:p>
          <a:p>
            <a:pPr lvl="0"/>
            <a:r>
              <a:rPr lang="en-US" sz="2000" dirty="0"/>
              <a:t>Visit ID</a:t>
            </a:r>
          </a:p>
          <a:p>
            <a:pPr lvl="0"/>
            <a:r>
              <a:rPr lang="en-US" sz="2000" dirty="0"/>
              <a:t>Patient ID</a:t>
            </a:r>
          </a:p>
          <a:p>
            <a:pPr lvl="0"/>
            <a:r>
              <a:rPr lang="en-US" sz="2000" dirty="0"/>
              <a:t>Dentist ID</a:t>
            </a:r>
          </a:p>
          <a:p>
            <a:pPr marL="0" indent="0">
              <a:buNone/>
            </a:pPr>
            <a:endParaRPr lang="en-US" sz="2000" dirty="0"/>
          </a:p>
        </p:txBody>
      </p:sp>
    </p:spTree>
    <p:extLst>
      <p:ext uri="{BB962C8B-B14F-4D97-AF65-F5344CB8AC3E}">
        <p14:creationId xmlns:p14="http://schemas.microsoft.com/office/powerpoint/2010/main" val="1464358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A1A05-6666-4DF8-B245-F0E33FFFCB92}"/>
              </a:ext>
            </a:extLst>
          </p:cNvPr>
          <p:cNvSpPr>
            <a:spLocks noGrp="1"/>
          </p:cNvSpPr>
          <p:nvPr>
            <p:ph type="title"/>
          </p:nvPr>
        </p:nvSpPr>
        <p:spPr/>
        <p:txBody>
          <a:bodyPr/>
          <a:lstStyle/>
          <a:p>
            <a:r>
              <a:rPr lang="en-US" dirty="0"/>
              <a:t>Logical Database Design</a:t>
            </a:r>
          </a:p>
        </p:txBody>
      </p:sp>
      <p:sp>
        <p:nvSpPr>
          <p:cNvPr id="3" name="Content Placeholder 2">
            <a:extLst>
              <a:ext uri="{FF2B5EF4-FFF2-40B4-BE49-F238E27FC236}">
                <a16:creationId xmlns:a16="http://schemas.microsoft.com/office/drawing/2014/main" id="{51201BBE-0025-4246-A1D4-CC57DC98F726}"/>
              </a:ext>
            </a:extLst>
          </p:cNvPr>
          <p:cNvSpPr>
            <a:spLocks noGrp="1"/>
          </p:cNvSpPr>
          <p:nvPr>
            <p:ph idx="1"/>
          </p:nvPr>
        </p:nvSpPr>
        <p:spPr/>
        <p:txBody>
          <a:bodyPr/>
          <a:lstStyle/>
          <a:p>
            <a:r>
              <a:rPr lang="en-US" sz="2400" b="1" u="sng" dirty="0"/>
              <a:t>Dentist</a:t>
            </a:r>
            <a:r>
              <a:rPr lang="en-US" sz="2400" b="1" dirty="0"/>
              <a:t>: </a:t>
            </a:r>
            <a:r>
              <a:rPr lang="en-US" b="1" dirty="0"/>
              <a:t>( Dentist ID: INT (7), First Name: VARCHAR (15), Last Name: VARCHAR (15), Sex: CHAR (1), Note: VARCHAR (100) )</a:t>
            </a:r>
          </a:p>
          <a:p>
            <a:r>
              <a:rPr lang="en-US" sz="2400" b="1" u="sng" dirty="0"/>
              <a:t>Patient</a:t>
            </a:r>
            <a:r>
              <a:rPr lang="en-US" sz="2400" b="1" dirty="0"/>
              <a:t>: </a:t>
            </a:r>
            <a:r>
              <a:rPr lang="en-US" b="1" dirty="0"/>
              <a:t>(Patient ID: INT (7), Teeth Number: INT (7), First Name: VARCHAR (15), Last Name: VARCHAR (15), DOB: DATE, Sex: CHAR (1), Address: VARCHAR (120), Note: VARCHAR (100) )</a:t>
            </a:r>
          </a:p>
          <a:p>
            <a:r>
              <a:rPr lang="en-US" sz="2400" b="1" u="sng" dirty="0"/>
              <a:t>Teeth</a:t>
            </a:r>
            <a:r>
              <a:rPr lang="en-US" sz="2400" b="1" dirty="0"/>
              <a:t>: </a:t>
            </a:r>
            <a:r>
              <a:rPr lang="en-US" b="1" dirty="0"/>
              <a:t>( Teeth ID: INT (7), Number of Anesthesia: INT (1) )</a:t>
            </a:r>
            <a:endParaRPr lang="en-US" dirty="0"/>
          </a:p>
          <a:p>
            <a:r>
              <a:rPr lang="en-US" sz="2400" b="1" u="sng" dirty="0"/>
              <a:t>Removes</a:t>
            </a:r>
            <a:r>
              <a:rPr lang="en-US" sz="2400" b="1" dirty="0"/>
              <a:t>: </a:t>
            </a:r>
            <a:r>
              <a:rPr lang="en-US" b="1" dirty="0"/>
              <a:t>( Remove ID: INT (7), Date: DATE, Dentist ID: INT (7), Teeth ID: INT (7), Patient ID: INT (7) )</a:t>
            </a:r>
            <a:endParaRPr lang="en-US" dirty="0"/>
          </a:p>
          <a:p>
            <a:r>
              <a:rPr lang="en-US" sz="2400" b="1" u="sng" dirty="0"/>
              <a:t>Visits</a:t>
            </a:r>
            <a:r>
              <a:rPr lang="en-US" sz="2400" b="1" dirty="0"/>
              <a:t>: </a:t>
            </a:r>
            <a:r>
              <a:rPr lang="en-US" b="1" dirty="0"/>
              <a:t>( Date: DATE, Visit ID: INT (7), Patient ID: INT (7), Dentist ID: INT (7) )</a:t>
            </a:r>
            <a:endParaRPr lang="en-US" dirty="0"/>
          </a:p>
        </p:txBody>
      </p:sp>
    </p:spTree>
    <p:extLst>
      <p:ext uri="{BB962C8B-B14F-4D97-AF65-F5344CB8AC3E}">
        <p14:creationId xmlns:p14="http://schemas.microsoft.com/office/powerpoint/2010/main" val="3069641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C2602BF-89DA-4874-8678-FDCF1AEA55DB}"/>
              </a:ext>
            </a:extLst>
          </p:cNvPr>
          <p:cNvPicPr>
            <a:picLocks noChangeAspect="1"/>
          </p:cNvPicPr>
          <p:nvPr/>
        </p:nvPicPr>
        <p:blipFill>
          <a:blip r:embed="rId2"/>
          <a:stretch>
            <a:fillRect/>
          </a:stretch>
        </p:blipFill>
        <p:spPr>
          <a:xfrm>
            <a:off x="55418" y="0"/>
            <a:ext cx="12136582" cy="6857999"/>
          </a:xfrm>
          <a:prstGeom prst="rect">
            <a:avLst/>
          </a:prstGeom>
        </p:spPr>
      </p:pic>
    </p:spTree>
    <p:extLst>
      <p:ext uri="{BB962C8B-B14F-4D97-AF65-F5344CB8AC3E}">
        <p14:creationId xmlns:p14="http://schemas.microsoft.com/office/powerpoint/2010/main" val="11422269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8E6B8-4209-45BC-B867-9D44713EB490}"/>
              </a:ext>
            </a:extLst>
          </p:cNvPr>
          <p:cNvSpPr>
            <a:spLocks noGrp="1"/>
          </p:cNvSpPr>
          <p:nvPr>
            <p:ph type="title"/>
          </p:nvPr>
        </p:nvSpPr>
        <p:spPr/>
        <p:txBody>
          <a:bodyPr/>
          <a:lstStyle/>
          <a:p>
            <a:r>
              <a:rPr lang="en-US" dirty="0"/>
              <a:t>Functional Requirements</a:t>
            </a:r>
          </a:p>
        </p:txBody>
      </p:sp>
      <p:sp>
        <p:nvSpPr>
          <p:cNvPr id="3" name="Content Placeholder 2">
            <a:extLst>
              <a:ext uri="{FF2B5EF4-FFF2-40B4-BE49-F238E27FC236}">
                <a16:creationId xmlns:a16="http://schemas.microsoft.com/office/drawing/2014/main" id="{CDE0A6D2-656F-4F16-980D-1BC52FD0FA05}"/>
              </a:ext>
            </a:extLst>
          </p:cNvPr>
          <p:cNvSpPr>
            <a:spLocks noGrp="1"/>
          </p:cNvSpPr>
          <p:nvPr>
            <p:ph idx="1"/>
          </p:nvPr>
        </p:nvSpPr>
        <p:spPr/>
        <p:txBody>
          <a:bodyPr>
            <a:normAutofit/>
          </a:bodyPr>
          <a:lstStyle/>
          <a:p>
            <a:r>
              <a:rPr lang="en-US" sz="2400" dirty="0"/>
              <a:t>Input data or information into database </a:t>
            </a:r>
          </a:p>
          <a:p>
            <a:r>
              <a:rPr lang="en-US" sz="2400" dirty="0"/>
              <a:t>Edit data or information in the database </a:t>
            </a:r>
          </a:p>
          <a:p>
            <a:r>
              <a:rPr lang="en-US" sz="2400" dirty="0"/>
              <a:t>Update and delete records in the database </a:t>
            </a:r>
          </a:p>
          <a:p>
            <a:r>
              <a:rPr lang="en-US" sz="2400" dirty="0"/>
              <a:t>Save and store records in database </a:t>
            </a:r>
          </a:p>
          <a:p>
            <a:r>
              <a:rPr lang="en-US" sz="2400" dirty="0"/>
              <a:t>Search and sort records in database</a:t>
            </a:r>
          </a:p>
          <a:p>
            <a:endParaRPr lang="en-US" sz="2400" dirty="0"/>
          </a:p>
        </p:txBody>
      </p:sp>
    </p:spTree>
    <p:extLst>
      <p:ext uri="{BB962C8B-B14F-4D97-AF65-F5344CB8AC3E}">
        <p14:creationId xmlns:p14="http://schemas.microsoft.com/office/powerpoint/2010/main" val="26851081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8E3F31A-FE4E-49AC-BF08-D8C1961B44A8}"/>
              </a:ext>
            </a:extLst>
          </p:cNvPr>
          <p:cNvSpPr>
            <a:spLocks noGrp="1"/>
          </p:cNvSpPr>
          <p:nvPr>
            <p:ph type="ctrTitle"/>
          </p:nvPr>
        </p:nvSpPr>
        <p:spPr/>
        <p:txBody>
          <a:bodyPr/>
          <a:lstStyle/>
          <a:p>
            <a:r>
              <a:rPr lang="en-US" dirty="0"/>
              <a:t>Flow Chart Process</a:t>
            </a:r>
          </a:p>
        </p:txBody>
      </p:sp>
    </p:spTree>
    <p:extLst>
      <p:ext uri="{BB962C8B-B14F-4D97-AF65-F5344CB8AC3E}">
        <p14:creationId xmlns:p14="http://schemas.microsoft.com/office/powerpoint/2010/main" val="9202754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00336C8-B302-4145-BA6B-23ABBAB8853F}"/>
              </a:ext>
            </a:extLst>
          </p:cNvPr>
          <p:cNvPicPr>
            <a:picLocks noChangeAspect="1"/>
          </p:cNvPicPr>
          <p:nvPr/>
        </p:nvPicPr>
        <p:blipFill>
          <a:blip r:embed="rId2"/>
          <a:stretch>
            <a:fillRect/>
          </a:stretch>
        </p:blipFill>
        <p:spPr>
          <a:xfrm>
            <a:off x="0" y="48491"/>
            <a:ext cx="12192000" cy="6747164"/>
          </a:xfrm>
          <a:prstGeom prst="rect">
            <a:avLst/>
          </a:prstGeom>
        </p:spPr>
      </p:pic>
    </p:spTree>
    <p:extLst>
      <p:ext uri="{BB962C8B-B14F-4D97-AF65-F5344CB8AC3E}">
        <p14:creationId xmlns:p14="http://schemas.microsoft.com/office/powerpoint/2010/main" val="30487503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5060E-1F08-4D14-A40E-3D443DA9CE5F}"/>
              </a:ext>
            </a:extLst>
          </p:cNvPr>
          <p:cNvSpPr>
            <a:spLocks noGrp="1"/>
          </p:cNvSpPr>
          <p:nvPr>
            <p:ph type="ctrTitle"/>
          </p:nvPr>
        </p:nvSpPr>
        <p:spPr/>
        <p:txBody>
          <a:bodyPr/>
          <a:lstStyle/>
          <a:p>
            <a:r>
              <a:rPr lang="en-US" dirty="0"/>
              <a:t>Dental Demo</a:t>
            </a:r>
          </a:p>
        </p:txBody>
      </p:sp>
    </p:spTree>
    <p:extLst>
      <p:ext uri="{BB962C8B-B14F-4D97-AF65-F5344CB8AC3E}">
        <p14:creationId xmlns:p14="http://schemas.microsoft.com/office/powerpoint/2010/main" val="1138619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2C599-98D5-4D3B-9724-B490F5A9D237}"/>
              </a:ext>
            </a:extLst>
          </p:cNvPr>
          <p:cNvSpPr>
            <a:spLocks noGrp="1"/>
          </p:cNvSpPr>
          <p:nvPr>
            <p:ph type="title"/>
          </p:nvPr>
        </p:nvSpPr>
        <p:spPr/>
        <p:txBody>
          <a:bodyPr/>
          <a:lstStyle/>
          <a:p>
            <a:r>
              <a:rPr lang="en-US" dirty="0"/>
              <a:t>GROUP MEMBERS OF DELIGHT SMILES</a:t>
            </a:r>
          </a:p>
        </p:txBody>
      </p:sp>
      <p:sp>
        <p:nvSpPr>
          <p:cNvPr id="3" name="Content Placeholder 2">
            <a:extLst>
              <a:ext uri="{FF2B5EF4-FFF2-40B4-BE49-F238E27FC236}">
                <a16:creationId xmlns:a16="http://schemas.microsoft.com/office/drawing/2014/main" id="{0209B828-4650-41DB-BA4F-B9AC0FEF799B}"/>
              </a:ext>
            </a:extLst>
          </p:cNvPr>
          <p:cNvSpPr>
            <a:spLocks noGrp="1"/>
          </p:cNvSpPr>
          <p:nvPr>
            <p:ph idx="1"/>
          </p:nvPr>
        </p:nvSpPr>
        <p:spPr/>
        <p:txBody>
          <a:bodyPr>
            <a:normAutofit/>
          </a:bodyPr>
          <a:lstStyle/>
          <a:p>
            <a:r>
              <a:rPr lang="en-US" sz="2400" dirty="0"/>
              <a:t>Amber Beaton</a:t>
            </a:r>
          </a:p>
          <a:p>
            <a:r>
              <a:rPr lang="en-US" sz="2400" dirty="0"/>
              <a:t>Ronaldo Springer</a:t>
            </a:r>
          </a:p>
          <a:p>
            <a:r>
              <a:rPr lang="en-US" sz="2400" dirty="0" err="1"/>
              <a:t>Feliciann</a:t>
            </a:r>
            <a:r>
              <a:rPr lang="en-US" sz="2400" dirty="0"/>
              <a:t> Elliot</a:t>
            </a:r>
          </a:p>
          <a:p>
            <a:r>
              <a:rPr lang="en-US" sz="2400" dirty="0"/>
              <a:t>Kim </a:t>
            </a:r>
            <a:r>
              <a:rPr lang="en-US" sz="2400" dirty="0" err="1"/>
              <a:t>Shing</a:t>
            </a:r>
            <a:r>
              <a:rPr lang="en-US" sz="2400" dirty="0"/>
              <a:t> Chong</a:t>
            </a:r>
          </a:p>
          <a:p>
            <a:r>
              <a:rPr lang="en-US" sz="2400" dirty="0"/>
              <a:t>Jason Jacobs</a:t>
            </a:r>
          </a:p>
        </p:txBody>
      </p:sp>
    </p:spTree>
    <p:extLst>
      <p:ext uri="{BB962C8B-B14F-4D97-AF65-F5344CB8AC3E}">
        <p14:creationId xmlns:p14="http://schemas.microsoft.com/office/powerpoint/2010/main" val="2575996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736A8-3196-402E-BB93-4E001873AE07}"/>
              </a:ext>
            </a:extLst>
          </p:cNvPr>
          <p:cNvSpPr>
            <a:spLocks noGrp="1"/>
          </p:cNvSpPr>
          <p:nvPr>
            <p:ph type="title"/>
          </p:nvPr>
        </p:nvSpPr>
        <p:spPr/>
        <p:txBody>
          <a:bodyPr/>
          <a:lstStyle/>
          <a:p>
            <a:r>
              <a:rPr lang="en-US" dirty="0"/>
              <a:t>Conclusion</a:t>
            </a:r>
          </a:p>
        </p:txBody>
      </p:sp>
      <p:sp>
        <p:nvSpPr>
          <p:cNvPr id="3" name="TextBox 2">
            <a:extLst>
              <a:ext uri="{FF2B5EF4-FFF2-40B4-BE49-F238E27FC236}">
                <a16:creationId xmlns:a16="http://schemas.microsoft.com/office/drawing/2014/main" id="{44F13F2A-BF90-44F3-AB8A-7F8C1B2AD270}"/>
              </a:ext>
            </a:extLst>
          </p:cNvPr>
          <p:cNvSpPr txBox="1"/>
          <p:nvPr/>
        </p:nvSpPr>
        <p:spPr>
          <a:xfrm>
            <a:off x="518983" y="2517079"/>
            <a:ext cx="9679410" cy="2246769"/>
          </a:xfrm>
          <a:prstGeom prst="rect">
            <a:avLst/>
          </a:prstGeom>
          <a:noFill/>
        </p:spPr>
        <p:txBody>
          <a:bodyPr wrap="square" rtlCol="0">
            <a:spAutoFit/>
          </a:bodyPr>
          <a:lstStyle/>
          <a:p>
            <a:pPr algn="just"/>
            <a:r>
              <a:rPr lang="en-US" sz="2800" dirty="0"/>
              <a:t>The Leonora Diagnosis Centre now has a more efficient way to secure and store valid and mandatory information for both patients and Dentists through the implementation of a user friendly database system which systematically log precise information</a:t>
            </a:r>
          </a:p>
        </p:txBody>
      </p:sp>
    </p:spTree>
    <p:extLst>
      <p:ext uri="{BB962C8B-B14F-4D97-AF65-F5344CB8AC3E}">
        <p14:creationId xmlns:p14="http://schemas.microsoft.com/office/powerpoint/2010/main" val="3320816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94578-CD01-4789-9129-552AF787B48D}"/>
              </a:ext>
            </a:extLst>
          </p:cNvPr>
          <p:cNvSpPr>
            <a:spLocks noGrp="1"/>
          </p:cNvSpPr>
          <p:nvPr>
            <p:ph type="title"/>
          </p:nvPr>
        </p:nvSpPr>
        <p:spPr/>
        <p:txBody>
          <a:bodyPr/>
          <a:lstStyle/>
          <a:p>
            <a:r>
              <a:rPr lang="en-US" dirty="0"/>
              <a:t>Presentation Outline</a:t>
            </a:r>
          </a:p>
        </p:txBody>
      </p:sp>
      <p:sp>
        <p:nvSpPr>
          <p:cNvPr id="3" name="Content Placeholder 2">
            <a:extLst>
              <a:ext uri="{FF2B5EF4-FFF2-40B4-BE49-F238E27FC236}">
                <a16:creationId xmlns:a16="http://schemas.microsoft.com/office/drawing/2014/main" id="{B9BD096F-E3A4-413C-B115-9D3086C1484D}"/>
              </a:ext>
            </a:extLst>
          </p:cNvPr>
          <p:cNvSpPr>
            <a:spLocks noGrp="1"/>
          </p:cNvSpPr>
          <p:nvPr>
            <p:ph sz="half" idx="1"/>
          </p:nvPr>
        </p:nvSpPr>
        <p:spPr/>
        <p:txBody>
          <a:bodyPr>
            <a:normAutofit/>
          </a:bodyPr>
          <a:lstStyle/>
          <a:p>
            <a:endParaRPr lang="en-US" sz="2000" dirty="0"/>
          </a:p>
          <a:p>
            <a:r>
              <a:rPr lang="en-US" sz="2000" dirty="0"/>
              <a:t>Problem Statement</a:t>
            </a:r>
          </a:p>
          <a:p>
            <a:r>
              <a:rPr lang="en-US" sz="2000" dirty="0"/>
              <a:t>Proposed Idea</a:t>
            </a:r>
          </a:p>
          <a:p>
            <a:r>
              <a:rPr lang="en-US" sz="2000" dirty="0"/>
              <a:t>Purpose</a:t>
            </a:r>
          </a:p>
          <a:p>
            <a:r>
              <a:rPr lang="en-US" sz="2000" dirty="0"/>
              <a:t>System Overview</a:t>
            </a:r>
          </a:p>
          <a:p>
            <a:r>
              <a:rPr lang="en-US" sz="2000" dirty="0"/>
              <a:t>Points of Contact</a:t>
            </a:r>
          </a:p>
          <a:p>
            <a:r>
              <a:rPr lang="en-US" sz="2000" dirty="0"/>
              <a:t>System Using the Database</a:t>
            </a:r>
          </a:p>
          <a:p>
            <a:r>
              <a:rPr lang="en-US" sz="2000" dirty="0"/>
              <a:t>Schema</a:t>
            </a:r>
          </a:p>
          <a:p>
            <a:endParaRPr lang="en-US" sz="2000" dirty="0"/>
          </a:p>
        </p:txBody>
      </p:sp>
      <p:sp>
        <p:nvSpPr>
          <p:cNvPr id="4" name="Content Placeholder 3">
            <a:extLst>
              <a:ext uri="{FF2B5EF4-FFF2-40B4-BE49-F238E27FC236}">
                <a16:creationId xmlns:a16="http://schemas.microsoft.com/office/drawing/2014/main" id="{4A77FB09-C25C-4A42-A3AB-4AA69AF549F7}"/>
              </a:ext>
            </a:extLst>
          </p:cNvPr>
          <p:cNvSpPr>
            <a:spLocks noGrp="1"/>
          </p:cNvSpPr>
          <p:nvPr>
            <p:ph sz="half" idx="2"/>
          </p:nvPr>
        </p:nvSpPr>
        <p:spPr/>
        <p:txBody>
          <a:bodyPr>
            <a:normAutofit/>
          </a:bodyPr>
          <a:lstStyle/>
          <a:p>
            <a:r>
              <a:rPr lang="en-US" dirty="0"/>
              <a:t>ER Diagram</a:t>
            </a:r>
          </a:p>
          <a:p>
            <a:r>
              <a:rPr lang="en-US" dirty="0"/>
              <a:t>Conceptual Database Design</a:t>
            </a:r>
          </a:p>
          <a:p>
            <a:r>
              <a:rPr lang="en-US" dirty="0"/>
              <a:t>Logical Database Design</a:t>
            </a:r>
          </a:p>
          <a:p>
            <a:r>
              <a:rPr lang="en-US" dirty="0"/>
              <a:t>Functional Requirements</a:t>
            </a:r>
          </a:p>
          <a:p>
            <a:r>
              <a:rPr lang="en-US" dirty="0"/>
              <a:t>Flow Chart Process</a:t>
            </a:r>
          </a:p>
          <a:p>
            <a:r>
              <a:rPr lang="en-US" dirty="0"/>
              <a:t>Dental Demo</a:t>
            </a:r>
          </a:p>
          <a:p>
            <a:r>
              <a:rPr lang="en-US" dirty="0"/>
              <a:t>Conclusion</a:t>
            </a:r>
          </a:p>
        </p:txBody>
      </p:sp>
    </p:spTree>
    <p:extLst>
      <p:ext uri="{BB962C8B-B14F-4D97-AF65-F5344CB8AC3E}">
        <p14:creationId xmlns:p14="http://schemas.microsoft.com/office/powerpoint/2010/main" val="3481081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6F50F-8080-4E22-9232-73C918C7746B}"/>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26F8733A-1584-4DFD-8344-6CD4D1FFC7A8}"/>
              </a:ext>
            </a:extLst>
          </p:cNvPr>
          <p:cNvSpPr>
            <a:spLocks noGrp="1"/>
          </p:cNvSpPr>
          <p:nvPr>
            <p:ph idx="1"/>
          </p:nvPr>
        </p:nvSpPr>
        <p:spPr/>
        <p:txBody>
          <a:bodyPr>
            <a:normAutofit lnSpcReduction="10000"/>
          </a:bodyPr>
          <a:lstStyle/>
          <a:p>
            <a:r>
              <a:rPr lang="en-US" sz="2000" dirty="0"/>
              <a:t>Miss </a:t>
            </a:r>
            <a:r>
              <a:rPr lang="en-US" sz="2000" dirty="0" err="1"/>
              <a:t>Shavannie</a:t>
            </a:r>
            <a:r>
              <a:rPr lang="en-US" sz="2000" dirty="0"/>
              <a:t> Persaud, the manager of the dental department, from the Leonora Diagnostic Centre, has found it very tedious to record and keep track of her patient’s required information.</a:t>
            </a:r>
          </a:p>
          <a:p>
            <a:r>
              <a:rPr lang="en-US" sz="2000" dirty="0"/>
              <a:t>She is currently using manual books to document information needed. This method was working for the past year, however, as more patients are being registered to the dental department, the performance rate has dropped significantly.</a:t>
            </a:r>
          </a:p>
          <a:p>
            <a:r>
              <a:rPr lang="en-US" sz="2000" dirty="0"/>
              <a:t>It is becoming more time-consuming for her to access, edit and even record the patients’ information. </a:t>
            </a:r>
          </a:p>
          <a:p>
            <a:r>
              <a:rPr lang="en-US" sz="2000" dirty="0"/>
              <a:t>The information can be easily breached and used by whoever gets their hands on the book.</a:t>
            </a:r>
          </a:p>
        </p:txBody>
      </p:sp>
    </p:spTree>
    <p:extLst>
      <p:ext uri="{BB962C8B-B14F-4D97-AF65-F5344CB8AC3E}">
        <p14:creationId xmlns:p14="http://schemas.microsoft.com/office/powerpoint/2010/main" val="1007402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82074-7C6E-4527-AF22-497B643AF818}"/>
              </a:ext>
            </a:extLst>
          </p:cNvPr>
          <p:cNvSpPr>
            <a:spLocks noGrp="1"/>
          </p:cNvSpPr>
          <p:nvPr>
            <p:ph type="title"/>
          </p:nvPr>
        </p:nvSpPr>
        <p:spPr/>
        <p:txBody>
          <a:bodyPr/>
          <a:lstStyle/>
          <a:p>
            <a:r>
              <a:rPr lang="en-US" dirty="0"/>
              <a:t>Proposed Idea</a:t>
            </a:r>
          </a:p>
        </p:txBody>
      </p:sp>
      <p:sp>
        <p:nvSpPr>
          <p:cNvPr id="3" name="Content Placeholder 2">
            <a:extLst>
              <a:ext uri="{FF2B5EF4-FFF2-40B4-BE49-F238E27FC236}">
                <a16:creationId xmlns:a16="http://schemas.microsoft.com/office/drawing/2014/main" id="{287F9948-CD8D-4743-B179-4AB2202A94ED}"/>
              </a:ext>
            </a:extLst>
          </p:cNvPr>
          <p:cNvSpPr>
            <a:spLocks noGrp="1"/>
          </p:cNvSpPr>
          <p:nvPr>
            <p:ph idx="1"/>
          </p:nvPr>
        </p:nvSpPr>
        <p:spPr/>
        <p:txBody>
          <a:bodyPr>
            <a:normAutofit/>
          </a:bodyPr>
          <a:lstStyle/>
          <a:p>
            <a:r>
              <a:rPr lang="en-US" sz="2400" dirty="0"/>
              <a:t>She would like a database system to be implemented so that she can systematically record and secure the patients’ information within a database and record the various dentists that does the operation on patients’ teeth. </a:t>
            </a:r>
          </a:p>
        </p:txBody>
      </p:sp>
    </p:spTree>
    <p:extLst>
      <p:ext uri="{BB962C8B-B14F-4D97-AF65-F5344CB8AC3E}">
        <p14:creationId xmlns:p14="http://schemas.microsoft.com/office/powerpoint/2010/main" val="660402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76C23-14C7-4614-97C9-AF790AF0961F}"/>
              </a:ext>
            </a:extLst>
          </p:cNvPr>
          <p:cNvSpPr>
            <a:spLocks noGrp="1"/>
          </p:cNvSpPr>
          <p:nvPr>
            <p:ph type="title"/>
          </p:nvPr>
        </p:nvSpPr>
        <p:spPr/>
        <p:txBody>
          <a:bodyPr/>
          <a:lstStyle/>
          <a:p>
            <a:r>
              <a:rPr lang="en-US" dirty="0"/>
              <a:t>Purpose</a:t>
            </a:r>
          </a:p>
        </p:txBody>
      </p:sp>
      <p:sp>
        <p:nvSpPr>
          <p:cNvPr id="3" name="Content Placeholder 2">
            <a:extLst>
              <a:ext uri="{FF2B5EF4-FFF2-40B4-BE49-F238E27FC236}">
                <a16:creationId xmlns:a16="http://schemas.microsoft.com/office/drawing/2014/main" id="{581F3D13-3AEE-4519-A231-D78860999203}"/>
              </a:ext>
            </a:extLst>
          </p:cNvPr>
          <p:cNvSpPr>
            <a:spLocks noGrp="1"/>
          </p:cNvSpPr>
          <p:nvPr>
            <p:ph idx="1"/>
          </p:nvPr>
        </p:nvSpPr>
        <p:spPr/>
        <p:txBody>
          <a:bodyPr>
            <a:normAutofit/>
          </a:bodyPr>
          <a:lstStyle/>
          <a:p>
            <a:r>
              <a:rPr lang="en-US" sz="2400" dirty="0"/>
              <a:t>The purpose of this database specification is to employ a more efficient way to securely store valid and mandatory information about patients who visit the Leonora Diagnostic Centre.</a:t>
            </a:r>
          </a:p>
        </p:txBody>
      </p:sp>
    </p:spTree>
    <p:extLst>
      <p:ext uri="{BB962C8B-B14F-4D97-AF65-F5344CB8AC3E}">
        <p14:creationId xmlns:p14="http://schemas.microsoft.com/office/powerpoint/2010/main" val="2237529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8A241-DC0F-4CBC-8D8B-CAE198DED36C}"/>
              </a:ext>
            </a:extLst>
          </p:cNvPr>
          <p:cNvSpPr>
            <a:spLocks noGrp="1"/>
          </p:cNvSpPr>
          <p:nvPr>
            <p:ph type="title"/>
          </p:nvPr>
        </p:nvSpPr>
        <p:spPr/>
        <p:txBody>
          <a:bodyPr/>
          <a:lstStyle/>
          <a:p>
            <a:r>
              <a:rPr lang="en-US" dirty="0"/>
              <a:t>System Overview</a:t>
            </a:r>
          </a:p>
        </p:txBody>
      </p:sp>
      <p:graphicFrame>
        <p:nvGraphicFramePr>
          <p:cNvPr id="4" name="Content Placeholder 3">
            <a:extLst>
              <a:ext uri="{FF2B5EF4-FFF2-40B4-BE49-F238E27FC236}">
                <a16:creationId xmlns:a16="http://schemas.microsoft.com/office/drawing/2014/main" id="{B450EACA-326A-43AE-9FE7-6B582677883F}"/>
              </a:ext>
            </a:extLst>
          </p:cNvPr>
          <p:cNvGraphicFramePr>
            <a:graphicFrameLocks noGrp="1"/>
          </p:cNvGraphicFramePr>
          <p:nvPr>
            <p:ph idx="1"/>
            <p:extLst>
              <p:ext uri="{D42A27DB-BD31-4B8C-83A1-F6EECF244321}">
                <p14:modId xmlns:p14="http://schemas.microsoft.com/office/powerpoint/2010/main" val="3024687570"/>
              </p:ext>
            </p:extLst>
          </p:nvPr>
        </p:nvGraphicFramePr>
        <p:xfrm>
          <a:off x="819150" y="2222500"/>
          <a:ext cx="10553700" cy="2659063"/>
        </p:xfrm>
        <a:graphic>
          <a:graphicData uri="http://schemas.openxmlformats.org/drawingml/2006/table">
            <a:tbl>
              <a:tblPr firstRow="1" bandRow="1">
                <a:tableStyleId>{5C22544A-7EE6-4342-B048-85BDC9FD1C3A}</a:tableStyleId>
              </a:tblPr>
              <a:tblGrid>
                <a:gridCol w="5276850">
                  <a:extLst>
                    <a:ext uri="{9D8B030D-6E8A-4147-A177-3AD203B41FA5}">
                      <a16:colId xmlns:a16="http://schemas.microsoft.com/office/drawing/2014/main" val="126572821"/>
                    </a:ext>
                  </a:extLst>
                </a:gridCol>
                <a:gridCol w="5276850">
                  <a:extLst>
                    <a:ext uri="{9D8B030D-6E8A-4147-A177-3AD203B41FA5}">
                      <a16:colId xmlns:a16="http://schemas.microsoft.com/office/drawing/2014/main" val="3636624231"/>
                    </a:ext>
                  </a:extLst>
                </a:gridCol>
              </a:tblGrid>
              <a:tr h="370840">
                <a:tc>
                  <a:txBody>
                    <a:bodyPr/>
                    <a:lstStyle/>
                    <a:p>
                      <a:pPr marL="0" marR="0" algn="just">
                        <a:lnSpc>
                          <a:spcPct val="107000"/>
                        </a:lnSpc>
                        <a:spcBef>
                          <a:spcPts val="0"/>
                        </a:spcBef>
                        <a:spcAft>
                          <a:spcPts val="0"/>
                        </a:spcAft>
                      </a:pPr>
                      <a:r>
                        <a:rPr lang="en-US" sz="28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System Overview</a:t>
                      </a:r>
                      <a:endParaRPr lang="en-US" sz="2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28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Details</a:t>
                      </a:r>
                      <a:endParaRPr lang="en-US" sz="2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72005804"/>
                  </a:ext>
                </a:extLst>
              </a:tr>
              <a:tr h="370840">
                <a:tc>
                  <a:txBody>
                    <a:bodyPr/>
                    <a:lstStyle/>
                    <a:p>
                      <a:pPr marL="0" marR="0" algn="just">
                        <a:lnSpc>
                          <a:spcPct val="107000"/>
                        </a:lnSpc>
                        <a:spcBef>
                          <a:spcPts val="0"/>
                        </a:spcBef>
                        <a:spcAft>
                          <a:spcPts val="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System Name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Leonora Diagnostic Centre Dental Database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15871329"/>
                  </a:ext>
                </a:extLst>
              </a:tr>
              <a:tr h="370840">
                <a:tc>
                  <a:txBody>
                    <a:bodyPr/>
                    <a:lstStyle/>
                    <a:p>
                      <a:pPr marL="0" marR="0" algn="just">
                        <a:lnSpc>
                          <a:spcPct val="107000"/>
                        </a:lnSpc>
                        <a:spcBef>
                          <a:spcPts val="0"/>
                        </a:spcBef>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System Code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BNG-7H921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91418419"/>
                  </a:ext>
                </a:extLst>
              </a:tr>
              <a:tr h="370840">
                <a:tc>
                  <a:txBody>
                    <a:bodyPr/>
                    <a:lstStyle/>
                    <a:p>
                      <a:pPr marL="0" marR="0" algn="just">
                        <a:lnSpc>
                          <a:spcPct val="107000"/>
                        </a:lnSpc>
                        <a:spcBef>
                          <a:spcPts val="0"/>
                        </a:spcBef>
                        <a:spcAft>
                          <a:spcPts val="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System Type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Client Server Application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77870025"/>
                  </a:ext>
                </a:extLst>
              </a:tr>
              <a:tr h="370840">
                <a:tc>
                  <a:txBody>
                    <a:bodyPr/>
                    <a:lstStyle/>
                    <a:p>
                      <a:pPr marL="0" marR="0" algn="just">
                        <a:lnSpc>
                          <a:spcPct val="107000"/>
                        </a:lnSpc>
                        <a:spcBef>
                          <a:spcPts val="0"/>
                        </a:spcBef>
                        <a:spcAft>
                          <a:spcPts val="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System Category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Major Application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16008759"/>
                  </a:ext>
                </a:extLst>
              </a:tr>
              <a:tr h="370840">
                <a:tc>
                  <a:txBody>
                    <a:bodyPr/>
                    <a:lstStyle/>
                    <a:p>
                      <a:pPr marL="0" marR="0" algn="just">
                        <a:lnSpc>
                          <a:spcPct val="107000"/>
                        </a:lnSpc>
                        <a:spcBef>
                          <a:spcPts val="0"/>
                        </a:spcBef>
                        <a:spcAft>
                          <a:spcPts val="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Operational Status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Under Development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54687224"/>
                  </a:ext>
                </a:extLst>
              </a:tr>
              <a:tr h="370840">
                <a:tc>
                  <a:txBody>
                    <a:bodyPr/>
                    <a:lstStyle/>
                    <a:p>
                      <a:pPr marL="0" marR="0" algn="just">
                        <a:lnSpc>
                          <a:spcPct val="107000"/>
                        </a:lnSpc>
                        <a:spcBef>
                          <a:spcPts val="0"/>
                        </a:spcBef>
                        <a:spcAft>
                          <a:spcPts val="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Database Name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LDC-Dental Record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94550832"/>
                  </a:ext>
                </a:extLst>
              </a:tr>
            </a:tbl>
          </a:graphicData>
        </a:graphic>
      </p:graphicFrame>
    </p:spTree>
    <p:extLst>
      <p:ext uri="{BB962C8B-B14F-4D97-AF65-F5344CB8AC3E}">
        <p14:creationId xmlns:p14="http://schemas.microsoft.com/office/powerpoint/2010/main" val="1480043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2E955-6788-46DA-B85D-8BC0DA0E67B5}"/>
              </a:ext>
            </a:extLst>
          </p:cNvPr>
          <p:cNvSpPr>
            <a:spLocks noGrp="1"/>
          </p:cNvSpPr>
          <p:nvPr>
            <p:ph type="title"/>
          </p:nvPr>
        </p:nvSpPr>
        <p:spPr/>
        <p:txBody>
          <a:bodyPr/>
          <a:lstStyle/>
          <a:p>
            <a:r>
              <a:rPr lang="en-US" dirty="0"/>
              <a:t>Points of Contact</a:t>
            </a:r>
          </a:p>
        </p:txBody>
      </p:sp>
      <p:graphicFrame>
        <p:nvGraphicFramePr>
          <p:cNvPr id="4" name="Content Placeholder 3">
            <a:extLst>
              <a:ext uri="{FF2B5EF4-FFF2-40B4-BE49-F238E27FC236}">
                <a16:creationId xmlns:a16="http://schemas.microsoft.com/office/drawing/2014/main" id="{2BB2BF62-811B-4BE7-B946-F93541B29C8F}"/>
              </a:ext>
            </a:extLst>
          </p:cNvPr>
          <p:cNvGraphicFramePr>
            <a:graphicFrameLocks noGrp="1"/>
          </p:cNvGraphicFramePr>
          <p:nvPr>
            <p:ph idx="1"/>
            <p:extLst>
              <p:ext uri="{D42A27DB-BD31-4B8C-83A1-F6EECF244321}">
                <p14:modId xmlns:p14="http://schemas.microsoft.com/office/powerpoint/2010/main" val="4044607758"/>
              </p:ext>
            </p:extLst>
          </p:nvPr>
        </p:nvGraphicFramePr>
        <p:xfrm>
          <a:off x="819150" y="2222500"/>
          <a:ext cx="10553700" cy="2174571"/>
        </p:xfrm>
        <a:graphic>
          <a:graphicData uri="http://schemas.openxmlformats.org/drawingml/2006/table">
            <a:tbl>
              <a:tblPr firstRow="1" bandRow="1">
                <a:tableStyleId>{5C22544A-7EE6-4342-B048-85BDC9FD1C3A}</a:tableStyleId>
              </a:tblPr>
              <a:tblGrid>
                <a:gridCol w="2638425">
                  <a:extLst>
                    <a:ext uri="{9D8B030D-6E8A-4147-A177-3AD203B41FA5}">
                      <a16:colId xmlns:a16="http://schemas.microsoft.com/office/drawing/2014/main" val="464446074"/>
                    </a:ext>
                  </a:extLst>
                </a:gridCol>
                <a:gridCol w="2638425">
                  <a:extLst>
                    <a:ext uri="{9D8B030D-6E8A-4147-A177-3AD203B41FA5}">
                      <a16:colId xmlns:a16="http://schemas.microsoft.com/office/drawing/2014/main" val="742646322"/>
                    </a:ext>
                  </a:extLst>
                </a:gridCol>
                <a:gridCol w="2638425">
                  <a:extLst>
                    <a:ext uri="{9D8B030D-6E8A-4147-A177-3AD203B41FA5}">
                      <a16:colId xmlns:a16="http://schemas.microsoft.com/office/drawing/2014/main" val="3302038505"/>
                    </a:ext>
                  </a:extLst>
                </a:gridCol>
                <a:gridCol w="2638425">
                  <a:extLst>
                    <a:ext uri="{9D8B030D-6E8A-4147-A177-3AD203B41FA5}">
                      <a16:colId xmlns:a16="http://schemas.microsoft.com/office/drawing/2014/main" val="3105433216"/>
                    </a:ext>
                  </a:extLst>
                </a:gridCol>
              </a:tblGrid>
              <a:tr h="364660">
                <a:tc>
                  <a:txBody>
                    <a:bodyPr/>
                    <a:lstStyle/>
                    <a:p>
                      <a:pPr marL="0" marR="0" algn="ctr">
                        <a:lnSpc>
                          <a:spcPct val="107000"/>
                        </a:lnSpc>
                        <a:spcBef>
                          <a:spcPts val="0"/>
                        </a:spcBef>
                        <a:spcAft>
                          <a:spcPts val="0"/>
                        </a:spcAft>
                      </a:pPr>
                      <a:r>
                        <a:rPr lang="en-US" sz="28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Position/Role</a:t>
                      </a:r>
                      <a:endParaRPr lang="en-US" sz="2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8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Name </a:t>
                      </a:r>
                      <a:endParaRPr lang="en-US" sz="2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8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Email Address</a:t>
                      </a:r>
                      <a:endParaRPr lang="en-US" sz="2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8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Contact Number</a:t>
                      </a:r>
                      <a:endParaRPr lang="en-US" sz="2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40756753"/>
                  </a:ext>
                </a:extLst>
              </a:tr>
              <a:tr h="1283983">
                <a:tc>
                  <a:txBody>
                    <a:bodyPr/>
                    <a:lstStyle/>
                    <a:p>
                      <a:pPr marL="0" marR="0" algn="ctr">
                        <a:lnSpc>
                          <a:spcPct val="107000"/>
                        </a:lnSpc>
                        <a:spcBef>
                          <a:spcPts val="0"/>
                        </a:spcBef>
                        <a:spcAft>
                          <a:spcPts val="0"/>
                        </a:spcAft>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Client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Shavannie</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Persaud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Ldc_dental@gmail.com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+592 629-8143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11610344"/>
                  </a:ext>
                </a:extLst>
              </a:tr>
            </a:tbl>
          </a:graphicData>
        </a:graphic>
      </p:graphicFrame>
    </p:spTree>
    <p:extLst>
      <p:ext uri="{BB962C8B-B14F-4D97-AF65-F5344CB8AC3E}">
        <p14:creationId xmlns:p14="http://schemas.microsoft.com/office/powerpoint/2010/main" val="489976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46C44-9606-4ED8-A425-81BCDDFA0B43}"/>
              </a:ext>
            </a:extLst>
          </p:cNvPr>
          <p:cNvSpPr>
            <a:spLocks noGrp="1"/>
          </p:cNvSpPr>
          <p:nvPr>
            <p:ph type="title"/>
          </p:nvPr>
        </p:nvSpPr>
        <p:spPr/>
        <p:txBody>
          <a:bodyPr/>
          <a:lstStyle/>
          <a:p>
            <a:r>
              <a:rPr lang="en-US" dirty="0"/>
              <a:t>System Using The Database</a:t>
            </a:r>
          </a:p>
        </p:txBody>
      </p:sp>
      <p:sp>
        <p:nvSpPr>
          <p:cNvPr id="3" name="Content Placeholder 2">
            <a:extLst>
              <a:ext uri="{FF2B5EF4-FFF2-40B4-BE49-F238E27FC236}">
                <a16:creationId xmlns:a16="http://schemas.microsoft.com/office/drawing/2014/main" id="{3BD981C2-EF57-4EBF-A59D-0465790BD9A6}"/>
              </a:ext>
            </a:extLst>
          </p:cNvPr>
          <p:cNvSpPr>
            <a:spLocks noGrp="1"/>
          </p:cNvSpPr>
          <p:nvPr>
            <p:ph idx="1"/>
          </p:nvPr>
        </p:nvSpPr>
        <p:spPr/>
        <p:txBody>
          <a:bodyPr>
            <a:normAutofit/>
          </a:bodyPr>
          <a:lstStyle/>
          <a:p>
            <a:r>
              <a:rPr lang="en-US" sz="2400" dirty="0"/>
              <a:t>The system that will be using the database is the MySQL server.</a:t>
            </a:r>
          </a:p>
          <a:p>
            <a:endParaRPr lang="en-US" sz="2400" dirty="0"/>
          </a:p>
          <a:p>
            <a:endParaRPr lang="en-US" sz="2400" dirty="0"/>
          </a:p>
          <a:p>
            <a:endParaRPr lang="en-US" sz="2400" dirty="0"/>
          </a:p>
          <a:p>
            <a:endParaRPr lang="en-US" sz="2400" dirty="0"/>
          </a:p>
          <a:p>
            <a:pPr marL="0" indent="0">
              <a:buNone/>
            </a:pPr>
            <a:endParaRPr lang="en-US" sz="2400" dirty="0"/>
          </a:p>
          <a:p>
            <a:pPr marL="0" indent="0">
              <a:buNone/>
            </a:pPr>
            <a:endParaRPr lang="en-US" sz="2400" dirty="0"/>
          </a:p>
        </p:txBody>
      </p:sp>
      <p:graphicFrame>
        <p:nvGraphicFramePr>
          <p:cNvPr id="4" name="Table 3">
            <a:extLst>
              <a:ext uri="{FF2B5EF4-FFF2-40B4-BE49-F238E27FC236}">
                <a16:creationId xmlns:a16="http://schemas.microsoft.com/office/drawing/2014/main" id="{2BB7C88B-07D6-4FA9-8EC7-A90BEF0552B6}"/>
              </a:ext>
            </a:extLst>
          </p:cNvPr>
          <p:cNvGraphicFramePr>
            <a:graphicFrameLocks noGrp="1"/>
          </p:cNvGraphicFramePr>
          <p:nvPr>
            <p:extLst>
              <p:ext uri="{D42A27DB-BD31-4B8C-83A1-F6EECF244321}">
                <p14:modId xmlns:p14="http://schemas.microsoft.com/office/powerpoint/2010/main" val="3672024121"/>
              </p:ext>
            </p:extLst>
          </p:nvPr>
        </p:nvGraphicFramePr>
        <p:xfrm>
          <a:off x="1171746" y="3739731"/>
          <a:ext cx="8079329" cy="1311371"/>
        </p:xfrm>
        <a:graphic>
          <a:graphicData uri="http://schemas.openxmlformats.org/drawingml/2006/table">
            <a:tbl>
              <a:tblPr firstRow="1" bandRow="1">
                <a:tableStyleId>{5C22544A-7EE6-4342-B048-85BDC9FD1C3A}</a:tableStyleId>
              </a:tblPr>
              <a:tblGrid>
                <a:gridCol w="3970779">
                  <a:extLst>
                    <a:ext uri="{9D8B030D-6E8A-4147-A177-3AD203B41FA5}">
                      <a16:colId xmlns:a16="http://schemas.microsoft.com/office/drawing/2014/main" val="1473183096"/>
                    </a:ext>
                  </a:extLst>
                </a:gridCol>
                <a:gridCol w="4108550">
                  <a:extLst>
                    <a:ext uri="{9D8B030D-6E8A-4147-A177-3AD203B41FA5}">
                      <a16:colId xmlns:a16="http://schemas.microsoft.com/office/drawing/2014/main" val="3165222971"/>
                    </a:ext>
                  </a:extLst>
                </a:gridCol>
              </a:tblGrid>
              <a:tr h="492791">
                <a:tc>
                  <a:txBody>
                    <a:bodyPr/>
                    <a:lstStyle/>
                    <a:p>
                      <a:pPr marL="0" marR="0" algn="just">
                        <a:lnSpc>
                          <a:spcPct val="107000"/>
                        </a:lnSpc>
                        <a:spcBef>
                          <a:spcPts val="0"/>
                        </a:spcBef>
                        <a:spcAft>
                          <a:spcPts val="0"/>
                        </a:spcAft>
                      </a:pPr>
                      <a:r>
                        <a:rPr lang="en-US" sz="28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Product</a:t>
                      </a:r>
                      <a:endParaRPr lang="en-US" sz="2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28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Comments</a:t>
                      </a:r>
                      <a:endParaRPr lang="en-US" sz="2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26565304"/>
                  </a:ext>
                </a:extLst>
              </a:tr>
              <a:tr h="818580">
                <a:tc>
                  <a:txBody>
                    <a:bodyPr/>
                    <a:lstStyle/>
                    <a:p>
                      <a:pPr marL="0" marR="0" algn="just">
                        <a:lnSpc>
                          <a:spcPct val="107000"/>
                        </a:lnSpc>
                        <a:spcBef>
                          <a:spcPts val="0"/>
                        </a:spcBef>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MySQL server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Database Management System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55411905"/>
                  </a:ext>
                </a:extLst>
              </a:tr>
            </a:tbl>
          </a:graphicData>
        </a:graphic>
      </p:graphicFrame>
    </p:spTree>
    <p:extLst>
      <p:ext uri="{BB962C8B-B14F-4D97-AF65-F5344CB8AC3E}">
        <p14:creationId xmlns:p14="http://schemas.microsoft.com/office/powerpoint/2010/main" val="17339380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9ECD33"/>
      </a:accent1>
      <a:accent2>
        <a:srgbClr val="E19933"/>
      </a:accent2>
      <a:accent3>
        <a:srgbClr val="DC5D3D"/>
      </a:accent3>
      <a:accent4>
        <a:srgbClr val="A967CB"/>
      </a:accent4>
      <a:accent5>
        <a:srgbClr val="5EA5DD"/>
      </a:accent5>
      <a:accent6>
        <a:srgbClr val="44BEA9"/>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98D1675B-7325-48AD-994B-0DEF3379A98D}"/>
    </a:ext>
  </a:extLst>
</a:theme>
</file>

<file path=docProps/app.xml><?xml version="1.0" encoding="utf-8"?>
<Properties xmlns="http://schemas.openxmlformats.org/officeDocument/2006/extended-properties" xmlns:vt="http://schemas.openxmlformats.org/officeDocument/2006/docPropsVTypes">
  <TotalTime>7</TotalTime>
  <Words>726</Words>
  <Application>Microsoft Office PowerPoint</Application>
  <PresentationFormat>Widescreen</PresentationFormat>
  <Paragraphs>126</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Calibri</vt:lpstr>
      <vt:lpstr>Century Gothic</vt:lpstr>
      <vt:lpstr>Times New Roman</vt:lpstr>
      <vt:lpstr>Wingdings 2</vt:lpstr>
      <vt:lpstr>Quotable</vt:lpstr>
      <vt:lpstr>CSE 2102 DATABASE MANAGEMENT – Sir Girendra Persaud.</vt:lpstr>
      <vt:lpstr>GROUP MEMBERS OF DELIGHT SMILES</vt:lpstr>
      <vt:lpstr>Presentation Outline</vt:lpstr>
      <vt:lpstr>Problem Statement</vt:lpstr>
      <vt:lpstr>Proposed Idea</vt:lpstr>
      <vt:lpstr>Purpose</vt:lpstr>
      <vt:lpstr>System Overview</vt:lpstr>
      <vt:lpstr>Points of Contact</vt:lpstr>
      <vt:lpstr>System Using The Database</vt:lpstr>
      <vt:lpstr>Schema Information</vt:lpstr>
      <vt:lpstr>Entity Relationship Diagram</vt:lpstr>
      <vt:lpstr>Conceptual Database Design Attributes of Entities-</vt:lpstr>
      <vt:lpstr>Attributes of Relationships</vt:lpstr>
      <vt:lpstr>Logical Database Design</vt:lpstr>
      <vt:lpstr>PowerPoint Presentation</vt:lpstr>
      <vt:lpstr>Functional Requirements</vt:lpstr>
      <vt:lpstr>Flow Chart Process</vt:lpstr>
      <vt:lpstr>PowerPoint Presentation</vt:lpstr>
      <vt:lpstr>Dental Demo</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2102 DATABASE MANAGEMENT </dc:title>
  <dc:creator>Amber Beaton</dc:creator>
  <cp:lastModifiedBy>Ronaldo Springer</cp:lastModifiedBy>
  <cp:revision>13</cp:revision>
  <dcterms:created xsi:type="dcterms:W3CDTF">2018-11-28T13:41:16Z</dcterms:created>
  <dcterms:modified xsi:type="dcterms:W3CDTF">2018-11-28T15:24:33Z</dcterms:modified>
</cp:coreProperties>
</file>