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61" r:id="rId3"/>
    <p:sldId id="337" r:id="rId4"/>
    <p:sldId id="396" r:id="rId5"/>
    <p:sldId id="361" r:id="rId6"/>
    <p:sldId id="279" r:id="rId7"/>
    <p:sldId id="300" r:id="rId8"/>
    <p:sldId id="363" r:id="rId9"/>
    <p:sldId id="281" r:id="rId10"/>
    <p:sldId id="304" r:id="rId11"/>
    <p:sldId id="305" r:id="rId12"/>
    <p:sldId id="397" r:id="rId13"/>
    <p:sldId id="364" r:id="rId14"/>
    <p:sldId id="283" r:id="rId15"/>
    <p:sldId id="308" r:id="rId16"/>
    <p:sldId id="380" r:id="rId17"/>
    <p:sldId id="271" r:id="rId18"/>
    <p:sldId id="381" r:id="rId19"/>
    <p:sldId id="289" r:id="rId20"/>
    <p:sldId id="323" r:id="rId21"/>
    <p:sldId id="382" r:id="rId22"/>
    <p:sldId id="273" r:id="rId23"/>
    <p:sldId id="383" r:id="rId24"/>
    <p:sldId id="291" r:id="rId25"/>
    <p:sldId id="324" r:id="rId26"/>
    <p:sldId id="325" r:id="rId27"/>
    <p:sldId id="326" r:id="rId28"/>
    <p:sldId id="393" r:id="rId29"/>
    <p:sldId id="327" r:id="rId30"/>
    <p:sldId id="390" r:id="rId31"/>
    <p:sldId id="384" r:id="rId32"/>
    <p:sldId id="293" r:id="rId33"/>
    <p:sldId id="328" r:id="rId34"/>
    <p:sldId id="329" r:id="rId35"/>
    <p:sldId id="330" r:id="rId36"/>
    <p:sldId id="331" r:id="rId37"/>
    <p:sldId id="385" r:id="rId38"/>
    <p:sldId id="275" r:id="rId39"/>
    <p:sldId id="391" r:id="rId40"/>
    <p:sldId id="392" r:id="rId41"/>
    <p:sldId id="386" r:id="rId42"/>
    <p:sldId id="295" r:id="rId43"/>
    <p:sldId id="332" r:id="rId44"/>
    <p:sldId id="387" r:id="rId45"/>
    <p:sldId id="367" r:id="rId46"/>
    <p:sldId id="388" r:id="rId47"/>
    <p:sldId id="369" r:id="rId48"/>
    <p:sldId id="370" r:id="rId49"/>
    <p:sldId id="371" r:id="rId50"/>
    <p:sldId id="372" r:id="rId51"/>
    <p:sldId id="389" r:id="rId52"/>
    <p:sldId id="375" r:id="rId53"/>
    <p:sldId id="376" r:id="rId54"/>
    <p:sldId id="395" r:id="rId55"/>
    <p:sldId id="394" r:id="rId5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varScale="1">
      <p:scale>
        <a:sx n="100" d="100"/>
        <a:sy n="100" d="100"/>
      </p:scale>
      <p:origin x="0" y="-185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A0D40-8378-4061-8E46-32D276A6357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3140728-4C68-4510-A64F-0A839B6185DC}">
      <dgm:prSet phldrT="[Text]"/>
      <dgm:spPr/>
      <dgm:t>
        <a:bodyPr/>
        <a:lstStyle/>
        <a:p>
          <a:r>
            <a:rPr lang="en-US" dirty="0"/>
            <a:t>Handling missing values</a:t>
          </a:r>
        </a:p>
      </dgm:t>
    </dgm:pt>
    <dgm:pt modelId="{28BDE59F-B38C-46D1-B536-CCB317DD8CCD}" type="parTrans" cxnId="{9C74188B-84BD-4276-BA26-874FBA0E391E}">
      <dgm:prSet/>
      <dgm:spPr/>
      <dgm:t>
        <a:bodyPr/>
        <a:lstStyle/>
        <a:p>
          <a:endParaRPr lang="en-US"/>
        </a:p>
      </dgm:t>
    </dgm:pt>
    <dgm:pt modelId="{A7AA57CF-84CF-4BCC-8601-67BCF2C05D01}" type="sibTrans" cxnId="{9C74188B-84BD-4276-BA26-874FBA0E391E}">
      <dgm:prSet/>
      <dgm:spPr/>
      <dgm:t>
        <a:bodyPr/>
        <a:lstStyle/>
        <a:p>
          <a:endParaRPr lang="en-US"/>
        </a:p>
      </dgm:t>
    </dgm:pt>
    <dgm:pt modelId="{D36012C4-EC86-437C-AE61-A0EC9E151431}">
      <dgm:prSet phldrT="[Text]"/>
      <dgm:spPr>
        <a:solidFill>
          <a:schemeClr val="accent1">
            <a:hueOff val="0"/>
            <a:satOff val="0"/>
            <a:lumOff val="0"/>
          </a:schemeClr>
        </a:solidFill>
      </dgm:spPr>
      <dgm:t>
        <a:bodyPr/>
        <a:lstStyle/>
        <a:p>
          <a:r>
            <a:rPr lang="en-US" dirty="0"/>
            <a:t>Data deletion</a:t>
          </a:r>
        </a:p>
      </dgm:t>
    </dgm:pt>
    <dgm:pt modelId="{7F228A30-73B7-4549-9456-0DE9608E5533}" type="parTrans" cxnId="{0F012984-5B8E-4883-B7DB-8CD92680ACE7}">
      <dgm:prSet/>
      <dgm:spPr/>
      <dgm:t>
        <a:bodyPr/>
        <a:lstStyle/>
        <a:p>
          <a:endParaRPr lang="en-US"/>
        </a:p>
      </dgm:t>
    </dgm:pt>
    <dgm:pt modelId="{6B8E905E-9AA6-4A7A-9981-35E501461C99}" type="sibTrans" cxnId="{0F012984-5B8E-4883-B7DB-8CD92680ACE7}">
      <dgm:prSet/>
      <dgm:spPr/>
      <dgm:t>
        <a:bodyPr/>
        <a:lstStyle/>
        <a:p>
          <a:endParaRPr lang="en-US"/>
        </a:p>
      </dgm:t>
    </dgm:pt>
    <dgm:pt modelId="{05F0ED99-F09C-44D5-B074-321D5AAB3499}">
      <dgm:prSet phldrT="[Text]"/>
      <dgm:spPr/>
      <dgm:t>
        <a:bodyPr/>
        <a:lstStyle/>
        <a:p>
          <a:r>
            <a:rPr lang="en-US" dirty="0"/>
            <a:t>Delete entire row</a:t>
          </a:r>
        </a:p>
      </dgm:t>
    </dgm:pt>
    <dgm:pt modelId="{E8A5D672-594C-4793-AD15-F9B3D52F852E}" type="parTrans" cxnId="{1092742D-BA29-41BB-BC0E-F0FF2207A6AF}">
      <dgm:prSet/>
      <dgm:spPr/>
      <dgm:t>
        <a:bodyPr/>
        <a:lstStyle/>
        <a:p>
          <a:endParaRPr lang="en-US"/>
        </a:p>
      </dgm:t>
    </dgm:pt>
    <dgm:pt modelId="{2884879E-A8A8-4B71-81BD-F585C2EF3BF5}" type="sibTrans" cxnId="{1092742D-BA29-41BB-BC0E-F0FF2207A6AF}">
      <dgm:prSet/>
      <dgm:spPr/>
      <dgm:t>
        <a:bodyPr/>
        <a:lstStyle/>
        <a:p>
          <a:endParaRPr lang="en-US"/>
        </a:p>
      </dgm:t>
    </dgm:pt>
    <dgm:pt modelId="{5197198E-321E-48F3-8693-9D0392899E82}">
      <dgm:prSet phldrT="[Text]"/>
      <dgm:spPr/>
      <dgm:t>
        <a:bodyPr/>
        <a:lstStyle/>
        <a:p>
          <a:r>
            <a:rPr lang="en-US" dirty="0"/>
            <a:t>Delete entire column</a:t>
          </a:r>
        </a:p>
      </dgm:t>
    </dgm:pt>
    <dgm:pt modelId="{F01C4E5D-FCC7-44FF-9E65-515C3744BBA1}" type="parTrans" cxnId="{40D5DAEF-343D-4AC6-AADC-E46C226874BC}">
      <dgm:prSet/>
      <dgm:spPr/>
      <dgm:t>
        <a:bodyPr/>
        <a:lstStyle/>
        <a:p>
          <a:endParaRPr lang="en-US"/>
        </a:p>
      </dgm:t>
    </dgm:pt>
    <dgm:pt modelId="{D9DD0617-86A0-4FC3-B79B-A20772539E8F}" type="sibTrans" cxnId="{40D5DAEF-343D-4AC6-AADC-E46C226874BC}">
      <dgm:prSet/>
      <dgm:spPr/>
      <dgm:t>
        <a:bodyPr/>
        <a:lstStyle/>
        <a:p>
          <a:endParaRPr lang="en-US"/>
        </a:p>
      </dgm:t>
    </dgm:pt>
    <dgm:pt modelId="{66C5773C-2FF0-4002-9433-A966C06E4922}">
      <dgm:prSet phldrT="[Text]"/>
      <dgm:spPr/>
      <dgm:t>
        <a:bodyPr/>
        <a:lstStyle/>
        <a:p>
          <a:r>
            <a:rPr lang="en-US" dirty="0"/>
            <a:t>Data imputation</a:t>
          </a:r>
        </a:p>
      </dgm:t>
    </dgm:pt>
    <dgm:pt modelId="{47261596-1C70-4185-843D-F7AF3AECFB23}" type="parTrans" cxnId="{A5243E41-32EC-4EB5-A8D5-A4D1B696876A}">
      <dgm:prSet/>
      <dgm:spPr/>
      <dgm:t>
        <a:bodyPr/>
        <a:lstStyle/>
        <a:p>
          <a:endParaRPr lang="en-US"/>
        </a:p>
      </dgm:t>
    </dgm:pt>
    <dgm:pt modelId="{13F77E02-8DF5-49AF-AFD7-0A22D61E5279}" type="sibTrans" cxnId="{A5243E41-32EC-4EB5-A8D5-A4D1B696876A}">
      <dgm:prSet/>
      <dgm:spPr/>
      <dgm:t>
        <a:bodyPr/>
        <a:lstStyle/>
        <a:p>
          <a:endParaRPr lang="en-US"/>
        </a:p>
      </dgm:t>
    </dgm:pt>
    <dgm:pt modelId="{426DD187-176C-4AEA-BBAD-AE3CA82978BB}">
      <dgm:prSet phldrT="[Text]"/>
      <dgm:spPr/>
      <dgm:t>
        <a:bodyPr/>
        <a:lstStyle/>
        <a:p>
          <a:r>
            <a:rPr lang="en-US" dirty="0"/>
            <a:t>Impute a constant value</a:t>
          </a:r>
        </a:p>
      </dgm:t>
    </dgm:pt>
    <dgm:pt modelId="{F7E99CC3-CD71-40B0-AD84-E01668803050}" type="parTrans" cxnId="{917FD3AE-582D-4011-BC84-82DF3A9DDF76}">
      <dgm:prSet/>
      <dgm:spPr/>
      <dgm:t>
        <a:bodyPr/>
        <a:lstStyle/>
        <a:p>
          <a:endParaRPr lang="en-US"/>
        </a:p>
      </dgm:t>
    </dgm:pt>
    <dgm:pt modelId="{BD113A17-5683-49FA-9808-6AE454630B61}" type="sibTrans" cxnId="{917FD3AE-582D-4011-BC84-82DF3A9DDF76}">
      <dgm:prSet/>
      <dgm:spPr/>
      <dgm:t>
        <a:bodyPr/>
        <a:lstStyle/>
        <a:p>
          <a:endParaRPr lang="en-US"/>
        </a:p>
      </dgm:t>
    </dgm:pt>
    <dgm:pt modelId="{176AF77E-0AE3-4678-8BA7-BFA40609006C}">
      <dgm:prSet/>
      <dgm:spPr/>
      <dgm:t>
        <a:bodyPr/>
        <a:lstStyle/>
        <a:p>
          <a:r>
            <a:rPr lang="en-US" dirty="0"/>
            <a:t>Impute with mean …</a:t>
          </a:r>
        </a:p>
      </dgm:t>
    </dgm:pt>
    <dgm:pt modelId="{9A854A59-B857-4075-BADF-6F0CA9A1D3ED}" type="parTrans" cxnId="{E138B276-6831-4F14-BE9C-136F3BF1703E}">
      <dgm:prSet/>
      <dgm:spPr/>
      <dgm:t>
        <a:bodyPr/>
        <a:lstStyle/>
        <a:p>
          <a:endParaRPr lang="en-US"/>
        </a:p>
      </dgm:t>
    </dgm:pt>
    <dgm:pt modelId="{14166C62-9B46-4A06-9A59-4A84B5D9948F}" type="sibTrans" cxnId="{E138B276-6831-4F14-BE9C-136F3BF1703E}">
      <dgm:prSet/>
      <dgm:spPr/>
      <dgm:t>
        <a:bodyPr/>
        <a:lstStyle/>
        <a:p>
          <a:endParaRPr lang="en-US"/>
        </a:p>
      </dgm:t>
    </dgm:pt>
    <dgm:pt modelId="{12E22FD5-2E7C-405C-B20D-5225C2BEB88C}">
      <dgm:prSet/>
      <dgm:spPr/>
      <dgm:t>
        <a:bodyPr/>
        <a:lstStyle/>
        <a:p>
          <a:r>
            <a:rPr lang="en-US" dirty="0"/>
            <a:t>Impute from neighbors</a:t>
          </a:r>
        </a:p>
      </dgm:t>
    </dgm:pt>
    <dgm:pt modelId="{C2D67413-B134-459C-8B90-AB5CDB3216A0}" type="parTrans" cxnId="{6EC1BAD8-BB30-4921-881C-E598A97CE798}">
      <dgm:prSet/>
      <dgm:spPr/>
      <dgm:t>
        <a:bodyPr/>
        <a:lstStyle/>
        <a:p>
          <a:endParaRPr lang="en-US"/>
        </a:p>
      </dgm:t>
    </dgm:pt>
    <dgm:pt modelId="{9B9180CE-D3D3-4034-919D-8C6FBBDBF943}" type="sibTrans" cxnId="{6EC1BAD8-BB30-4921-881C-E598A97CE798}">
      <dgm:prSet/>
      <dgm:spPr/>
      <dgm:t>
        <a:bodyPr/>
        <a:lstStyle/>
        <a:p>
          <a:endParaRPr lang="en-US"/>
        </a:p>
      </dgm:t>
    </dgm:pt>
    <dgm:pt modelId="{BF20A900-3CD1-408F-AF1D-FEF9000377DA}">
      <dgm:prSet/>
      <dgm:spPr/>
      <dgm:t>
        <a:bodyPr/>
        <a:lstStyle/>
        <a:p>
          <a:r>
            <a:rPr lang="en-US" dirty="0"/>
            <a:t>Impute based on a model</a:t>
          </a:r>
        </a:p>
      </dgm:t>
    </dgm:pt>
    <dgm:pt modelId="{7047C23C-9D28-4510-B080-58BF04EA0A94}" type="parTrans" cxnId="{C5729FE5-BB76-43D8-B890-45FCA68E92EC}">
      <dgm:prSet/>
      <dgm:spPr/>
      <dgm:t>
        <a:bodyPr/>
        <a:lstStyle/>
        <a:p>
          <a:endParaRPr lang="en-US"/>
        </a:p>
      </dgm:t>
    </dgm:pt>
    <dgm:pt modelId="{A75AD81E-4D2E-4485-94F7-60B699EDF0D0}" type="sibTrans" cxnId="{C5729FE5-BB76-43D8-B890-45FCA68E92EC}">
      <dgm:prSet/>
      <dgm:spPr/>
      <dgm:t>
        <a:bodyPr/>
        <a:lstStyle/>
        <a:p>
          <a:endParaRPr lang="en-US"/>
        </a:p>
      </dgm:t>
    </dgm:pt>
    <dgm:pt modelId="{2CC87071-2782-4BB2-AB31-9E42328CE391}">
      <dgm:prSet/>
      <dgm:spPr/>
      <dgm:t>
        <a:bodyPr/>
        <a:lstStyle/>
        <a:p>
          <a:r>
            <a:rPr lang="en-US" dirty="0"/>
            <a:t>Impute randomly</a:t>
          </a:r>
        </a:p>
      </dgm:t>
    </dgm:pt>
    <dgm:pt modelId="{8E55C8F9-BC9D-4BC8-8E9A-DC8ADBD2F3FE}" type="parTrans" cxnId="{C0B4CFA6-5053-421C-A817-B1A6AC388055}">
      <dgm:prSet/>
      <dgm:spPr/>
      <dgm:t>
        <a:bodyPr/>
        <a:lstStyle/>
        <a:p>
          <a:endParaRPr lang="en-US"/>
        </a:p>
      </dgm:t>
    </dgm:pt>
    <dgm:pt modelId="{4ECE4069-8C90-46FB-8DA0-0F54FEDCBC35}" type="sibTrans" cxnId="{C0B4CFA6-5053-421C-A817-B1A6AC388055}">
      <dgm:prSet/>
      <dgm:spPr/>
      <dgm:t>
        <a:bodyPr/>
        <a:lstStyle/>
        <a:p>
          <a:endParaRPr lang="en-US"/>
        </a:p>
      </dgm:t>
    </dgm:pt>
    <dgm:pt modelId="{49C505C5-A73F-441F-BA2D-F19D6B0B502A}" type="pres">
      <dgm:prSet presAssocID="{01AA0D40-8378-4061-8E46-32D276A63578}" presName="diagram" presStyleCnt="0">
        <dgm:presLayoutVars>
          <dgm:chPref val="1"/>
          <dgm:dir/>
          <dgm:animOne val="branch"/>
          <dgm:animLvl val="lvl"/>
          <dgm:resizeHandles val="exact"/>
        </dgm:presLayoutVars>
      </dgm:prSet>
      <dgm:spPr/>
    </dgm:pt>
    <dgm:pt modelId="{FAECBA84-2C0C-4FED-ADF2-964C64FD0D77}" type="pres">
      <dgm:prSet presAssocID="{E3140728-4C68-4510-A64F-0A839B6185DC}" presName="root1" presStyleCnt="0"/>
      <dgm:spPr/>
    </dgm:pt>
    <dgm:pt modelId="{AF1F3480-D68A-4E21-A757-8B42ACC27FF6}" type="pres">
      <dgm:prSet presAssocID="{E3140728-4C68-4510-A64F-0A839B6185DC}" presName="LevelOneTextNode" presStyleLbl="node0" presStyleIdx="0" presStyleCnt="1">
        <dgm:presLayoutVars>
          <dgm:chPref val="3"/>
        </dgm:presLayoutVars>
      </dgm:prSet>
      <dgm:spPr/>
    </dgm:pt>
    <dgm:pt modelId="{4CB180C1-189B-4D53-8D78-72795AE626F6}" type="pres">
      <dgm:prSet presAssocID="{E3140728-4C68-4510-A64F-0A839B6185DC}" presName="level2hierChild" presStyleCnt="0"/>
      <dgm:spPr/>
    </dgm:pt>
    <dgm:pt modelId="{079E43DC-3B51-4A57-AF28-1225B5295667}" type="pres">
      <dgm:prSet presAssocID="{7F228A30-73B7-4549-9456-0DE9608E5533}" presName="conn2-1" presStyleLbl="parChTrans1D2" presStyleIdx="0" presStyleCnt="2"/>
      <dgm:spPr/>
    </dgm:pt>
    <dgm:pt modelId="{4DAE552B-6D17-4AC6-83C0-03E55E1C8B3D}" type="pres">
      <dgm:prSet presAssocID="{7F228A30-73B7-4549-9456-0DE9608E5533}" presName="connTx" presStyleLbl="parChTrans1D2" presStyleIdx="0" presStyleCnt="2"/>
      <dgm:spPr/>
    </dgm:pt>
    <dgm:pt modelId="{4E55848B-CED0-4845-B598-A50DF9BC886B}" type="pres">
      <dgm:prSet presAssocID="{D36012C4-EC86-437C-AE61-A0EC9E151431}" presName="root2" presStyleCnt="0"/>
      <dgm:spPr/>
    </dgm:pt>
    <dgm:pt modelId="{3D5FD036-6445-4E22-972E-EFDD941618A7}" type="pres">
      <dgm:prSet presAssocID="{D36012C4-EC86-437C-AE61-A0EC9E151431}" presName="LevelTwoTextNode" presStyleLbl="node2" presStyleIdx="0" presStyleCnt="2">
        <dgm:presLayoutVars>
          <dgm:chPref val="3"/>
        </dgm:presLayoutVars>
      </dgm:prSet>
      <dgm:spPr/>
    </dgm:pt>
    <dgm:pt modelId="{8FA7C848-4C28-455D-924D-D50F3B32B526}" type="pres">
      <dgm:prSet presAssocID="{D36012C4-EC86-437C-AE61-A0EC9E151431}" presName="level3hierChild" presStyleCnt="0"/>
      <dgm:spPr/>
    </dgm:pt>
    <dgm:pt modelId="{76103FD5-1F4A-4E9F-8C5F-A5CB4DAA4F3C}" type="pres">
      <dgm:prSet presAssocID="{E8A5D672-594C-4793-AD15-F9B3D52F852E}" presName="conn2-1" presStyleLbl="parChTrans1D3" presStyleIdx="0" presStyleCnt="7"/>
      <dgm:spPr/>
    </dgm:pt>
    <dgm:pt modelId="{1496CB53-7F7A-4E54-AEC3-DA2965DF08B2}" type="pres">
      <dgm:prSet presAssocID="{E8A5D672-594C-4793-AD15-F9B3D52F852E}" presName="connTx" presStyleLbl="parChTrans1D3" presStyleIdx="0" presStyleCnt="7"/>
      <dgm:spPr/>
    </dgm:pt>
    <dgm:pt modelId="{7A9059EA-15FE-4790-94AB-D6DFCB899AA6}" type="pres">
      <dgm:prSet presAssocID="{05F0ED99-F09C-44D5-B074-321D5AAB3499}" presName="root2" presStyleCnt="0"/>
      <dgm:spPr/>
    </dgm:pt>
    <dgm:pt modelId="{D81D5973-38E6-4072-97DF-CC0309B05790}" type="pres">
      <dgm:prSet presAssocID="{05F0ED99-F09C-44D5-B074-321D5AAB3499}" presName="LevelTwoTextNode" presStyleLbl="node3" presStyleIdx="0" presStyleCnt="7">
        <dgm:presLayoutVars>
          <dgm:chPref val="3"/>
        </dgm:presLayoutVars>
      </dgm:prSet>
      <dgm:spPr/>
    </dgm:pt>
    <dgm:pt modelId="{8D9C5844-80C5-4B9A-8DBD-B89C370F9815}" type="pres">
      <dgm:prSet presAssocID="{05F0ED99-F09C-44D5-B074-321D5AAB3499}" presName="level3hierChild" presStyleCnt="0"/>
      <dgm:spPr/>
    </dgm:pt>
    <dgm:pt modelId="{FF3289CC-9777-4DAC-A103-F8BCF8EC26F3}" type="pres">
      <dgm:prSet presAssocID="{F01C4E5D-FCC7-44FF-9E65-515C3744BBA1}" presName="conn2-1" presStyleLbl="parChTrans1D3" presStyleIdx="1" presStyleCnt="7"/>
      <dgm:spPr/>
    </dgm:pt>
    <dgm:pt modelId="{92AD57FE-467B-4C61-9427-4DC7941DD221}" type="pres">
      <dgm:prSet presAssocID="{F01C4E5D-FCC7-44FF-9E65-515C3744BBA1}" presName="connTx" presStyleLbl="parChTrans1D3" presStyleIdx="1" presStyleCnt="7"/>
      <dgm:spPr/>
    </dgm:pt>
    <dgm:pt modelId="{68D59A79-3461-451A-ADC5-60FE26AEE1FF}" type="pres">
      <dgm:prSet presAssocID="{5197198E-321E-48F3-8693-9D0392899E82}" presName="root2" presStyleCnt="0"/>
      <dgm:spPr/>
    </dgm:pt>
    <dgm:pt modelId="{9720B5D5-1162-49A3-853E-4C5B04D7034E}" type="pres">
      <dgm:prSet presAssocID="{5197198E-321E-48F3-8693-9D0392899E82}" presName="LevelTwoTextNode" presStyleLbl="node3" presStyleIdx="1" presStyleCnt="7">
        <dgm:presLayoutVars>
          <dgm:chPref val="3"/>
        </dgm:presLayoutVars>
      </dgm:prSet>
      <dgm:spPr/>
    </dgm:pt>
    <dgm:pt modelId="{7C2FAA80-3F06-40A5-9CAB-EBA598BF79A6}" type="pres">
      <dgm:prSet presAssocID="{5197198E-321E-48F3-8693-9D0392899E82}" presName="level3hierChild" presStyleCnt="0"/>
      <dgm:spPr/>
    </dgm:pt>
    <dgm:pt modelId="{07C54524-071C-4F4F-B1A2-ACBE761392CD}" type="pres">
      <dgm:prSet presAssocID="{47261596-1C70-4185-843D-F7AF3AECFB23}" presName="conn2-1" presStyleLbl="parChTrans1D2" presStyleIdx="1" presStyleCnt="2"/>
      <dgm:spPr/>
    </dgm:pt>
    <dgm:pt modelId="{120FC83C-E1B3-4C25-B37F-1190FD9E0D09}" type="pres">
      <dgm:prSet presAssocID="{47261596-1C70-4185-843D-F7AF3AECFB23}" presName="connTx" presStyleLbl="parChTrans1D2" presStyleIdx="1" presStyleCnt="2"/>
      <dgm:spPr/>
    </dgm:pt>
    <dgm:pt modelId="{3B8982AB-9DE5-4C9F-AAFB-FE83EDF6D287}" type="pres">
      <dgm:prSet presAssocID="{66C5773C-2FF0-4002-9433-A966C06E4922}" presName="root2" presStyleCnt="0"/>
      <dgm:spPr/>
    </dgm:pt>
    <dgm:pt modelId="{8348983F-C1F9-4D22-85A2-5F8B1862C11B}" type="pres">
      <dgm:prSet presAssocID="{66C5773C-2FF0-4002-9433-A966C06E4922}" presName="LevelTwoTextNode" presStyleLbl="node2" presStyleIdx="1" presStyleCnt="2">
        <dgm:presLayoutVars>
          <dgm:chPref val="3"/>
        </dgm:presLayoutVars>
      </dgm:prSet>
      <dgm:spPr/>
    </dgm:pt>
    <dgm:pt modelId="{CC8F94D6-B3D6-4A73-B3C0-B07526DD681C}" type="pres">
      <dgm:prSet presAssocID="{66C5773C-2FF0-4002-9433-A966C06E4922}" presName="level3hierChild" presStyleCnt="0"/>
      <dgm:spPr/>
    </dgm:pt>
    <dgm:pt modelId="{EAF4AFDC-9A47-46AA-855D-CC385F530E52}" type="pres">
      <dgm:prSet presAssocID="{F7E99CC3-CD71-40B0-AD84-E01668803050}" presName="conn2-1" presStyleLbl="parChTrans1D3" presStyleIdx="2" presStyleCnt="7"/>
      <dgm:spPr/>
    </dgm:pt>
    <dgm:pt modelId="{355A23C4-91AE-4602-AC3D-F1C7FD8AE1C7}" type="pres">
      <dgm:prSet presAssocID="{F7E99CC3-CD71-40B0-AD84-E01668803050}" presName="connTx" presStyleLbl="parChTrans1D3" presStyleIdx="2" presStyleCnt="7"/>
      <dgm:spPr/>
    </dgm:pt>
    <dgm:pt modelId="{B190AAE5-7299-47D0-9D14-F01F6BDA1CE9}" type="pres">
      <dgm:prSet presAssocID="{426DD187-176C-4AEA-BBAD-AE3CA82978BB}" presName="root2" presStyleCnt="0"/>
      <dgm:spPr/>
    </dgm:pt>
    <dgm:pt modelId="{AE2C0DF1-42F7-4EB4-9242-B744B937CA21}" type="pres">
      <dgm:prSet presAssocID="{426DD187-176C-4AEA-BBAD-AE3CA82978BB}" presName="LevelTwoTextNode" presStyleLbl="node3" presStyleIdx="2" presStyleCnt="7">
        <dgm:presLayoutVars>
          <dgm:chPref val="3"/>
        </dgm:presLayoutVars>
      </dgm:prSet>
      <dgm:spPr/>
    </dgm:pt>
    <dgm:pt modelId="{81AD9BBE-E70E-4B28-92A7-8664F0F6677B}" type="pres">
      <dgm:prSet presAssocID="{426DD187-176C-4AEA-BBAD-AE3CA82978BB}" presName="level3hierChild" presStyleCnt="0"/>
      <dgm:spPr/>
    </dgm:pt>
    <dgm:pt modelId="{62551CA6-22C0-4A46-A14D-D7F6CAC9C5A0}" type="pres">
      <dgm:prSet presAssocID="{9A854A59-B857-4075-BADF-6F0CA9A1D3ED}" presName="conn2-1" presStyleLbl="parChTrans1D3" presStyleIdx="3" presStyleCnt="7"/>
      <dgm:spPr/>
    </dgm:pt>
    <dgm:pt modelId="{728275F4-F553-43E4-A216-B5A92202AD85}" type="pres">
      <dgm:prSet presAssocID="{9A854A59-B857-4075-BADF-6F0CA9A1D3ED}" presName="connTx" presStyleLbl="parChTrans1D3" presStyleIdx="3" presStyleCnt="7"/>
      <dgm:spPr/>
    </dgm:pt>
    <dgm:pt modelId="{AE51DE0E-2BC8-4ADF-8B74-0519D4C27A1C}" type="pres">
      <dgm:prSet presAssocID="{176AF77E-0AE3-4678-8BA7-BFA40609006C}" presName="root2" presStyleCnt="0"/>
      <dgm:spPr/>
    </dgm:pt>
    <dgm:pt modelId="{903C2804-9A8B-4800-B067-1A6623952B07}" type="pres">
      <dgm:prSet presAssocID="{176AF77E-0AE3-4678-8BA7-BFA40609006C}" presName="LevelTwoTextNode" presStyleLbl="node3" presStyleIdx="3" presStyleCnt="7">
        <dgm:presLayoutVars>
          <dgm:chPref val="3"/>
        </dgm:presLayoutVars>
      </dgm:prSet>
      <dgm:spPr/>
    </dgm:pt>
    <dgm:pt modelId="{95771758-7375-465B-9BF3-8247F4A3FC02}" type="pres">
      <dgm:prSet presAssocID="{176AF77E-0AE3-4678-8BA7-BFA40609006C}" presName="level3hierChild" presStyleCnt="0"/>
      <dgm:spPr/>
    </dgm:pt>
    <dgm:pt modelId="{0273E675-A42C-445E-9B28-D7937D3F0FBA}" type="pres">
      <dgm:prSet presAssocID="{C2D67413-B134-459C-8B90-AB5CDB3216A0}" presName="conn2-1" presStyleLbl="parChTrans1D3" presStyleIdx="4" presStyleCnt="7"/>
      <dgm:spPr/>
    </dgm:pt>
    <dgm:pt modelId="{4744B48A-5040-4F74-954D-F4A95026354E}" type="pres">
      <dgm:prSet presAssocID="{C2D67413-B134-459C-8B90-AB5CDB3216A0}" presName="connTx" presStyleLbl="parChTrans1D3" presStyleIdx="4" presStyleCnt="7"/>
      <dgm:spPr/>
    </dgm:pt>
    <dgm:pt modelId="{B88935FD-81A2-4226-9354-E1D4B087D720}" type="pres">
      <dgm:prSet presAssocID="{12E22FD5-2E7C-405C-B20D-5225C2BEB88C}" presName="root2" presStyleCnt="0"/>
      <dgm:spPr/>
    </dgm:pt>
    <dgm:pt modelId="{AF93D9EF-63CF-4F93-8FAB-5F400F1F9682}" type="pres">
      <dgm:prSet presAssocID="{12E22FD5-2E7C-405C-B20D-5225C2BEB88C}" presName="LevelTwoTextNode" presStyleLbl="node3" presStyleIdx="4" presStyleCnt="7">
        <dgm:presLayoutVars>
          <dgm:chPref val="3"/>
        </dgm:presLayoutVars>
      </dgm:prSet>
      <dgm:spPr/>
    </dgm:pt>
    <dgm:pt modelId="{067A879D-DA6E-4208-8D38-8361DB3C1322}" type="pres">
      <dgm:prSet presAssocID="{12E22FD5-2E7C-405C-B20D-5225C2BEB88C}" presName="level3hierChild" presStyleCnt="0"/>
      <dgm:spPr/>
    </dgm:pt>
    <dgm:pt modelId="{C5F46B1F-6B22-43AF-BF39-58A0CA73E354}" type="pres">
      <dgm:prSet presAssocID="{7047C23C-9D28-4510-B080-58BF04EA0A94}" presName="conn2-1" presStyleLbl="parChTrans1D3" presStyleIdx="5" presStyleCnt="7"/>
      <dgm:spPr/>
    </dgm:pt>
    <dgm:pt modelId="{33C65784-26D6-4393-B56B-9E8485951F7D}" type="pres">
      <dgm:prSet presAssocID="{7047C23C-9D28-4510-B080-58BF04EA0A94}" presName="connTx" presStyleLbl="parChTrans1D3" presStyleIdx="5" presStyleCnt="7"/>
      <dgm:spPr/>
    </dgm:pt>
    <dgm:pt modelId="{D158FFAF-F70C-49D7-8DBF-5FCF0C4377B3}" type="pres">
      <dgm:prSet presAssocID="{BF20A900-3CD1-408F-AF1D-FEF9000377DA}" presName="root2" presStyleCnt="0"/>
      <dgm:spPr/>
    </dgm:pt>
    <dgm:pt modelId="{4E91551F-F7F7-4C16-9527-3BB43D32A251}" type="pres">
      <dgm:prSet presAssocID="{BF20A900-3CD1-408F-AF1D-FEF9000377DA}" presName="LevelTwoTextNode" presStyleLbl="node3" presStyleIdx="5" presStyleCnt="7">
        <dgm:presLayoutVars>
          <dgm:chPref val="3"/>
        </dgm:presLayoutVars>
      </dgm:prSet>
      <dgm:spPr/>
    </dgm:pt>
    <dgm:pt modelId="{53C3725A-95C0-4BBA-BA99-165F9B5C5C9B}" type="pres">
      <dgm:prSet presAssocID="{BF20A900-3CD1-408F-AF1D-FEF9000377DA}" presName="level3hierChild" presStyleCnt="0"/>
      <dgm:spPr/>
    </dgm:pt>
    <dgm:pt modelId="{598A4999-CDFB-4A5E-9FAC-CCF3114584C0}" type="pres">
      <dgm:prSet presAssocID="{8E55C8F9-BC9D-4BC8-8E9A-DC8ADBD2F3FE}" presName="conn2-1" presStyleLbl="parChTrans1D3" presStyleIdx="6" presStyleCnt="7"/>
      <dgm:spPr/>
    </dgm:pt>
    <dgm:pt modelId="{4AF51B0B-5FB2-497E-8409-23A2DA1E74A9}" type="pres">
      <dgm:prSet presAssocID="{8E55C8F9-BC9D-4BC8-8E9A-DC8ADBD2F3FE}" presName="connTx" presStyleLbl="parChTrans1D3" presStyleIdx="6" presStyleCnt="7"/>
      <dgm:spPr/>
    </dgm:pt>
    <dgm:pt modelId="{2601AB09-AF90-4BB6-8D96-5A8BEC1258C5}" type="pres">
      <dgm:prSet presAssocID="{2CC87071-2782-4BB2-AB31-9E42328CE391}" presName="root2" presStyleCnt="0"/>
      <dgm:spPr/>
    </dgm:pt>
    <dgm:pt modelId="{0657B2EE-1508-410A-827B-44A92AA51974}" type="pres">
      <dgm:prSet presAssocID="{2CC87071-2782-4BB2-AB31-9E42328CE391}" presName="LevelTwoTextNode" presStyleLbl="node3" presStyleIdx="6" presStyleCnt="7">
        <dgm:presLayoutVars>
          <dgm:chPref val="3"/>
        </dgm:presLayoutVars>
      </dgm:prSet>
      <dgm:spPr/>
    </dgm:pt>
    <dgm:pt modelId="{6E11D042-3132-45F0-828C-39B926249D9F}" type="pres">
      <dgm:prSet presAssocID="{2CC87071-2782-4BB2-AB31-9E42328CE391}" presName="level3hierChild" presStyleCnt="0"/>
      <dgm:spPr/>
    </dgm:pt>
  </dgm:ptLst>
  <dgm:cxnLst>
    <dgm:cxn modelId="{939F2700-4C21-44F3-8033-2AD545E2DC0F}" type="presOf" srcId="{9A854A59-B857-4075-BADF-6F0CA9A1D3ED}" destId="{62551CA6-22C0-4A46-A14D-D7F6CAC9C5A0}" srcOrd="0" destOrd="0" presId="urn:microsoft.com/office/officeart/2005/8/layout/hierarchy2"/>
    <dgm:cxn modelId="{BD8CE60F-DFD6-416D-8D24-F63A652AD071}" type="presOf" srcId="{C2D67413-B134-459C-8B90-AB5CDB3216A0}" destId="{0273E675-A42C-445E-9B28-D7937D3F0FBA}" srcOrd="0" destOrd="0" presId="urn:microsoft.com/office/officeart/2005/8/layout/hierarchy2"/>
    <dgm:cxn modelId="{7A175A10-E31C-4758-8D3E-CC89044EAE0F}" type="presOf" srcId="{E8A5D672-594C-4793-AD15-F9B3D52F852E}" destId="{1496CB53-7F7A-4E54-AEC3-DA2965DF08B2}" srcOrd="1" destOrd="0" presId="urn:microsoft.com/office/officeart/2005/8/layout/hierarchy2"/>
    <dgm:cxn modelId="{FDA57A15-E9D4-4C1A-8D16-F62EC45F60C0}" type="presOf" srcId="{7F228A30-73B7-4549-9456-0DE9608E5533}" destId="{4DAE552B-6D17-4AC6-83C0-03E55E1C8B3D}" srcOrd="1" destOrd="0" presId="urn:microsoft.com/office/officeart/2005/8/layout/hierarchy2"/>
    <dgm:cxn modelId="{D6D37628-2AD5-4537-A96C-37D29FE69688}" type="presOf" srcId="{C2D67413-B134-459C-8B90-AB5CDB3216A0}" destId="{4744B48A-5040-4F74-954D-F4A95026354E}" srcOrd="1" destOrd="0" presId="urn:microsoft.com/office/officeart/2005/8/layout/hierarchy2"/>
    <dgm:cxn modelId="{1092742D-BA29-41BB-BC0E-F0FF2207A6AF}" srcId="{D36012C4-EC86-437C-AE61-A0EC9E151431}" destId="{05F0ED99-F09C-44D5-B074-321D5AAB3499}" srcOrd="0" destOrd="0" parTransId="{E8A5D672-594C-4793-AD15-F9B3D52F852E}" sibTransId="{2884879E-A8A8-4B71-81BD-F585C2EF3BF5}"/>
    <dgm:cxn modelId="{98F14430-5EED-4B21-85AD-91DC4238E71B}" type="presOf" srcId="{7F228A30-73B7-4549-9456-0DE9608E5533}" destId="{079E43DC-3B51-4A57-AF28-1225B5295667}" srcOrd="0" destOrd="0" presId="urn:microsoft.com/office/officeart/2005/8/layout/hierarchy2"/>
    <dgm:cxn modelId="{5CA3C436-BC9D-4C2A-8ACC-535EAAE8BA33}" type="presOf" srcId="{F01C4E5D-FCC7-44FF-9E65-515C3744BBA1}" destId="{FF3289CC-9777-4DAC-A103-F8BCF8EC26F3}" srcOrd="0" destOrd="0" presId="urn:microsoft.com/office/officeart/2005/8/layout/hierarchy2"/>
    <dgm:cxn modelId="{A5243E41-32EC-4EB5-A8D5-A4D1B696876A}" srcId="{E3140728-4C68-4510-A64F-0A839B6185DC}" destId="{66C5773C-2FF0-4002-9433-A966C06E4922}" srcOrd="1" destOrd="0" parTransId="{47261596-1C70-4185-843D-F7AF3AECFB23}" sibTransId="{13F77E02-8DF5-49AF-AFD7-0A22D61E5279}"/>
    <dgm:cxn modelId="{B4C7AF69-005C-42C8-95DF-658885AE7A65}" type="presOf" srcId="{E3140728-4C68-4510-A64F-0A839B6185DC}" destId="{AF1F3480-D68A-4E21-A757-8B42ACC27FF6}" srcOrd="0" destOrd="0" presId="urn:microsoft.com/office/officeart/2005/8/layout/hierarchy2"/>
    <dgm:cxn modelId="{49BE2A4A-90FB-46A5-9089-737C76FF55F9}" type="presOf" srcId="{12E22FD5-2E7C-405C-B20D-5225C2BEB88C}" destId="{AF93D9EF-63CF-4F93-8FAB-5F400F1F9682}" srcOrd="0" destOrd="0" presId="urn:microsoft.com/office/officeart/2005/8/layout/hierarchy2"/>
    <dgm:cxn modelId="{E138B276-6831-4F14-BE9C-136F3BF1703E}" srcId="{66C5773C-2FF0-4002-9433-A966C06E4922}" destId="{176AF77E-0AE3-4678-8BA7-BFA40609006C}" srcOrd="1" destOrd="0" parTransId="{9A854A59-B857-4075-BADF-6F0CA9A1D3ED}" sibTransId="{14166C62-9B46-4A06-9A59-4A84B5D9948F}"/>
    <dgm:cxn modelId="{ECAC8A7B-45DE-4BBE-8D8F-B743AC32F1D4}" type="presOf" srcId="{8E55C8F9-BC9D-4BC8-8E9A-DC8ADBD2F3FE}" destId="{598A4999-CDFB-4A5E-9FAC-CCF3114584C0}" srcOrd="0" destOrd="0" presId="urn:microsoft.com/office/officeart/2005/8/layout/hierarchy2"/>
    <dgm:cxn modelId="{47969C7B-B646-4343-9F4F-7F431BAC1F21}" type="presOf" srcId="{7047C23C-9D28-4510-B080-58BF04EA0A94}" destId="{C5F46B1F-6B22-43AF-BF39-58A0CA73E354}" srcOrd="0" destOrd="0" presId="urn:microsoft.com/office/officeart/2005/8/layout/hierarchy2"/>
    <dgm:cxn modelId="{D01C287E-DF6C-44A7-B29D-42339884D98D}" type="presOf" srcId="{426DD187-176C-4AEA-BBAD-AE3CA82978BB}" destId="{AE2C0DF1-42F7-4EB4-9242-B744B937CA21}" srcOrd="0" destOrd="0" presId="urn:microsoft.com/office/officeart/2005/8/layout/hierarchy2"/>
    <dgm:cxn modelId="{47EED47F-BBCA-4929-B7C7-9BCE382DAD99}" type="presOf" srcId="{F7E99CC3-CD71-40B0-AD84-E01668803050}" destId="{355A23C4-91AE-4602-AC3D-F1C7FD8AE1C7}" srcOrd="1" destOrd="0" presId="urn:microsoft.com/office/officeart/2005/8/layout/hierarchy2"/>
    <dgm:cxn modelId="{3D294D80-91B2-44F0-BF93-92412055516E}" type="presOf" srcId="{7047C23C-9D28-4510-B080-58BF04EA0A94}" destId="{33C65784-26D6-4393-B56B-9E8485951F7D}" srcOrd="1" destOrd="0" presId="urn:microsoft.com/office/officeart/2005/8/layout/hierarchy2"/>
    <dgm:cxn modelId="{0F012984-5B8E-4883-B7DB-8CD92680ACE7}" srcId="{E3140728-4C68-4510-A64F-0A839B6185DC}" destId="{D36012C4-EC86-437C-AE61-A0EC9E151431}" srcOrd="0" destOrd="0" parTransId="{7F228A30-73B7-4549-9456-0DE9608E5533}" sibTransId="{6B8E905E-9AA6-4A7A-9981-35E501461C99}"/>
    <dgm:cxn modelId="{E5C2ED89-92F7-4EED-8B04-05F21E3E881C}" type="presOf" srcId="{E8A5D672-594C-4793-AD15-F9B3D52F852E}" destId="{76103FD5-1F4A-4E9F-8C5F-A5CB4DAA4F3C}" srcOrd="0" destOrd="0" presId="urn:microsoft.com/office/officeart/2005/8/layout/hierarchy2"/>
    <dgm:cxn modelId="{9C74188B-84BD-4276-BA26-874FBA0E391E}" srcId="{01AA0D40-8378-4061-8E46-32D276A63578}" destId="{E3140728-4C68-4510-A64F-0A839B6185DC}" srcOrd="0" destOrd="0" parTransId="{28BDE59F-B38C-46D1-B536-CCB317DD8CCD}" sibTransId="{A7AA57CF-84CF-4BCC-8601-67BCF2C05D01}"/>
    <dgm:cxn modelId="{AA90DE91-0ADB-41F3-A6E1-7E2BE7122529}" type="presOf" srcId="{01AA0D40-8378-4061-8E46-32D276A63578}" destId="{49C505C5-A73F-441F-BA2D-F19D6B0B502A}" srcOrd="0" destOrd="0" presId="urn:microsoft.com/office/officeart/2005/8/layout/hierarchy2"/>
    <dgm:cxn modelId="{02658592-33CA-4D9C-A50E-30FAF75A32FC}" type="presOf" srcId="{47261596-1C70-4185-843D-F7AF3AECFB23}" destId="{07C54524-071C-4F4F-B1A2-ACBE761392CD}" srcOrd="0" destOrd="0" presId="urn:microsoft.com/office/officeart/2005/8/layout/hierarchy2"/>
    <dgm:cxn modelId="{C0B4CFA6-5053-421C-A817-B1A6AC388055}" srcId="{66C5773C-2FF0-4002-9433-A966C06E4922}" destId="{2CC87071-2782-4BB2-AB31-9E42328CE391}" srcOrd="4" destOrd="0" parTransId="{8E55C8F9-BC9D-4BC8-8E9A-DC8ADBD2F3FE}" sibTransId="{4ECE4069-8C90-46FB-8DA0-0F54FEDCBC35}"/>
    <dgm:cxn modelId="{917FD3AE-582D-4011-BC84-82DF3A9DDF76}" srcId="{66C5773C-2FF0-4002-9433-A966C06E4922}" destId="{426DD187-176C-4AEA-BBAD-AE3CA82978BB}" srcOrd="0" destOrd="0" parTransId="{F7E99CC3-CD71-40B0-AD84-E01668803050}" sibTransId="{BD113A17-5683-49FA-9808-6AE454630B61}"/>
    <dgm:cxn modelId="{3DA50DB4-72B9-4CE0-BEE3-5619B7061AE0}" type="presOf" srcId="{9A854A59-B857-4075-BADF-6F0CA9A1D3ED}" destId="{728275F4-F553-43E4-A216-B5A92202AD85}" srcOrd="1" destOrd="0" presId="urn:microsoft.com/office/officeart/2005/8/layout/hierarchy2"/>
    <dgm:cxn modelId="{54CC5AB6-5B8F-4BCE-8F75-47663BCD7BD6}" type="presOf" srcId="{D36012C4-EC86-437C-AE61-A0EC9E151431}" destId="{3D5FD036-6445-4E22-972E-EFDD941618A7}" srcOrd="0" destOrd="0" presId="urn:microsoft.com/office/officeart/2005/8/layout/hierarchy2"/>
    <dgm:cxn modelId="{3F30FDC8-9817-4C3F-A381-2224CB58147D}" type="presOf" srcId="{5197198E-321E-48F3-8693-9D0392899E82}" destId="{9720B5D5-1162-49A3-853E-4C5B04D7034E}" srcOrd="0" destOrd="0" presId="urn:microsoft.com/office/officeart/2005/8/layout/hierarchy2"/>
    <dgm:cxn modelId="{205A94CB-AE0C-4EFC-A667-F22E47EFF383}" type="presOf" srcId="{2CC87071-2782-4BB2-AB31-9E42328CE391}" destId="{0657B2EE-1508-410A-827B-44A92AA51974}" srcOrd="0" destOrd="0" presId="urn:microsoft.com/office/officeart/2005/8/layout/hierarchy2"/>
    <dgm:cxn modelId="{EE1B68D4-5E1C-459D-BF3B-49F13C3E1189}" type="presOf" srcId="{47261596-1C70-4185-843D-F7AF3AECFB23}" destId="{120FC83C-E1B3-4C25-B37F-1190FD9E0D09}" srcOrd="1" destOrd="0" presId="urn:microsoft.com/office/officeart/2005/8/layout/hierarchy2"/>
    <dgm:cxn modelId="{AC8E6AD6-6D83-4E41-9D40-223E61C6CA8F}" type="presOf" srcId="{05F0ED99-F09C-44D5-B074-321D5AAB3499}" destId="{D81D5973-38E6-4072-97DF-CC0309B05790}" srcOrd="0" destOrd="0" presId="urn:microsoft.com/office/officeart/2005/8/layout/hierarchy2"/>
    <dgm:cxn modelId="{6EC1BAD8-BB30-4921-881C-E598A97CE798}" srcId="{66C5773C-2FF0-4002-9433-A966C06E4922}" destId="{12E22FD5-2E7C-405C-B20D-5225C2BEB88C}" srcOrd="2" destOrd="0" parTransId="{C2D67413-B134-459C-8B90-AB5CDB3216A0}" sibTransId="{9B9180CE-D3D3-4034-919D-8C6FBBDBF943}"/>
    <dgm:cxn modelId="{B9766FDA-4C84-4AEA-873C-F2833DA4F904}" type="presOf" srcId="{BF20A900-3CD1-408F-AF1D-FEF9000377DA}" destId="{4E91551F-F7F7-4C16-9527-3BB43D32A251}" srcOrd="0" destOrd="0" presId="urn:microsoft.com/office/officeart/2005/8/layout/hierarchy2"/>
    <dgm:cxn modelId="{C5729FE5-BB76-43D8-B890-45FCA68E92EC}" srcId="{66C5773C-2FF0-4002-9433-A966C06E4922}" destId="{BF20A900-3CD1-408F-AF1D-FEF9000377DA}" srcOrd="3" destOrd="0" parTransId="{7047C23C-9D28-4510-B080-58BF04EA0A94}" sibTransId="{A75AD81E-4D2E-4485-94F7-60B699EDF0D0}"/>
    <dgm:cxn modelId="{25B929EE-92C8-42CF-9758-287A160FA335}" type="presOf" srcId="{F7E99CC3-CD71-40B0-AD84-E01668803050}" destId="{EAF4AFDC-9A47-46AA-855D-CC385F530E52}" srcOrd="0" destOrd="0" presId="urn:microsoft.com/office/officeart/2005/8/layout/hierarchy2"/>
    <dgm:cxn modelId="{4B7083EF-AAE0-4839-8A3E-62AFE6053599}" type="presOf" srcId="{8E55C8F9-BC9D-4BC8-8E9A-DC8ADBD2F3FE}" destId="{4AF51B0B-5FB2-497E-8409-23A2DA1E74A9}" srcOrd="1" destOrd="0" presId="urn:microsoft.com/office/officeart/2005/8/layout/hierarchy2"/>
    <dgm:cxn modelId="{40D5DAEF-343D-4AC6-AADC-E46C226874BC}" srcId="{D36012C4-EC86-437C-AE61-A0EC9E151431}" destId="{5197198E-321E-48F3-8693-9D0392899E82}" srcOrd="1" destOrd="0" parTransId="{F01C4E5D-FCC7-44FF-9E65-515C3744BBA1}" sibTransId="{D9DD0617-86A0-4FC3-B79B-A20772539E8F}"/>
    <dgm:cxn modelId="{1A9C5DF1-6234-4638-8CC0-BC402BA1DA62}" type="presOf" srcId="{66C5773C-2FF0-4002-9433-A966C06E4922}" destId="{8348983F-C1F9-4D22-85A2-5F8B1862C11B}" srcOrd="0" destOrd="0" presId="urn:microsoft.com/office/officeart/2005/8/layout/hierarchy2"/>
    <dgm:cxn modelId="{1E30C3F1-A9E3-404F-9571-E9F732F9281F}" type="presOf" srcId="{176AF77E-0AE3-4678-8BA7-BFA40609006C}" destId="{903C2804-9A8B-4800-B067-1A6623952B07}" srcOrd="0" destOrd="0" presId="urn:microsoft.com/office/officeart/2005/8/layout/hierarchy2"/>
    <dgm:cxn modelId="{2E62C3FF-E0AC-44C4-83B5-6EC44DFFA3F2}" type="presOf" srcId="{F01C4E5D-FCC7-44FF-9E65-515C3744BBA1}" destId="{92AD57FE-467B-4C61-9427-4DC7941DD221}" srcOrd="1" destOrd="0" presId="urn:microsoft.com/office/officeart/2005/8/layout/hierarchy2"/>
    <dgm:cxn modelId="{0F9F6D55-765F-4D79-AA5B-41227087ACEA}" type="presParOf" srcId="{49C505C5-A73F-441F-BA2D-F19D6B0B502A}" destId="{FAECBA84-2C0C-4FED-ADF2-964C64FD0D77}" srcOrd="0" destOrd="0" presId="urn:microsoft.com/office/officeart/2005/8/layout/hierarchy2"/>
    <dgm:cxn modelId="{3912DD53-2F6E-4640-865A-35B42AED9EFA}" type="presParOf" srcId="{FAECBA84-2C0C-4FED-ADF2-964C64FD0D77}" destId="{AF1F3480-D68A-4E21-A757-8B42ACC27FF6}" srcOrd="0" destOrd="0" presId="urn:microsoft.com/office/officeart/2005/8/layout/hierarchy2"/>
    <dgm:cxn modelId="{3A4700C4-1803-4462-93CD-0C6D09C8EB7C}" type="presParOf" srcId="{FAECBA84-2C0C-4FED-ADF2-964C64FD0D77}" destId="{4CB180C1-189B-4D53-8D78-72795AE626F6}" srcOrd="1" destOrd="0" presId="urn:microsoft.com/office/officeart/2005/8/layout/hierarchy2"/>
    <dgm:cxn modelId="{38AC3266-9E6B-4D3C-A41A-35C8D4D15FF9}" type="presParOf" srcId="{4CB180C1-189B-4D53-8D78-72795AE626F6}" destId="{079E43DC-3B51-4A57-AF28-1225B5295667}" srcOrd="0" destOrd="0" presId="urn:microsoft.com/office/officeart/2005/8/layout/hierarchy2"/>
    <dgm:cxn modelId="{0B67A350-1206-42C4-BB43-125EA352FDF9}" type="presParOf" srcId="{079E43DC-3B51-4A57-AF28-1225B5295667}" destId="{4DAE552B-6D17-4AC6-83C0-03E55E1C8B3D}" srcOrd="0" destOrd="0" presId="urn:microsoft.com/office/officeart/2005/8/layout/hierarchy2"/>
    <dgm:cxn modelId="{F795AF47-A773-4EED-A7A4-3C7DF708DF69}" type="presParOf" srcId="{4CB180C1-189B-4D53-8D78-72795AE626F6}" destId="{4E55848B-CED0-4845-B598-A50DF9BC886B}" srcOrd="1" destOrd="0" presId="urn:microsoft.com/office/officeart/2005/8/layout/hierarchy2"/>
    <dgm:cxn modelId="{2BD398FB-17C0-43EF-9D20-E47E98582A09}" type="presParOf" srcId="{4E55848B-CED0-4845-B598-A50DF9BC886B}" destId="{3D5FD036-6445-4E22-972E-EFDD941618A7}" srcOrd="0" destOrd="0" presId="urn:microsoft.com/office/officeart/2005/8/layout/hierarchy2"/>
    <dgm:cxn modelId="{DF00A2A1-4497-488A-98FF-269CA3670155}" type="presParOf" srcId="{4E55848B-CED0-4845-B598-A50DF9BC886B}" destId="{8FA7C848-4C28-455D-924D-D50F3B32B526}" srcOrd="1" destOrd="0" presId="urn:microsoft.com/office/officeart/2005/8/layout/hierarchy2"/>
    <dgm:cxn modelId="{7E66142F-6C30-48BD-8042-2F99DCBE2FAF}" type="presParOf" srcId="{8FA7C848-4C28-455D-924D-D50F3B32B526}" destId="{76103FD5-1F4A-4E9F-8C5F-A5CB4DAA4F3C}" srcOrd="0" destOrd="0" presId="urn:microsoft.com/office/officeart/2005/8/layout/hierarchy2"/>
    <dgm:cxn modelId="{F1EECB77-9AD1-4E3D-AE3F-E70945C31D2F}" type="presParOf" srcId="{76103FD5-1F4A-4E9F-8C5F-A5CB4DAA4F3C}" destId="{1496CB53-7F7A-4E54-AEC3-DA2965DF08B2}" srcOrd="0" destOrd="0" presId="urn:microsoft.com/office/officeart/2005/8/layout/hierarchy2"/>
    <dgm:cxn modelId="{B420DE40-961D-499A-852E-CC1486CC81BE}" type="presParOf" srcId="{8FA7C848-4C28-455D-924D-D50F3B32B526}" destId="{7A9059EA-15FE-4790-94AB-D6DFCB899AA6}" srcOrd="1" destOrd="0" presId="urn:microsoft.com/office/officeart/2005/8/layout/hierarchy2"/>
    <dgm:cxn modelId="{352725CB-BDB4-4C94-9A58-DEC7C307BF83}" type="presParOf" srcId="{7A9059EA-15FE-4790-94AB-D6DFCB899AA6}" destId="{D81D5973-38E6-4072-97DF-CC0309B05790}" srcOrd="0" destOrd="0" presId="urn:microsoft.com/office/officeart/2005/8/layout/hierarchy2"/>
    <dgm:cxn modelId="{B0AB0544-5D58-45AD-8E30-9C26D5E0BB04}" type="presParOf" srcId="{7A9059EA-15FE-4790-94AB-D6DFCB899AA6}" destId="{8D9C5844-80C5-4B9A-8DBD-B89C370F9815}" srcOrd="1" destOrd="0" presId="urn:microsoft.com/office/officeart/2005/8/layout/hierarchy2"/>
    <dgm:cxn modelId="{A516C67B-6EA3-472F-AA20-CAC964528F15}" type="presParOf" srcId="{8FA7C848-4C28-455D-924D-D50F3B32B526}" destId="{FF3289CC-9777-4DAC-A103-F8BCF8EC26F3}" srcOrd="2" destOrd="0" presId="urn:microsoft.com/office/officeart/2005/8/layout/hierarchy2"/>
    <dgm:cxn modelId="{E2CAEB35-61C1-4BD5-9119-B1FC0E4C1254}" type="presParOf" srcId="{FF3289CC-9777-4DAC-A103-F8BCF8EC26F3}" destId="{92AD57FE-467B-4C61-9427-4DC7941DD221}" srcOrd="0" destOrd="0" presId="urn:microsoft.com/office/officeart/2005/8/layout/hierarchy2"/>
    <dgm:cxn modelId="{BDB03C5A-1521-46BE-982D-5641FC120FAA}" type="presParOf" srcId="{8FA7C848-4C28-455D-924D-D50F3B32B526}" destId="{68D59A79-3461-451A-ADC5-60FE26AEE1FF}" srcOrd="3" destOrd="0" presId="urn:microsoft.com/office/officeart/2005/8/layout/hierarchy2"/>
    <dgm:cxn modelId="{D14EFF91-55CA-4B0A-B82E-00B82AD08DE7}" type="presParOf" srcId="{68D59A79-3461-451A-ADC5-60FE26AEE1FF}" destId="{9720B5D5-1162-49A3-853E-4C5B04D7034E}" srcOrd="0" destOrd="0" presId="urn:microsoft.com/office/officeart/2005/8/layout/hierarchy2"/>
    <dgm:cxn modelId="{EE48303E-B597-423E-942A-FED3798AC6B2}" type="presParOf" srcId="{68D59A79-3461-451A-ADC5-60FE26AEE1FF}" destId="{7C2FAA80-3F06-40A5-9CAB-EBA598BF79A6}" srcOrd="1" destOrd="0" presId="urn:microsoft.com/office/officeart/2005/8/layout/hierarchy2"/>
    <dgm:cxn modelId="{71B66199-494A-43FB-8CC7-2DB49FEF5D78}" type="presParOf" srcId="{4CB180C1-189B-4D53-8D78-72795AE626F6}" destId="{07C54524-071C-4F4F-B1A2-ACBE761392CD}" srcOrd="2" destOrd="0" presId="urn:microsoft.com/office/officeart/2005/8/layout/hierarchy2"/>
    <dgm:cxn modelId="{EEF7B3AB-1591-45F3-BA2B-2B9D2659F6C1}" type="presParOf" srcId="{07C54524-071C-4F4F-B1A2-ACBE761392CD}" destId="{120FC83C-E1B3-4C25-B37F-1190FD9E0D09}" srcOrd="0" destOrd="0" presId="urn:microsoft.com/office/officeart/2005/8/layout/hierarchy2"/>
    <dgm:cxn modelId="{69D4A90E-4CD2-453B-BEBA-2727FAF5449F}" type="presParOf" srcId="{4CB180C1-189B-4D53-8D78-72795AE626F6}" destId="{3B8982AB-9DE5-4C9F-AAFB-FE83EDF6D287}" srcOrd="3" destOrd="0" presId="urn:microsoft.com/office/officeart/2005/8/layout/hierarchy2"/>
    <dgm:cxn modelId="{C02FE403-A2E5-4A51-BB26-A026B6A15844}" type="presParOf" srcId="{3B8982AB-9DE5-4C9F-AAFB-FE83EDF6D287}" destId="{8348983F-C1F9-4D22-85A2-5F8B1862C11B}" srcOrd="0" destOrd="0" presId="urn:microsoft.com/office/officeart/2005/8/layout/hierarchy2"/>
    <dgm:cxn modelId="{AA81F02A-B88B-4E5A-8DB3-16AA074372E8}" type="presParOf" srcId="{3B8982AB-9DE5-4C9F-AAFB-FE83EDF6D287}" destId="{CC8F94D6-B3D6-4A73-B3C0-B07526DD681C}" srcOrd="1" destOrd="0" presId="urn:microsoft.com/office/officeart/2005/8/layout/hierarchy2"/>
    <dgm:cxn modelId="{CCD44796-208B-45E8-BACC-F1E2CF3CC17F}" type="presParOf" srcId="{CC8F94D6-B3D6-4A73-B3C0-B07526DD681C}" destId="{EAF4AFDC-9A47-46AA-855D-CC385F530E52}" srcOrd="0" destOrd="0" presId="urn:microsoft.com/office/officeart/2005/8/layout/hierarchy2"/>
    <dgm:cxn modelId="{CCE57A90-C050-4A6F-98E7-9DF8E393AF39}" type="presParOf" srcId="{EAF4AFDC-9A47-46AA-855D-CC385F530E52}" destId="{355A23C4-91AE-4602-AC3D-F1C7FD8AE1C7}" srcOrd="0" destOrd="0" presId="urn:microsoft.com/office/officeart/2005/8/layout/hierarchy2"/>
    <dgm:cxn modelId="{29BA4797-771A-4CC1-86B2-EB62FB1A66D6}" type="presParOf" srcId="{CC8F94D6-B3D6-4A73-B3C0-B07526DD681C}" destId="{B190AAE5-7299-47D0-9D14-F01F6BDA1CE9}" srcOrd="1" destOrd="0" presId="urn:microsoft.com/office/officeart/2005/8/layout/hierarchy2"/>
    <dgm:cxn modelId="{EE3FE17C-5395-4514-BC86-D52DED48688A}" type="presParOf" srcId="{B190AAE5-7299-47D0-9D14-F01F6BDA1CE9}" destId="{AE2C0DF1-42F7-4EB4-9242-B744B937CA21}" srcOrd="0" destOrd="0" presId="urn:microsoft.com/office/officeart/2005/8/layout/hierarchy2"/>
    <dgm:cxn modelId="{86F0EFE5-5FE7-45B3-AE0B-8604AEE2C0CE}" type="presParOf" srcId="{B190AAE5-7299-47D0-9D14-F01F6BDA1CE9}" destId="{81AD9BBE-E70E-4B28-92A7-8664F0F6677B}" srcOrd="1" destOrd="0" presId="urn:microsoft.com/office/officeart/2005/8/layout/hierarchy2"/>
    <dgm:cxn modelId="{3AD26346-772F-404C-933E-080D3B156479}" type="presParOf" srcId="{CC8F94D6-B3D6-4A73-B3C0-B07526DD681C}" destId="{62551CA6-22C0-4A46-A14D-D7F6CAC9C5A0}" srcOrd="2" destOrd="0" presId="urn:microsoft.com/office/officeart/2005/8/layout/hierarchy2"/>
    <dgm:cxn modelId="{1B985EC5-E8E0-424E-83B6-A1FF6B7CE268}" type="presParOf" srcId="{62551CA6-22C0-4A46-A14D-D7F6CAC9C5A0}" destId="{728275F4-F553-43E4-A216-B5A92202AD85}" srcOrd="0" destOrd="0" presId="urn:microsoft.com/office/officeart/2005/8/layout/hierarchy2"/>
    <dgm:cxn modelId="{8F9C7E4F-2B5C-48C0-9688-212AC9CD81B7}" type="presParOf" srcId="{CC8F94D6-B3D6-4A73-B3C0-B07526DD681C}" destId="{AE51DE0E-2BC8-4ADF-8B74-0519D4C27A1C}" srcOrd="3" destOrd="0" presId="urn:microsoft.com/office/officeart/2005/8/layout/hierarchy2"/>
    <dgm:cxn modelId="{4E2F8629-51A6-4B91-9491-189A0446DDCB}" type="presParOf" srcId="{AE51DE0E-2BC8-4ADF-8B74-0519D4C27A1C}" destId="{903C2804-9A8B-4800-B067-1A6623952B07}" srcOrd="0" destOrd="0" presId="urn:microsoft.com/office/officeart/2005/8/layout/hierarchy2"/>
    <dgm:cxn modelId="{4C2ABAE4-E110-4DD2-87CE-98B72A7614E6}" type="presParOf" srcId="{AE51DE0E-2BC8-4ADF-8B74-0519D4C27A1C}" destId="{95771758-7375-465B-9BF3-8247F4A3FC02}" srcOrd="1" destOrd="0" presId="urn:microsoft.com/office/officeart/2005/8/layout/hierarchy2"/>
    <dgm:cxn modelId="{0F571B6F-CC76-4655-A7ED-DFA58DB3F121}" type="presParOf" srcId="{CC8F94D6-B3D6-4A73-B3C0-B07526DD681C}" destId="{0273E675-A42C-445E-9B28-D7937D3F0FBA}" srcOrd="4" destOrd="0" presId="urn:microsoft.com/office/officeart/2005/8/layout/hierarchy2"/>
    <dgm:cxn modelId="{FEAEF6DE-8BB0-4072-B6BB-D2EFA63749BC}" type="presParOf" srcId="{0273E675-A42C-445E-9B28-D7937D3F0FBA}" destId="{4744B48A-5040-4F74-954D-F4A95026354E}" srcOrd="0" destOrd="0" presId="urn:microsoft.com/office/officeart/2005/8/layout/hierarchy2"/>
    <dgm:cxn modelId="{891C1D12-2ACB-43B8-9FC2-7ACE6D5CD68A}" type="presParOf" srcId="{CC8F94D6-B3D6-4A73-B3C0-B07526DD681C}" destId="{B88935FD-81A2-4226-9354-E1D4B087D720}" srcOrd="5" destOrd="0" presId="urn:microsoft.com/office/officeart/2005/8/layout/hierarchy2"/>
    <dgm:cxn modelId="{14A4C223-ED1A-4D17-865B-0085FFD51804}" type="presParOf" srcId="{B88935FD-81A2-4226-9354-E1D4B087D720}" destId="{AF93D9EF-63CF-4F93-8FAB-5F400F1F9682}" srcOrd="0" destOrd="0" presId="urn:microsoft.com/office/officeart/2005/8/layout/hierarchy2"/>
    <dgm:cxn modelId="{F9FEC3FB-EE26-44FE-BAAB-2171CA9E7092}" type="presParOf" srcId="{B88935FD-81A2-4226-9354-E1D4B087D720}" destId="{067A879D-DA6E-4208-8D38-8361DB3C1322}" srcOrd="1" destOrd="0" presId="urn:microsoft.com/office/officeart/2005/8/layout/hierarchy2"/>
    <dgm:cxn modelId="{55C3A566-90AF-4770-9034-D3FE894212AB}" type="presParOf" srcId="{CC8F94D6-B3D6-4A73-B3C0-B07526DD681C}" destId="{C5F46B1F-6B22-43AF-BF39-58A0CA73E354}" srcOrd="6" destOrd="0" presId="urn:microsoft.com/office/officeart/2005/8/layout/hierarchy2"/>
    <dgm:cxn modelId="{52010912-C2DC-426E-B7DC-73BB8B2289FC}" type="presParOf" srcId="{C5F46B1F-6B22-43AF-BF39-58A0CA73E354}" destId="{33C65784-26D6-4393-B56B-9E8485951F7D}" srcOrd="0" destOrd="0" presId="urn:microsoft.com/office/officeart/2005/8/layout/hierarchy2"/>
    <dgm:cxn modelId="{9E905999-C49E-41D7-AD84-6E84E4655442}" type="presParOf" srcId="{CC8F94D6-B3D6-4A73-B3C0-B07526DD681C}" destId="{D158FFAF-F70C-49D7-8DBF-5FCF0C4377B3}" srcOrd="7" destOrd="0" presId="urn:microsoft.com/office/officeart/2005/8/layout/hierarchy2"/>
    <dgm:cxn modelId="{A1C65EE3-8E5E-42E6-824E-CC413BD15FCA}" type="presParOf" srcId="{D158FFAF-F70C-49D7-8DBF-5FCF0C4377B3}" destId="{4E91551F-F7F7-4C16-9527-3BB43D32A251}" srcOrd="0" destOrd="0" presId="urn:microsoft.com/office/officeart/2005/8/layout/hierarchy2"/>
    <dgm:cxn modelId="{78E4FD9E-746E-470F-A7EC-72E6E5E54397}" type="presParOf" srcId="{D158FFAF-F70C-49D7-8DBF-5FCF0C4377B3}" destId="{53C3725A-95C0-4BBA-BA99-165F9B5C5C9B}" srcOrd="1" destOrd="0" presId="urn:microsoft.com/office/officeart/2005/8/layout/hierarchy2"/>
    <dgm:cxn modelId="{DF43912F-C31D-4B39-9CD2-5B1B11F892D7}" type="presParOf" srcId="{CC8F94D6-B3D6-4A73-B3C0-B07526DD681C}" destId="{598A4999-CDFB-4A5E-9FAC-CCF3114584C0}" srcOrd="8" destOrd="0" presId="urn:microsoft.com/office/officeart/2005/8/layout/hierarchy2"/>
    <dgm:cxn modelId="{1485FCE6-95CC-43B9-8B4C-0261DDF3E857}" type="presParOf" srcId="{598A4999-CDFB-4A5E-9FAC-CCF3114584C0}" destId="{4AF51B0B-5FB2-497E-8409-23A2DA1E74A9}" srcOrd="0" destOrd="0" presId="urn:microsoft.com/office/officeart/2005/8/layout/hierarchy2"/>
    <dgm:cxn modelId="{4CD829B8-8BEC-41EB-91E3-8F62797C2D95}" type="presParOf" srcId="{CC8F94D6-B3D6-4A73-B3C0-B07526DD681C}" destId="{2601AB09-AF90-4BB6-8D96-5A8BEC1258C5}" srcOrd="9" destOrd="0" presId="urn:microsoft.com/office/officeart/2005/8/layout/hierarchy2"/>
    <dgm:cxn modelId="{719311A6-B979-4233-95B7-7C69F535320A}" type="presParOf" srcId="{2601AB09-AF90-4BB6-8D96-5A8BEC1258C5}" destId="{0657B2EE-1508-410A-827B-44A92AA51974}" srcOrd="0" destOrd="0" presId="urn:microsoft.com/office/officeart/2005/8/layout/hierarchy2"/>
    <dgm:cxn modelId="{F3402817-79FD-4C7B-8444-3B3D5B378F77}" type="presParOf" srcId="{2601AB09-AF90-4BB6-8D96-5A8BEC1258C5}" destId="{6E11D042-3132-45F0-828C-39B926249D9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F3480-D68A-4E21-A757-8B42ACC27FF6}">
      <dsp:nvSpPr>
        <dsp:cNvPr id="0" name=""/>
        <dsp:cNvSpPr/>
      </dsp:nvSpPr>
      <dsp:spPr>
        <a:xfrm>
          <a:off x="1459970" y="1775651"/>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Handling missing values</a:t>
          </a:r>
        </a:p>
      </dsp:txBody>
      <dsp:txXfrm>
        <a:off x="1480041" y="1795722"/>
        <a:ext cx="1330399" cy="645128"/>
      </dsp:txXfrm>
    </dsp:sp>
    <dsp:sp modelId="{079E43DC-3B51-4A57-AF28-1225B5295667}">
      <dsp:nvSpPr>
        <dsp:cNvPr id="0" name=""/>
        <dsp:cNvSpPr/>
      </dsp:nvSpPr>
      <dsp:spPr>
        <a:xfrm rot="17500715">
          <a:off x="2362583" y="1417351"/>
          <a:ext cx="1484075" cy="22763"/>
        </a:xfrm>
        <a:custGeom>
          <a:avLst/>
          <a:gdLst/>
          <a:ahLst/>
          <a:cxnLst/>
          <a:rect l="0" t="0" r="0" b="0"/>
          <a:pathLst>
            <a:path>
              <a:moveTo>
                <a:pt x="0" y="11381"/>
              </a:moveTo>
              <a:lnTo>
                <a:pt x="1484075" y="113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7518" y="1391631"/>
        <a:ext cx="74203" cy="74203"/>
      </dsp:txXfrm>
    </dsp:sp>
    <dsp:sp modelId="{3D5FD036-6445-4E22-972E-EFDD941618A7}">
      <dsp:nvSpPr>
        <dsp:cNvPr id="0" name=""/>
        <dsp:cNvSpPr/>
      </dsp:nvSpPr>
      <dsp:spPr>
        <a:xfrm>
          <a:off x="3378729" y="396544"/>
          <a:ext cx="1370541" cy="685270"/>
        </a:xfrm>
        <a:prstGeom prst="roundRect">
          <a:avLst>
            <a:gd name="adj" fmla="val 10000"/>
          </a:avLst>
        </a:prstGeom>
        <a:solidFill>
          <a:schemeClr val="accent1">
            <a:hueOff val="0"/>
            <a:satOff val="0"/>
            <a:lum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Data deletion</a:t>
          </a:r>
        </a:p>
      </dsp:txBody>
      <dsp:txXfrm>
        <a:off x="3398800" y="416615"/>
        <a:ext cx="1330399" cy="645128"/>
      </dsp:txXfrm>
    </dsp:sp>
    <dsp:sp modelId="{76103FD5-1F4A-4E9F-8C5F-A5CB4DAA4F3C}">
      <dsp:nvSpPr>
        <dsp:cNvPr id="0" name=""/>
        <dsp:cNvSpPr/>
      </dsp:nvSpPr>
      <dsp:spPr>
        <a:xfrm rot="19457599">
          <a:off x="4685813" y="530782"/>
          <a:ext cx="675130" cy="22763"/>
        </a:xfrm>
        <a:custGeom>
          <a:avLst/>
          <a:gdLst/>
          <a:ahLst/>
          <a:cxnLst/>
          <a:rect l="0" t="0" r="0" b="0"/>
          <a:pathLst>
            <a:path>
              <a:moveTo>
                <a:pt x="0" y="11381"/>
              </a:moveTo>
              <a:lnTo>
                <a:pt x="675130" y="113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500" y="525286"/>
        <a:ext cx="33756" cy="33756"/>
      </dsp:txXfrm>
    </dsp:sp>
    <dsp:sp modelId="{D81D5973-38E6-4072-97DF-CC0309B05790}">
      <dsp:nvSpPr>
        <dsp:cNvPr id="0" name=""/>
        <dsp:cNvSpPr/>
      </dsp:nvSpPr>
      <dsp:spPr>
        <a:xfrm>
          <a:off x="5297487" y="2513"/>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Delete entire row</a:t>
          </a:r>
        </a:p>
      </dsp:txBody>
      <dsp:txXfrm>
        <a:off x="5317558" y="22584"/>
        <a:ext cx="1330399" cy="645128"/>
      </dsp:txXfrm>
    </dsp:sp>
    <dsp:sp modelId="{FF3289CC-9777-4DAC-A103-F8BCF8EC26F3}">
      <dsp:nvSpPr>
        <dsp:cNvPr id="0" name=""/>
        <dsp:cNvSpPr/>
      </dsp:nvSpPr>
      <dsp:spPr>
        <a:xfrm rot="2142401">
          <a:off x="4685813" y="924813"/>
          <a:ext cx="675130" cy="22763"/>
        </a:xfrm>
        <a:custGeom>
          <a:avLst/>
          <a:gdLst/>
          <a:ahLst/>
          <a:cxnLst/>
          <a:rect l="0" t="0" r="0" b="0"/>
          <a:pathLst>
            <a:path>
              <a:moveTo>
                <a:pt x="0" y="11381"/>
              </a:moveTo>
              <a:lnTo>
                <a:pt x="675130" y="113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500" y="919316"/>
        <a:ext cx="33756" cy="33756"/>
      </dsp:txXfrm>
    </dsp:sp>
    <dsp:sp modelId="{9720B5D5-1162-49A3-853E-4C5B04D7034E}">
      <dsp:nvSpPr>
        <dsp:cNvPr id="0" name=""/>
        <dsp:cNvSpPr/>
      </dsp:nvSpPr>
      <dsp:spPr>
        <a:xfrm>
          <a:off x="5297487" y="790575"/>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Delete entire column</a:t>
          </a:r>
        </a:p>
      </dsp:txBody>
      <dsp:txXfrm>
        <a:off x="5317558" y="810646"/>
        <a:ext cx="1330399" cy="645128"/>
      </dsp:txXfrm>
    </dsp:sp>
    <dsp:sp modelId="{07C54524-071C-4F4F-B1A2-ACBE761392CD}">
      <dsp:nvSpPr>
        <dsp:cNvPr id="0" name=""/>
        <dsp:cNvSpPr/>
      </dsp:nvSpPr>
      <dsp:spPr>
        <a:xfrm rot="4099285">
          <a:off x="2362583" y="2796459"/>
          <a:ext cx="1484075" cy="22763"/>
        </a:xfrm>
        <a:custGeom>
          <a:avLst/>
          <a:gdLst/>
          <a:ahLst/>
          <a:cxnLst/>
          <a:rect l="0" t="0" r="0" b="0"/>
          <a:pathLst>
            <a:path>
              <a:moveTo>
                <a:pt x="0" y="11381"/>
              </a:moveTo>
              <a:lnTo>
                <a:pt x="1484075" y="113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7518" y="2770739"/>
        <a:ext cx="74203" cy="74203"/>
      </dsp:txXfrm>
    </dsp:sp>
    <dsp:sp modelId="{8348983F-C1F9-4D22-85A2-5F8B1862C11B}">
      <dsp:nvSpPr>
        <dsp:cNvPr id="0" name=""/>
        <dsp:cNvSpPr/>
      </dsp:nvSpPr>
      <dsp:spPr>
        <a:xfrm>
          <a:off x="3378729" y="3154759"/>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Data imputation</a:t>
          </a:r>
        </a:p>
      </dsp:txBody>
      <dsp:txXfrm>
        <a:off x="3398800" y="3174830"/>
        <a:ext cx="1330399" cy="645128"/>
      </dsp:txXfrm>
    </dsp:sp>
    <dsp:sp modelId="{EAF4AFDC-9A47-46AA-855D-CC385F530E52}">
      <dsp:nvSpPr>
        <dsp:cNvPr id="0" name=""/>
        <dsp:cNvSpPr/>
      </dsp:nvSpPr>
      <dsp:spPr>
        <a:xfrm rot="17350740">
          <a:off x="4189007" y="2697951"/>
          <a:ext cx="1668743" cy="22763"/>
        </a:xfrm>
        <a:custGeom>
          <a:avLst/>
          <a:gdLst/>
          <a:ahLst/>
          <a:cxnLst/>
          <a:rect l="0" t="0" r="0" b="0"/>
          <a:pathLst>
            <a:path>
              <a:moveTo>
                <a:pt x="0" y="11381"/>
              </a:moveTo>
              <a:lnTo>
                <a:pt x="1668743" y="113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1660" y="2667614"/>
        <a:ext cx="83437" cy="83437"/>
      </dsp:txXfrm>
    </dsp:sp>
    <dsp:sp modelId="{AE2C0DF1-42F7-4EB4-9242-B744B937CA21}">
      <dsp:nvSpPr>
        <dsp:cNvPr id="0" name=""/>
        <dsp:cNvSpPr/>
      </dsp:nvSpPr>
      <dsp:spPr>
        <a:xfrm>
          <a:off x="5297487" y="1578636"/>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Impute a constant value</a:t>
          </a:r>
        </a:p>
      </dsp:txBody>
      <dsp:txXfrm>
        <a:off x="5317558" y="1598707"/>
        <a:ext cx="1330399" cy="645128"/>
      </dsp:txXfrm>
    </dsp:sp>
    <dsp:sp modelId="{62551CA6-22C0-4A46-A14D-D7F6CAC9C5A0}">
      <dsp:nvSpPr>
        <dsp:cNvPr id="0" name=""/>
        <dsp:cNvSpPr/>
      </dsp:nvSpPr>
      <dsp:spPr>
        <a:xfrm rot="18289469">
          <a:off x="4543383" y="3091982"/>
          <a:ext cx="959990" cy="22763"/>
        </a:xfrm>
        <a:custGeom>
          <a:avLst/>
          <a:gdLst/>
          <a:ahLst/>
          <a:cxnLst/>
          <a:rect l="0" t="0" r="0" b="0"/>
          <a:pathLst>
            <a:path>
              <a:moveTo>
                <a:pt x="0" y="11381"/>
              </a:moveTo>
              <a:lnTo>
                <a:pt x="959990" y="113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379" y="3079364"/>
        <a:ext cx="47999" cy="47999"/>
      </dsp:txXfrm>
    </dsp:sp>
    <dsp:sp modelId="{903C2804-9A8B-4800-B067-1A6623952B07}">
      <dsp:nvSpPr>
        <dsp:cNvPr id="0" name=""/>
        <dsp:cNvSpPr/>
      </dsp:nvSpPr>
      <dsp:spPr>
        <a:xfrm>
          <a:off x="5297487" y="2366698"/>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Impute with mean …</a:t>
          </a:r>
        </a:p>
      </dsp:txBody>
      <dsp:txXfrm>
        <a:off x="5317558" y="2386769"/>
        <a:ext cx="1330399" cy="645128"/>
      </dsp:txXfrm>
    </dsp:sp>
    <dsp:sp modelId="{0273E675-A42C-445E-9B28-D7937D3F0FBA}">
      <dsp:nvSpPr>
        <dsp:cNvPr id="0" name=""/>
        <dsp:cNvSpPr/>
      </dsp:nvSpPr>
      <dsp:spPr>
        <a:xfrm>
          <a:off x="4749270" y="3486013"/>
          <a:ext cx="548216" cy="22763"/>
        </a:xfrm>
        <a:custGeom>
          <a:avLst/>
          <a:gdLst/>
          <a:ahLst/>
          <a:cxnLst/>
          <a:rect l="0" t="0" r="0" b="0"/>
          <a:pathLst>
            <a:path>
              <a:moveTo>
                <a:pt x="0" y="11381"/>
              </a:moveTo>
              <a:lnTo>
                <a:pt x="548216" y="113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9673" y="3483689"/>
        <a:ext cx="27410" cy="27410"/>
      </dsp:txXfrm>
    </dsp:sp>
    <dsp:sp modelId="{AF93D9EF-63CF-4F93-8FAB-5F400F1F9682}">
      <dsp:nvSpPr>
        <dsp:cNvPr id="0" name=""/>
        <dsp:cNvSpPr/>
      </dsp:nvSpPr>
      <dsp:spPr>
        <a:xfrm>
          <a:off x="5297487" y="3154759"/>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Impute from neighbors</a:t>
          </a:r>
        </a:p>
      </dsp:txBody>
      <dsp:txXfrm>
        <a:off x="5317558" y="3174830"/>
        <a:ext cx="1330399" cy="645128"/>
      </dsp:txXfrm>
    </dsp:sp>
    <dsp:sp modelId="{C5F46B1F-6B22-43AF-BF39-58A0CA73E354}">
      <dsp:nvSpPr>
        <dsp:cNvPr id="0" name=""/>
        <dsp:cNvSpPr/>
      </dsp:nvSpPr>
      <dsp:spPr>
        <a:xfrm rot="3310531">
          <a:off x="4543383" y="3880043"/>
          <a:ext cx="959990" cy="22763"/>
        </a:xfrm>
        <a:custGeom>
          <a:avLst/>
          <a:gdLst/>
          <a:ahLst/>
          <a:cxnLst/>
          <a:rect l="0" t="0" r="0" b="0"/>
          <a:pathLst>
            <a:path>
              <a:moveTo>
                <a:pt x="0" y="11381"/>
              </a:moveTo>
              <a:lnTo>
                <a:pt x="959990" y="113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379" y="3867425"/>
        <a:ext cx="47999" cy="47999"/>
      </dsp:txXfrm>
    </dsp:sp>
    <dsp:sp modelId="{4E91551F-F7F7-4C16-9527-3BB43D32A251}">
      <dsp:nvSpPr>
        <dsp:cNvPr id="0" name=""/>
        <dsp:cNvSpPr/>
      </dsp:nvSpPr>
      <dsp:spPr>
        <a:xfrm>
          <a:off x="5297487" y="3942821"/>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Impute based on a model</a:t>
          </a:r>
        </a:p>
      </dsp:txBody>
      <dsp:txXfrm>
        <a:off x="5317558" y="3962892"/>
        <a:ext cx="1330399" cy="645128"/>
      </dsp:txXfrm>
    </dsp:sp>
    <dsp:sp modelId="{598A4999-CDFB-4A5E-9FAC-CCF3114584C0}">
      <dsp:nvSpPr>
        <dsp:cNvPr id="0" name=""/>
        <dsp:cNvSpPr/>
      </dsp:nvSpPr>
      <dsp:spPr>
        <a:xfrm rot="4249260">
          <a:off x="4189007" y="4274074"/>
          <a:ext cx="1668743" cy="22763"/>
        </a:xfrm>
        <a:custGeom>
          <a:avLst/>
          <a:gdLst/>
          <a:ahLst/>
          <a:cxnLst/>
          <a:rect l="0" t="0" r="0" b="0"/>
          <a:pathLst>
            <a:path>
              <a:moveTo>
                <a:pt x="0" y="11381"/>
              </a:moveTo>
              <a:lnTo>
                <a:pt x="1668743" y="1138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1660" y="4243737"/>
        <a:ext cx="83437" cy="83437"/>
      </dsp:txXfrm>
    </dsp:sp>
    <dsp:sp modelId="{0657B2EE-1508-410A-827B-44A92AA51974}">
      <dsp:nvSpPr>
        <dsp:cNvPr id="0" name=""/>
        <dsp:cNvSpPr/>
      </dsp:nvSpPr>
      <dsp:spPr>
        <a:xfrm>
          <a:off x="5297487" y="4730882"/>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Impute randomly</a:t>
          </a:r>
        </a:p>
      </dsp:txBody>
      <dsp:txXfrm>
        <a:off x="5317558" y="4750953"/>
        <a:ext cx="1330399" cy="6451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08481BC-C8FD-4874-AC97-BD3798764E27}" type="datetimeFigureOut">
              <a:rPr lang="en-US" smtClean="0"/>
              <a:t>3/2/2023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ADF3B73-E173-45C2-B65F-B02BEF24A8B4}" type="slidenum">
              <a:rPr lang="en-US" smtClean="0"/>
              <a:t>‹#›</a:t>
            </a:fld>
            <a:endParaRPr lang="en-US"/>
          </a:p>
        </p:txBody>
      </p:sp>
    </p:spTree>
    <p:extLst>
      <p:ext uri="{BB962C8B-B14F-4D97-AF65-F5344CB8AC3E}">
        <p14:creationId xmlns:p14="http://schemas.microsoft.com/office/powerpoint/2010/main" val="1012555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F3B73-E173-45C2-B65F-B02BEF24A8B4}" type="slidenum">
              <a:rPr lang="en-US" smtClean="0"/>
              <a:t>1</a:t>
            </a:fld>
            <a:endParaRPr lang="en-US" dirty="0"/>
          </a:p>
        </p:txBody>
      </p:sp>
    </p:spTree>
    <p:extLst>
      <p:ext uri="{BB962C8B-B14F-4D97-AF65-F5344CB8AC3E}">
        <p14:creationId xmlns:p14="http://schemas.microsoft.com/office/powerpoint/2010/main" val="230179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23</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4691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31</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85136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37</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603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39</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4818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41</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9922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44</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55343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46</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351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51</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08615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54</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3969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2</a:t>
            </a:fld>
            <a:endParaRPr lang="en-US" altLang="en-US" sz="1200" dirty="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98000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D1EFF-FC7E-470E-A07D-52069F35217E}" type="slidenum">
              <a:rPr lang="fr-FR"/>
              <a:pPr/>
              <a:t>3</a:t>
            </a:fld>
            <a:endParaRPr lang="fr-FR"/>
          </a:p>
        </p:txBody>
      </p:sp>
      <p:sp>
        <p:nvSpPr>
          <p:cNvPr id="1508354" name="Rectangle 2"/>
          <p:cNvSpPr>
            <a:spLocks noGrp="1" noRot="1" noChangeAspect="1" noChangeArrowheads="1" noTextEdit="1"/>
          </p:cNvSpPr>
          <p:nvPr>
            <p:ph type="sldImg"/>
          </p:nvPr>
        </p:nvSpPr>
        <p:spPr>
          <a:xfrm>
            <a:off x="449263" y="715963"/>
            <a:ext cx="6362700" cy="3579812"/>
          </a:xfrm>
          <a:ln/>
        </p:spPr>
      </p:sp>
      <p:sp>
        <p:nvSpPr>
          <p:cNvPr id="1508355"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63231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5</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9970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8</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47881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13</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0502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16</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2633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18</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81847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333">
              <a:defRPr sz="2400">
                <a:solidFill>
                  <a:schemeClr val="tx1"/>
                </a:solidFill>
                <a:latin typeface="Times New Roman" panose="02020603050405020304" pitchFamily="18" charset="0"/>
              </a:defRPr>
            </a:lvl1pPr>
            <a:lvl2pPr marL="757066" indent="-291179" defTabSz="946333">
              <a:defRPr sz="2400">
                <a:solidFill>
                  <a:schemeClr val="tx1"/>
                </a:solidFill>
                <a:latin typeface="Times New Roman" panose="02020603050405020304" pitchFamily="18" charset="0"/>
              </a:defRPr>
            </a:lvl2pPr>
            <a:lvl3pPr marL="1164717" indent="-232943" defTabSz="946333">
              <a:defRPr sz="2400">
                <a:solidFill>
                  <a:schemeClr val="tx1"/>
                </a:solidFill>
                <a:latin typeface="Times New Roman" panose="02020603050405020304" pitchFamily="18" charset="0"/>
              </a:defRPr>
            </a:lvl3pPr>
            <a:lvl4pPr marL="1630604" indent="-232943" defTabSz="946333">
              <a:defRPr sz="2400">
                <a:solidFill>
                  <a:schemeClr val="tx1"/>
                </a:solidFill>
                <a:latin typeface="Times New Roman" panose="02020603050405020304" pitchFamily="18" charset="0"/>
              </a:defRPr>
            </a:lvl4pPr>
            <a:lvl5pPr marL="2096491" indent="-232943" defTabSz="946333">
              <a:defRPr sz="2400">
                <a:solidFill>
                  <a:schemeClr val="tx1"/>
                </a:solidFill>
                <a:latin typeface="Times New Roman" panose="02020603050405020304" pitchFamily="18" charset="0"/>
              </a:defRPr>
            </a:lvl5pPr>
            <a:lvl6pPr marL="2562377" indent="-232943" algn="ctr" defTabSz="94633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algn="ctr" defTabSz="94633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algn="ctr" defTabSz="94633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algn="ctr" defTabSz="946333"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21</a:t>
            </a:fld>
            <a:endParaRPr lang="en-US" altLang="en-US" sz="1200"/>
          </a:p>
        </p:txBody>
      </p:sp>
      <p:sp>
        <p:nvSpPr>
          <p:cNvPr id="38915" name="Rectangle 2"/>
          <p:cNvSpPr>
            <a:spLocks noGrp="1" noRot="1" noChangeAspect="1" noChangeArrowheads="1" noTextEdit="1"/>
          </p:cNvSpPr>
          <p:nvPr>
            <p:ph type="sldImg"/>
          </p:nvPr>
        </p:nvSpPr>
        <p:spPr>
          <a:xfrm>
            <a:off x="412750" y="685800"/>
            <a:ext cx="6329363" cy="3560763"/>
          </a:xfrm>
          <a:ln/>
        </p:spPr>
      </p:sp>
      <p:sp>
        <p:nvSpPr>
          <p:cNvPr id="38916" name="Rectangle 3"/>
          <p:cNvSpPr>
            <a:spLocks noGrp="1" noChangeArrowheads="1"/>
          </p:cNvSpPr>
          <p:nvPr>
            <p:ph type="body" idx="1"/>
          </p:nvPr>
        </p:nvSpPr>
        <p:spPr>
          <a:xfrm>
            <a:off x="985027" y="4486805"/>
            <a:ext cx="5183152" cy="42721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8701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1/4/2010</a:t>
            </a:r>
          </a:p>
        </p:txBody>
      </p:sp>
      <p:sp>
        <p:nvSpPr>
          <p:cNvPr id="5" name="Footer Placeholder 4"/>
          <p:cNvSpPr>
            <a:spLocks noGrp="1"/>
          </p:cNvSpPr>
          <p:nvPr>
            <p:ph type="ftr" sz="quarter" idx="11"/>
          </p:nvPr>
        </p:nvSpPr>
        <p:spPr/>
        <p:txBody>
          <a:bodyPr/>
          <a:lstStyle/>
          <a:p>
            <a:r>
              <a:rPr lang="en-US"/>
              <a:t>Isabelle Bichindaritz, SUNY Oswego</a:t>
            </a:r>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302999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1/4/2010</a:t>
            </a:r>
          </a:p>
        </p:txBody>
      </p:sp>
      <p:sp>
        <p:nvSpPr>
          <p:cNvPr id="5" name="Footer Placeholder 4"/>
          <p:cNvSpPr>
            <a:spLocks noGrp="1"/>
          </p:cNvSpPr>
          <p:nvPr>
            <p:ph type="ftr" sz="quarter" idx="11"/>
          </p:nvPr>
        </p:nvSpPr>
        <p:spPr/>
        <p:txBody>
          <a:bodyPr/>
          <a:lstStyle/>
          <a:p>
            <a:r>
              <a:rPr lang="en-US"/>
              <a:t>Isabelle Bichindaritz, SUNY Oswego</a:t>
            </a:r>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156027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1/4/2010</a:t>
            </a:r>
          </a:p>
        </p:txBody>
      </p:sp>
      <p:sp>
        <p:nvSpPr>
          <p:cNvPr id="5" name="Footer Placeholder 4"/>
          <p:cNvSpPr>
            <a:spLocks noGrp="1"/>
          </p:cNvSpPr>
          <p:nvPr>
            <p:ph type="ftr" sz="quarter" idx="11"/>
          </p:nvPr>
        </p:nvSpPr>
        <p:spPr/>
        <p:txBody>
          <a:bodyPr/>
          <a:lstStyle/>
          <a:p>
            <a:r>
              <a:rPr lang="en-US"/>
              <a:t>Isabelle Bichindaritz, SUNY Oswego</a:t>
            </a:r>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5016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1/4/2010</a:t>
            </a:r>
          </a:p>
        </p:txBody>
      </p:sp>
      <p:sp>
        <p:nvSpPr>
          <p:cNvPr id="5" name="Footer Placeholder 4"/>
          <p:cNvSpPr>
            <a:spLocks noGrp="1"/>
          </p:cNvSpPr>
          <p:nvPr>
            <p:ph type="ftr" sz="quarter" idx="11"/>
          </p:nvPr>
        </p:nvSpPr>
        <p:spPr/>
        <p:txBody>
          <a:bodyPr/>
          <a:lstStyle/>
          <a:p>
            <a:r>
              <a:rPr lang="en-US"/>
              <a:t>Isabelle Bichindaritz, SUNY Oswego</a:t>
            </a:r>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294516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1/4/2010</a:t>
            </a:r>
          </a:p>
        </p:txBody>
      </p:sp>
      <p:sp>
        <p:nvSpPr>
          <p:cNvPr id="5" name="Footer Placeholder 4"/>
          <p:cNvSpPr>
            <a:spLocks noGrp="1"/>
          </p:cNvSpPr>
          <p:nvPr>
            <p:ph type="ftr" sz="quarter" idx="11"/>
          </p:nvPr>
        </p:nvSpPr>
        <p:spPr/>
        <p:txBody>
          <a:bodyPr/>
          <a:lstStyle/>
          <a:p>
            <a:r>
              <a:rPr lang="en-US"/>
              <a:t>Isabelle Bichindaritz, SUNY Oswego</a:t>
            </a:r>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338426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1/4/2010</a:t>
            </a:r>
          </a:p>
        </p:txBody>
      </p:sp>
      <p:sp>
        <p:nvSpPr>
          <p:cNvPr id="6" name="Footer Placeholder 5"/>
          <p:cNvSpPr>
            <a:spLocks noGrp="1"/>
          </p:cNvSpPr>
          <p:nvPr>
            <p:ph type="ftr" sz="quarter" idx="11"/>
          </p:nvPr>
        </p:nvSpPr>
        <p:spPr/>
        <p:txBody>
          <a:bodyPr/>
          <a:lstStyle/>
          <a:p>
            <a:r>
              <a:rPr lang="en-US"/>
              <a:t>Isabelle Bichindaritz, SUNY Oswego</a:t>
            </a:r>
          </a:p>
        </p:txBody>
      </p:sp>
      <p:sp>
        <p:nvSpPr>
          <p:cNvPr id="7" name="Slide Number Placeholder 6"/>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318288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1/4/2010</a:t>
            </a:r>
          </a:p>
        </p:txBody>
      </p:sp>
      <p:sp>
        <p:nvSpPr>
          <p:cNvPr id="8" name="Footer Placeholder 7"/>
          <p:cNvSpPr>
            <a:spLocks noGrp="1"/>
          </p:cNvSpPr>
          <p:nvPr>
            <p:ph type="ftr" sz="quarter" idx="11"/>
          </p:nvPr>
        </p:nvSpPr>
        <p:spPr/>
        <p:txBody>
          <a:bodyPr/>
          <a:lstStyle/>
          <a:p>
            <a:r>
              <a:rPr lang="en-US"/>
              <a:t>Isabelle Bichindaritz, SUNY Oswego</a:t>
            </a:r>
          </a:p>
        </p:txBody>
      </p:sp>
      <p:sp>
        <p:nvSpPr>
          <p:cNvPr id="9" name="Slide Number Placeholder 8"/>
          <p:cNvSpPr>
            <a:spLocks noGrp="1"/>
          </p:cNvSpPr>
          <p:nvPr>
            <p:ph type="sldNum" sz="quarter" idx="12"/>
          </p:nvPr>
        </p:nvSpPr>
        <p:spPr/>
        <p:txBody>
          <a:bodyPr/>
          <a:lstStyle/>
          <a:p>
            <a:fld id="{CC28588C-1661-40F2-A5C9-AAE089DDE36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898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1/4/2010</a:t>
            </a:r>
          </a:p>
        </p:txBody>
      </p:sp>
      <p:sp>
        <p:nvSpPr>
          <p:cNvPr id="4" name="Footer Placeholder 3"/>
          <p:cNvSpPr>
            <a:spLocks noGrp="1"/>
          </p:cNvSpPr>
          <p:nvPr>
            <p:ph type="ftr" sz="quarter" idx="11"/>
          </p:nvPr>
        </p:nvSpPr>
        <p:spPr/>
        <p:txBody>
          <a:bodyPr/>
          <a:lstStyle/>
          <a:p>
            <a:r>
              <a:rPr lang="en-US"/>
              <a:t>Isabelle Bichindaritz, SUNY Oswego</a:t>
            </a:r>
          </a:p>
        </p:txBody>
      </p:sp>
      <p:sp>
        <p:nvSpPr>
          <p:cNvPr id="5" name="Slide Number Placeholder 4"/>
          <p:cNvSpPr>
            <a:spLocks noGrp="1"/>
          </p:cNvSpPr>
          <p:nvPr>
            <p:ph type="sldNum" sz="quarter" idx="12"/>
          </p:nvPr>
        </p:nvSpPr>
        <p:spPr/>
        <p:txBody>
          <a:bodyPr/>
          <a:lstStyle/>
          <a:p>
            <a:fld id="{CC28588C-1661-40F2-A5C9-AAE089DDE36E}"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891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1/4/2010</a:t>
            </a:r>
          </a:p>
        </p:txBody>
      </p:sp>
      <p:sp>
        <p:nvSpPr>
          <p:cNvPr id="3" name="Footer Placeholder 2"/>
          <p:cNvSpPr>
            <a:spLocks noGrp="1"/>
          </p:cNvSpPr>
          <p:nvPr>
            <p:ph type="ftr" sz="quarter" idx="11"/>
          </p:nvPr>
        </p:nvSpPr>
        <p:spPr/>
        <p:txBody>
          <a:bodyPr/>
          <a:lstStyle/>
          <a:p>
            <a:r>
              <a:rPr lang="en-US"/>
              <a:t>Isabelle Bichindaritz, SUNY Oswego</a:t>
            </a:r>
          </a:p>
        </p:txBody>
      </p:sp>
      <p:sp>
        <p:nvSpPr>
          <p:cNvPr id="4" name="Slide Number Placeholder 3"/>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252460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1/4/2010</a:t>
            </a:r>
          </a:p>
        </p:txBody>
      </p:sp>
      <p:sp>
        <p:nvSpPr>
          <p:cNvPr id="6" name="Footer Placeholder 5"/>
          <p:cNvSpPr>
            <a:spLocks noGrp="1"/>
          </p:cNvSpPr>
          <p:nvPr>
            <p:ph type="ftr" sz="quarter" idx="11"/>
          </p:nvPr>
        </p:nvSpPr>
        <p:spPr/>
        <p:txBody>
          <a:bodyPr/>
          <a:lstStyle/>
          <a:p>
            <a:r>
              <a:rPr lang="en-US"/>
              <a:t>Isabelle Bichindaritz, SUNY Oswego</a:t>
            </a:r>
          </a:p>
        </p:txBody>
      </p:sp>
      <p:sp>
        <p:nvSpPr>
          <p:cNvPr id="7" name="Slide Number Placeholder 6"/>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310700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1/4/2010</a:t>
            </a:r>
          </a:p>
        </p:txBody>
      </p:sp>
      <p:sp>
        <p:nvSpPr>
          <p:cNvPr id="6" name="Footer Placeholder 5"/>
          <p:cNvSpPr>
            <a:spLocks noGrp="1"/>
          </p:cNvSpPr>
          <p:nvPr>
            <p:ph type="ftr" sz="quarter" idx="11"/>
          </p:nvPr>
        </p:nvSpPr>
        <p:spPr/>
        <p:txBody>
          <a:bodyPr/>
          <a:lstStyle/>
          <a:p>
            <a:r>
              <a:rPr lang="en-US"/>
              <a:t>Isabelle Bichindaritz, SUNY Oswego</a:t>
            </a:r>
          </a:p>
        </p:txBody>
      </p:sp>
      <p:sp>
        <p:nvSpPr>
          <p:cNvPr id="7" name="Slide Number Placeholder 6"/>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147435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t>1/4/2010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a:t>Isabelle Bichindaritz, SUNY Oswego</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C28588C-1661-40F2-A5C9-AAE089DDE36E}" type="slidenum">
              <a:rPr lang="en-US" smtClean="0"/>
              <a:t>‹#›</a:t>
            </a:fld>
            <a:endParaRPr lang="en-US"/>
          </a:p>
        </p:txBody>
      </p:sp>
    </p:spTree>
    <p:extLst>
      <p:ext uri="{BB962C8B-B14F-4D97-AF65-F5344CB8AC3E}">
        <p14:creationId xmlns:p14="http://schemas.microsoft.com/office/powerpoint/2010/main" val="2627561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ran.r-project.org/mirrors.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ran.r-project.org/doc/FAQ/R-FAQ.html" TargetMode="External"/><Relationship Id="rId2" Type="http://schemas.openxmlformats.org/officeDocument/2006/relationships/hyperlink" Target="http://cran.r-project.org/bin/windows/base/rw-FAQ.html" TargetMode="External"/><Relationship Id="rId1" Type="http://schemas.openxmlformats.org/officeDocument/2006/relationships/slideLayout" Target="../slideLayouts/slideLayout2.xml"/><Relationship Id="rId5" Type="http://schemas.openxmlformats.org/officeDocument/2006/relationships/hyperlink" Target="http://cran.fhcrc.org/" TargetMode="External"/><Relationship Id="rId4" Type="http://schemas.openxmlformats.org/officeDocument/2006/relationships/hyperlink" Target="http://cran.r-project.org/doc/contrib/usingR.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hyperlink" Target="http://bioconductor.or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archive.ics.uci.edu/ml/" TargetMode="External"/><Relationship Id="rId3" Type="http://schemas.openxmlformats.org/officeDocument/2006/relationships/hyperlink" Target="http://adni.loni.usc.edu/about/" TargetMode="External"/><Relationship Id="rId7" Type="http://schemas.openxmlformats.org/officeDocument/2006/relationships/hyperlink" Target="https://www.caliberresearch.org/" TargetMode="External"/><Relationship Id="rId2" Type="http://schemas.openxmlformats.org/officeDocument/2006/relationships/hyperlink" Target="https://tcga-data.nci.nih.gov/tcga/tcgaHome2.jsp" TargetMode="External"/><Relationship Id="rId1" Type="http://schemas.openxmlformats.org/officeDocument/2006/relationships/slideLayout" Target="../slideLayouts/slideLayout2.xml"/><Relationship Id="rId6" Type="http://schemas.openxmlformats.org/officeDocument/2006/relationships/hyperlink" Target="http://www.cls.ioe.ac.uk/page.aspx?sitesectionid=851" TargetMode="External"/><Relationship Id="rId5" Type="http://schemas.openxmlformats.org/officeDocument/2006/relationships/hyperlink" Target="http://www.ukbiobank.ac.uk/about-biobank-uk/" TargetMode="External"/><Relationship Id="rId4" Type="http://schemas.openxmlformats.org/officeDocument/2006/relationships/hyperlink" Target="http://hrsonline.isr.umich.edu/index.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2</a:t>
            </a:r>
          </a:p>
        </p:txBody>
      </p:sp>
      <p:sp>
        <p:nvSpPr>
          <p:cNvPr id="3" name="Subtitle 2"/>
          <p:cNvSpPr>
            <a:spLocks noGrp="1"/>
          </p:cNvSpPr>
          <p:nvPr>
            <p:ph type="subTitle" idx="1"/>
          </p:nvPr>
        </p:nvSpPr>
        <p:spPr/>
        <p:txBody>
          <a:bodyPr/>
          <a:lstStyle/>
          <a:p>
            <a:r>
              <a:rPr lang="en-US" dirty="0"/>
              <a:t>Preparing Data for Analysis</a:t>
            </a:r>
          </a:p>
        </p:txBody>
      </p:sp>
      <p:sp>
        <p:nvSpPr>
          <p:cNvPr id="4" name="Footer Placeholder 3"/>
          <p:cNvSpPr>
            <a:spLocks noGrp="1"/>
          </p:cNvSpPr>
          <p:nvPr>
            <p:ph type="ftr" sz="quarter" idx="11"/>
          </p:nvPr>
        </p:nvSpPr>
        <p:spPr/>
        <p:txBody>
          <a:bodyPr/>
          <a:lstStyle/>
          <a:p>
            <a:r>
              <a:rPr lang="en-US" dirty="0"/>
              <a:t>Isabelle Bichindaritz, SUNY Oswego</a:t>
            </a:r>
          </a:p>
        </p:txBody>
      </p:sp>
      <p:sp>
        <p:nvSpPr>
          <p:cNvPr id="5" name="Slide Number Placeholder 4"/>
          <p:cNvSpPr>
            <a:spLocks noGrp="1"/>
          </p:cNvSpPr>
          <p:nvPr>
            <p:ph type="sldNum" sz="quarter" idx="12"/>
          </p:nvPr>
        </p:nvSpPr>
        <p:spPr/>
        <p:txBody>
          <a:bodyPr/>
          <a:lstStyle/>
          <a:p>
            <a:fld id="{CC28588C-1661-40F2-A5C9-AAE089DDE36E}" type="slidenum">
              <a:rPr lang="en-US" smtClean="0"/>
              <a:t>1</a:t>
            </a:fld>
            <a:endParaRPr lang="en-US" dirty="0"/>
          </a:p>
        </p:txBody>
      </p:sp>
    </p:spTree>
    <p:extLst>
      <p:ext uri="{BB962C8B-B14F-4D97-AF65-F5344CB8AC3E}">
        <p14:creationId xmlns:p14="http://schemas.microsoft.com/office/powerpoint/2010/main" val="63818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10</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Importance of Data Preprocessing</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Types of data characteristics to fix:</a:t>
            </a:r>
          </a:p>
          <a:p>
            <a:endParaRPr lang="en-US" altLang="en-US" dirty="0"/>
          </a:p>
          <a:p>
            <a:pPr lvl="1"/>
            <a:r>
              <a:rPr lang="en-US" altLang="en-US" dirty="0"/>
              <a:t>Missing values</a:t>
            </a:r>
          </a:p>
          <a:p>
            <a:pPr lvl="1"/>
            <a:endParaRPr lang="en-US" altLang="en-US" dirty="0"/>
          </a:p>
          <a:p>
            <a:pPr lvl="1"/>
            <a:r>
              <a:rPr lang="en-US" altLang="en-US" dirty="0"/>
              <a:t>Noisy data</a:t>
            </a:r>
          </a:p>
          <a:p>
            <a:pPr lvl="1"/>
            <a:endParaRPr lang="en-US" altLang="en-US" dirty="0"/>
          </a:p>
          <a:p>
            <a:pPr lvl="1"/>
            <a:r>
              <a:rPr lang="en-US" altLang="en-US" dirty="0"/>
              <a:t>Incorrect data type</a:t>
            </a:r>
          </a:p>
          <a:p>
            <a:pPr lvl="1"/>
            <a:endParaRPr lang="en-US" altLang="en-US" dirty="0"/>
          </a:p>
          <a:p>
            <a:pPr lvl="1"/>
            <a:r>
              <a:rPr lang="en-US" altLang="en-US" dirty="0"/>
              <a:t>Incomplete data</a:t>
            </a:r>
          </a:p>
          <a:p>
            <a:pPr lvl="1"/>
            <a:endParaRPr lang="en-US" altLang="en-US" dirty="0"/>
          </a:p>
        </p:txBody>
      </p:sp>
    </p:spTree>
    <p:extLst>
      <p:ext uri="{BB962C8B-B14F-4D97-AF65-F5344CB8AC3E}">
        <p14:creationId xmlns:p14="http://schemas.microsoft.com/office/powerpoint/2010/main" val="1006951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11</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Importance of Data Preprocessing</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The goal is to improve the quality of data to ensure that the measurements provided are as </a:t>
            </a:r>
            <a:br>
              <a:rPr lang="en-US" altLang="en-US" dirty="0"/>
            </a:br>
            <a:endParaRPr lang="en-US" altLang="en-US" dirty="0"/>
          </a:p>
          <a:p>
            <a:pPr lvl="1"/>
            <a:r>
              <a:rPr lang="en-US" altLang="en-US" dirty="0"/>
              <a:t>Accurate</a:t>
            </a:r>
          </a:p>
          <a:p>
            <a:pPr lvl="1"/>
            <a:r>
              <a:rPr lang="en-US" altLang="en-US" dirty="0"/>
              <a:t>Precise</a:t>
            </a:r>
          </a:p>
          <a:p>
            <a:pPr lvl="1"/>
            <a:r>
              <a:rPr lang="en-US" altLang="en-US" dirty="0"/>
              <a:t>Complete</a:t>
            </a:r>
          </a:p>
          <a:p>
            <a:pPr lvl="1"/>
            <a:r>
              <a:rPr lang="en-US" altLang="en-US" dirty="0"/>
              <a:t>Interpretable</a:t>
            </a:r>
          </a:p>
          <a:p>
            <a:pPr lvl="1"/>
            <a:r>
              <a:rPr lang="en-US" altLang="en-US" dirty="0"/>
              <a:t>Correct</a:t>
            </a:r>
          </a:p>
          <a:p>
            <a:pPr lvl="1"/>
            <a:endParaRPr lang="en-US" altLang="en-US" dirty="0"/>
          </a:p>
          <a:p>
            <a:pPr marL="457200" lvl="1" indent="0">
              <a:buNone/>
            </a:pPr>
            <a:r>
              <a:rPr lang="en-US" altLang="en-US" dirty="0"/>
              <a:t>as possible.</a:t>
            </a:r>
          </a:p>
        </p:txBody>
      </p:sp>
    </p:spTree>
    <p:extLst>
      <p:ext uri="{BB962C8B-B14F-4D97-AF65-F5344CB8AC3E}">
        <p14:creationId xmlns:p14="http://schemas.microsoft.com/office/powerpoint/2010/main" val="123596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12</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Importance of Data Preprocessing</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The goal is to improve the quality of data to ensure that the measurements provided are as </a:t>
            </a:r>
            <a:br>
              <a:rPr lang="en-US" altLang="en-US" dirty="0"/>
            </a:br>
            <a:endParaRPr lang="en-US" altLang="en-US" dirty="0"/>
          </a:p>
          <a:p>
            <a:pPr lvl="1"/>
            <a:r>
              <a:rPr lang="en-US" altLang="en-US" dirty="0"/>
              <a:t>Accurate</a:t>
            </a:r>
          </a:p>
          <a:p>
            <a:pPr lvl="1"/>
            <a:r>
              <a:rPr lang="en-US" altLang="en-US" dirty="0"/>
              <a:t>Precise</a:t>
            </a:r>
          </a:p>
          <a:p>
            <a:pPr lvl="1"/>
            <a:r>
              <a:rPr lang="en-US" altLang="en-US" dirty="0"/>
              <a:t>Complete</a:t>
            </a:r>
          </a:p>
          <a:p>
            <a:pPr lvl="1"/>
            <a:r>
              <a:rPr lang="en-US" altLang="en-US" dirty="0"/>
              <a:t>Interpretable</a:t>
            </a:r>
          </a:p>
          <a:p>
            <a:pPr lvl="1"/>
            <a:r>
              <a:rPr lang="en-US" altLang="en-US" dirty="0"/>
              <a:t>Correct</a:t>
            </a:r>
          </a:p>
          <a:p>
            <a:pPr lvl="1"/>
            <a:endParaRPr lang="en-US" altLang="en-US" dirty="0"/>
          </a:p>
          <a:p>
            <a:pPr marL="457200" lvl="1" indent="0">
              <a:buNone/>
            </a:pPr>
            <a:r>
              <a:rPr lang="en-US" altLang="en-US" dirty="0"/>
              <a:t>as possible.</a:t>
            </a:r>
          </a:p>
        </p:txBody>
      </p:sp>
    </p:spTree>
    <p:extLst>
      <p:ext uri="{BB962C8B-B14F-4D97-AF65-F5344CB8AC3E}">
        <p14:creationId xmlns:p14="http://schemas.microsoft.com/office/powerpoint/2010/main" val="360788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13</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b="1" dirty="0">
                <a:solidFill>
                  <a:srgbClr val="FFFF00"/>
                </a:solidFill>
              </a:rPr>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183461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14</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Preprocessing Tasks</a:t>
            </a:r>
          </a:p>
        </p:txBody>
      </p:sp>
      <p:sp>
        <p:nvSpPr>
          <p:cNvPr id="8198" name="Rectangle 3"/>
          <p:cNvSpPr>
            <a:spLocks noGrp="1" noChangeArrowheads="1"/>
          </p:cNvSpPr>
          <p:nvPr>
            <p:ph type="body" idx="1"/>
          </p:nvPr>
        </p:nvSpPr>
        <p:spPr>
          <a:xfrm>
            <a:off x="1752600" y="1561070"/>
            <a:ext cx="8686800" cy="4114800"/>
          </a:xfrm>
        </p:spPr>
        <p:txBody>
          <a:bodyPr>
            <a:normAutofit fontScale="92500" lnSpcReduction="20000"/>
          </a:bodyPr>
          <a:lstStyle/>
          <a:p>
            <a:r>
              <a:rPr lang="en-US" altLang="en-US" dirty="0"/>
              <a:t>Data preprocessing involves several tasks</a:t>
            </a:r>
          </a:p>
          <a:p>
            <a:endParaRPr lang="en-US" altLang="en-US" dirty="0"/>
          </a:p>
          <a:p>
            <a:pPr lvl="1"/>
            <a:r>
              <a:rPr lang="en-US" altLang="en-US" dirty="0"/>
              <a:t>Data cleaning</a:t>
            </a:r>
          </a:p>
          <a:p>
            <a:pPr lvl="2"/>
            <a:r>
              <a:rPr lang="en-US" altLang="en-US" dirty="0"/>
              <a:t>Dealing with missing values</a:t>
            </a:r>
          </a:p>
          <a:p>
            <a:pPr lvl="2"/>
            <a:r>
              <a:rPr lang="en-US" altLang="en-US" dirty="0"/>
              <a:t>Dealing with erroneous data and outliers</a:t>
            </a:r>
          </a:p>
          <a:p>
            <a:pPr lvl="2"/>
            <a:endParaRPr lang="en-US" altLang="en-US" dirty="0"/>
          </a:p>
          <a:p>
            <a:pPr lvl="1"/>
            <a:r>
              <a:rPr lang="en-US" altLang="en-US" dirty="0"/>
              <a:t>Data transformation</a:t>
            </a:r>
          </a:p>
          <a:p>
            <a:pPr lvl="2"/>
            <a:r>
              <a:rPr lang="en-US" altLang="en-US" dirty="0"/>
              <a:t>Changing data types (discretization)</a:t>
            </a:r>
          </a:p>
          <a:p>
            <a:pPr lvl="2"/>
            <a:r>
              <a:rPr lang="en-US" altLang="en-US" dirty="0"/>
              <a:t>Changing range of data values (normalization)</a:t>
            </a:r>
          </a:p>
          <a:p>
            <a:pPr lvl="2"/>
            <a:r>
              <a:rPr lang="en-US" altLang="en-US" dirty="0"/>
              <a:t>Adding variables</a:t>
            </a:r>
          </a:p>
          <a:p>
            <a:pPr lvl="2"/>
            <a:endParaRPr lang="en-US" altLang="en-US" dirty="0"/>
          </a:p>
          <a:p>
            <a:pPr lvl="1"/>
            <a:r>
              <a:rPr lang="en-US" altLang="en-US" dirty="0"/>
              <a:t>Data reduction</a:t>
            </a:r>
          </a:p>
          <a:p>
            <a:pPr lvl="2"/>
            <a:r>
              <a:rPr lang="en-US" altLang="en-US" dirty="0"/>
              <a:t>Feature selection</a:t>
            </a:r>
          </a:p>
          <a:p>
            <a:pPr lvl="2"/>
            <a:r>
              <a:rPr lang="en-US" altLang="en-US" dirty="0"/>
              <a:t>Sampling</a:t>
            </a:r>
          </a:p>
          <a:p>
            <a:pPr lvl="2"/>
            <a:endParaRPr lang="en-US" altLang="en-US" dirty="0"/>
          </a:p>
        </p:txBody>
      </p:sp>
    </p:spTree>
    <p:extLst>
      <p:ext uri="{BB962C8B-B14F-4D97-AF65-F5344CB8AC3E}">
        <p14:creationId xmlns:p14="http://schemas.microsoft.com/office/powerpoint/2010/main" val="3360623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15</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Preprocessing Tasks</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815" y="1235675"/>
            <a:ext cx="83058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8702184" y="3020119"/>
            <a:ext cx="3321049" cy="7281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altLang="en-US" dirty="0"/>
              <a:t>from Han and </a:t>
            </a:r>
            <a:r>
              <a:rPr lang="en-US" altLang="en-US" dirty="0" err="1"/>
              <a:t>Kamber</a:t>
            </a:r>
            <a:r>
              <a:rPr lang="en-US" altLang="en-US" dirty="0"/>
              <a:t> (2014)</a:t>
            </a:r>
          </a:p>
        </p:txBody>
      </p:sp>
    </p:spTree>
    <p:extLst>
      <p:ext uri="{BB962C8B-B14F-4D97-AF65-F5344CB8AC3E}">
        <p14:creationId xmlns:p14="http://schemas.microsoft.com/office/powerpoint/2010/main" val="61629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16</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b="1" dirty="0">
                <a:solidFill>
                  <a:srgbClr val="FFFF00"/>
                </a:solidFill>
              </a:rPr>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1240483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17</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Missing Values</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Missing values can appear in your dataset as </a:t>
            </a:r>
          </a:p>
          <a:p>
            <a:endParaRPr lang="en-US" altLang="en-US" dirty="0"/>
          </a:p>
          <a:p>
            <a:pPr lvl="1"/>
            <a:r>
              <a:rPr lang="en-US" altLang="en-US" dirty="0"/>
              <a:t>A blank</a:t>
            </a:r>
          </a:p>
          <a:p>
            <a:pPr lvl="1"/>
            <a:r>
              <a:rPr lang="en-US" altLang="en-US" dirty="0"/>
              <a:t>A ‘.’</a:t>
            </a:r>
          </a:p>
          <a:p>
            <a:pPr lvl="1"/>
            <a:r>
              <a:rPr lang="en-US" altLang="en-US" dirty="0"/>
              <a:t>A ‘n/a’</a:t>
            </a:r>
          </a:p>
          <a:p>
            <a:pPr lvl="1"/>
            <a:r>
              <a:rPr lang="en-US" altLang="en-US" dirty="0"/>
              <a:t>A ‘?’</a:t>
            </a:r>
          </a:p>
          <a:p>
            <a:pPr lvl="1"/>
            <a:endParaRPr lang="en-US" altLang="en-US" dirty="0"/>
          </a:p>
          <a:p>
            <a:r>
              <a:rPr lang="en-US" altLang="en-US" dirty="0"/>
              <a:t>There are several strategies to deal with them, for example applying some kind of filter.</a:t>
            </a:r>
          </a:p>
        </p:txBody>
      </p:sp>
    </p:spTree>
    <p:extLst>
      <p:ext uri="{BB962C8B-B14F-4D97-AF65-F5344CB8AC3E}">
        <p14:creationId xmlns:p14="http://schemas.microsoft.com/office/powerpoint/2010/main" val="211771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18</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b="1" dirty="0">
                <a:solidFill>
                  <a:srgbClr val="FFFF00"/>
                </a:solidFill>
              </a:rPr>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2369341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19</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Replacing Missing Values</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Strategies for replacing missing values</a:t>
            </a:r>
          </a:p>
          <a:p>
            <a:pPr marL="0" indent="0">
              <a:buNone/>
            </a:pPr>
            <a:endParaRPr lang="en-US" altLang="en-US" dirty="0"/>
          </a:p>
          <a:p>
            <a:pPr lvl="1"/>
            <a:r>
              <a:rPr lang="en-US" altLang="en-US" dirty="0"/>
              <a:t>Delete the entire row (depends on how many rows you have)</a:t>
            </a:r>
          </a:p>
          <a:p>
            <a:pPr lvl="1"/>
            <a:r>
              <a:rPr lang="en-US" altLang="en-US" dirty="0"/>
              <a:t>Replace by a fixed value (‘unknown’)</a:t>
            </a:r>
          </a:p>
          <a:p>
            <a:pPr lvl="1"/>
            <a:r>
              <a:rPr lang="en-US" altLang="en-US" dirty="0"/>
              <a:t>Replace values by a statistic associated with a particular column or a particular group – mean, median, mode</a:t>
            </a:r>
          </a:p>
          <a:p>
            <a:pPr lvl="1"/>
            <a:r>
              <a:rPr lang="en-US" altLang="en-US" dirty="0"/>
              <a:t>Replace values based on nearest neighbors</a:t>
            </a:r>
          </a:p>
          <a:p>
            <a:pPr lvl="1"/>
            <a:r>
              <a:rPr lang="en-US" altLang="en-US" dirty="0"/>
              <a:t>Replace values based on likelihood.</a:t>
            </a:r>
          </a:p>
        </p:txBody>
      </p:sp>
    </p:spTree>
    <p:extLst>
      <p:ext uri="{BB962C8B-B14F-4D97-AF65-F5344CB8AC3E}">
        <p14:creationId xmlns:p14="http://schemas.microsoft.com/office/powerpoint/2010/main" val="413632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2</a:t>
            </a:fld>
            <a:endParaRPr lang="en-US" altLang="en-US" sz="1400" dirty="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124374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20</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Replacing Missing Values</a:t>
            </a:r>
          </a:p>
        </p:txBody>
      </p:sp>
      <p:graphicFrame>
        <p:nvGraphicFramePr>
          <p:cNvPr id="2" name="Diagram 1"/>
          <p:cNvGraphicFramePr/>
          <p:nvPr>
            <p:extLst>
              <p:ext uri="{D42A27DB-BD31-4B8C-83A1-F6EECF244321}">
                <p14:modId xmlns:p14="http://schemas.microsoft.com/office/powerpoint/2010/main" val="2545557939"/>
              </p:ext>
            </p:extLst>
          </p:nvPr>
        </p:nvGraphicFramePr>
        <p:xfrm>
          <a:off x="1861127" y="112024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650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21</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b="1" dirty="0">
                <a:solidFill>
                  <a:srgbClr val="FFFF00"/>
                </a:solidFill>
              </a:rPr>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4088208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22</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Normalizing and Discretizing Data</a:t>
            </a:r>
          </a:p>
        </p:txBody>
      </p:sp>
      <p:sp>
        <p:nvSpPr>
          <p:cNvPr id="8198" name="Rectangle 3"/>
          <p:cNvSpPr>
            <a:spLocks noGrp="1" noChangeArrowheads="1"/>
          </p:cNvSpPr>
          <p:nvPr>
            <p:ph type="body" idx="1"/>
          </p:nvPr>
        </p:nvSpPr>
        <p:spPr>
          <a:xfrm>
            <a:off x="1752600" y="1524000"/>
            <a:ext cx="8686800" cy="4114800"/>
          </a:xfrm>
        </p:spPr>
        <p:txBody>
          <a:bodyPr>
            <a:normAutofit lnSpcReduction="10000"/>
          </a:bodyPr>
          <a:lstStyle/>
          <a:p>
            <a:r>
              <a:rPr lang="en-US" altLang="en-US" dirty="0"/>
              <a:t>In order to handle noise in the data, they can be transformed globally to</a:t>
            </a:r>
          </a:p>
          <a:p>
            <a:endParaRPr lang="en-US" altLang="en-US" dirty="0"/>
          </a:p>
          <a:p>
            <a:pPr lvl="1"/>
            <a:r>
              <a:rPr lang="en-US" altLang="en-US" dirty="0"/>
              <a:t>Reduce the grain in the data (discretize) from fine-rain to higher-grain, for example from numeric to nominal.</a:t>
            </a:r>
          </a:p>
          <a:p>
            <a:pPr lvl="1"/>
            <a:endParaRPr lang="en-US" altLang="en-US" dirty="0"/>
          </a:p>
          <a:p>
            <a:pPr lvl="1"/>
            <a:r>
              <a:rPr lang="en-US" altLang="en-US" dirty="0"/>
              <a:t>Change the scale or range  of the data (normalize).</a:t>
            </a:r>
          </a:p>
          <a:p>
            <a:pPr lvl="1"/>
            <a:endParaRPr lang="en-US" altLang="en-US" dirty="0"/>
          </a:p>
          <a:p>
            <a:r>
              <a:rPr lang="en-US" altLang="en-US" dirty="0"/>
              <a:t>It might also be necessary to discretize to apply different data analytics methods because some prediction methods require a nominal target attribute.</a:t>
            </a:r>
          </a:p>
        </p:txBody>
      </p:sp>
    </p:spTree>
    <p:extLst>
      <p:ext uri="{BB962C8B-B14F-4D97-AF65-F5344CB8AC3E}">
        <p14:creationId xmlns:p14="http://schemas.microsoft.com/office/powerpoint/2010/main" val="326250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23</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b="1" dirty="0">
                <a:solidFill>
                  <a:srgbClr val="FFFF00"/>
                </a:solidFill>
              </a:rPr>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1701235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24</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Normalization</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Normalization consists changing the scale in the data.</a:t>
            </a:r>
          </a:p>
          <a:p>
            <a:endParaRPr lang="en-US" altLang="en-US" dirty="0"/>
          </a:p>
          <a:p>
            <a:r>
              <a:rPr lang="en-US" altLang="en-US" dirty="0"/>
              <a:t>When having data of mixed scale, some data analytics methods do not behave well (Ex: age and income have widely different ranges).</a:t>
            </a:r>
          </a:p>
          <a:p>
            <a:pPr marL="0" indent="0">
              <a:buNone/>
            </a:pPr>
            <a:endParaRPr lang="en-US" altLang="en-US" dirty="0"/>
          </a:p>
          <a:p>
            <a:r>
              <a:rPr lang="en-US" altLang="en-US" dirty="0"/>
              <a:t>For example, it is frequent to scale all data between the range [-1, 1] or [0, 1].</a:t>
            </a:r>
          </a:p>
          <a:p>
            <a:pPr marL="0" indent="0">
              <a:buNone/>
            </a:pPr>
            <a:endParaRPr lang="en-US" altLang="en-US" dirty="0"/>
          </a:p>
        </p:txBody>
      </p:sp>
    </p:spTree>
    <p:extLst>
      <p:ext uri="{BB962C8B-B14F-4D97-AF65-F5344CB8AC3E}">
        <p14:creationId xmlns:p14="http://schemas.microsoft.com/office/powerpoint/2010/main" val="191872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25</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Normalization</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Generally, data are scaled into a smaller range.</a:t>
            </a:r>
          </a:p>
          <a:p>
            <a:endParaRPr lang="en-US" altLang="en-US" dirty="0"/>
          </a:p>
          <a:p>
            <a:r>
              <a:rPr lang="en-US" altLang="en-US" dirty="0"/>
              <a:t>Methods include:</a:t>
            </a:r>
          </a:p>
          <a:p>
            <a:pPr lvl="1"/>
            <a:r>
              <a:rPr lang="en-US" altLang="en-US" dirty="0"/>
              <a:t>Min-max normalization</a:t>
            </a:r>
          </a:p>
          <a:p>
            <a:pPr lvl="1"/>
            <a:endParaRPr lang="en-US" altLang="en-US" dirty="0"/>
          </a:p>
          <a:p>
            <a:pPr lvl="1"/>
            <a:r>
              <a:rPr lang="en-US" altLang="en-US" dirty="0"/>
              <a:t>Z-score normalization</a:t>
            </a:r>
          </a:p>
          <a:p>
            <a:pPr lvl="1"/>
            <a:endParaRPr lang="en-US" altLang="en-US" dirty="0"/>
          </a:p>
          <a:p>
            <a:pPr lvl="1"/>
            <a:r>
              <a:rPr lang="en-US" altLang="en-US" dirty="0"/>
              <a:t>Decimal scaling</a:t>
            </a:r>
          </a:p>
        </p:txBody>
      </p:sp>
    </p:spTree>
    <p:extLst>
      <p:ext uri="{BB962C8B-B14F-4D97-AF65-F5344CB8AC3E}">
        <p14:creationId xmlns:p14="http://schemas.microsoft.com/office/powerpoint/2010/main" val="1054947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26</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Normalization</a:t>
            </a:r>
          </a:p>
        </p:txBody>
      </p:sp>
      <p:sp>
        <p:nvSpPr>
          <p:cNvPr id="8198" name="Rectangle 3"/>
          <p:cNvSpPr>
            <a:spLocks noGrp="1" noChangeArrowheads="1"/>
          </p:cNvSpPr>
          <p:nvPr>
            <p:ph type="body" idx="1"/>
          </p:nvPr>
        </p:nvSpPr>
        <p:spPr>
          <a:xfrm>
            <a:off x="1752600" y="1524000"/>
            <a:ext cx="8686800" cy="4114800"/>
          </a:xfrm>
        </p:spPr>
        <p:txBody>
          <a:bodyPr>
            <a:normAutofit lnSpcReduction="10000"/>
          </a:bodyPr>
          <a:lstStyle/>
          <a:p>
            <a:r>
              <a:rPr lang="en-US" altLang="en-US" dirty="0"/>
              <a:t>Min-max normalization transforms data from range [m, M] into range [m’, M’] using the formula</a:t>
            </a:r>
            <a:br>
              <a:rPr lang="en-US" altLang="en-US" dirty="0"/>
            </a:br>
            <a:br>
              <a:rPr lang="en-US" altLang="en-US" dirty="0"/>
            </a:br>
            <a:r>
              <a:rPr lang="en-US" altLang="en-US" dirty="0" err="1"/>
              <a:t>val</a:t>
            </a:r>
            <a:r>
              <a:rPr lang="en-US" altLang="en-US" dirty="0"/>
              <a:t>’ = (</a:t>
            </a:r>
            <a:r>
              <a:rPr lang="en-US" altLang="en-US" dirty="0" err="1"/>
              <a:t>val</a:t>
            </a:r>
            <a:r>
              <a:rPr lang="en-US" altLang="en-US" dirty="0"/>
              <a:t> – m) / (M – m) * (M’ – m’) + m’ </a:t>
            </a:r>
          </a:p>
          <a:p>
            <a:endParaRPr lang="en-US" altLang="en-US" dirty="0"/>
          </a:p>
          <a:p>
            <a:r>
              <a:rPr lang="en-US" altLang="en-US" dirty="0"/>
              <a:t>Example: normalizing into [0, 1] age values between [0, 150]</a:t>
            </a:r>
            <a:br>
              <a:rPr lang="en-US" altLang="en-US" dirty="0"/>
            </a:br>
            <a:r>
              <a:rPr lang="en-US" altLang="en-US" dirty="0"/>
              <a:t>age 50 </a:t>
            </a:r>
            <a:r>
              <a:rPr lang="en-US" altLang="en-US" dirty="0">
                <a:sym typeface="Wingdings" panose="05000000000000000000" pitchFamily="2" charset="2"/>
              </a:rPr>
              <a:t> 0.33 (intuitively)</a:t>
            </a:r>
            <a:br>
              <a:rPr lang="en-US" altLang="en-US" dirty="0">
                <a:sym typeface="Wingdings" panose="05000000000000000000" pitchFamily="2" charset="2"/>
              </a:rPr>
            </a:br>
            <a:r>
              <a:rPr lang="en-US" altLang="en-US" dirty="0">
                <a:sym typeface="Wingdings" panose="05000000000000000000" pitchFamily="2" charset="2"/>
              </a:rPr>
              <a:t>check </a:t>
            </a:r>
            <a:r>
              <a:rPr lang="en-US" altLang="en-US" dirty="0" err="1">
                <a:sym typeface="Wingdings" panose="05000000000000000000" pitchFamily="2" charset="2"/>
              </a:rPr>
              <a:t>val</a:t>
            </a:r>
            <a:r>
              <a:rPr lang="en-US" altLang="en-US" dirty="0">
                <a:sym typeface="Wingdings" panose="05000000000000000000" pitchFamily="2" charset="2"/>
              </a:rPr>
              <a:t>’ = (50 – 0) / (150 – 0) * (1 – 0) + 0 </a:t>
            </a:r>
            <a:br>
              <a:rPr lang="en-US" altLang="en-US" dirty="0">
                <a:sym typeface="Wingdings" panose="05000000000000000000" pitchFamily="2" charset="2"/>
              </a:rPr>
            </a:br>
            <a:r>
              <a:rPr lang="en-US" altLang="en-US" dirty="0">
                <a:sym typeface="Wingdings" panose="05000000000000000000" pitchFamily="2" charset="2"/>
              </a:rPr>
              <a:t>                  = 50 / 150 = 1/3 = 0.33 </a:t>
            </a:r>
            <a:endParaRPr lang="en-US" altLang="en-US" dirty="0"/>
          </a:p>
        </p:txBody>
      </p:sp>
    </p:spTree>
    <p:extLst>
      <p:ext uri="{BB962C8B-B14F-4D97-AF65-F5344CB8AC3E}">
        <p14:creationId xmlns:p14="http://schemas.microsoft.com/office/powerpoint/2010/main" val="414719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27</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Normalization</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Z-score normalization</a:t>
            </a:r>
            <a:br>
              <a:rPr lang="en-US" altLang="en-US" dirty="0"/>
            </a:br>
            <a:br>
              <a:rPr lang="en-US" altLang="en-US" dirty="0"/>
            </a:br>
            <a:r>
              <a:rPr lang="en-US" altLang="en-US" dirty="0" err="1"/>
              <a:t>val</a:t>
            </a:r>
            <a:r>
              <a:rPr lang="en-US" altLang="en-US" dirty="0"/>
              <a:t>’ = </a:t>
            </a:r>
            <a:r>
              <a:rPr lang="en-US" altLang="en-US" dirty="0" err="1"/>
              <a:t>val</a:t>
            </a:r>
            <a:r>
              <a:rPr lang="en-US" altLang="en-US" dirty="0"/>
              <a:t> – mean / </a:t>
            </a:r>
            <a:r>
              <a:rPr lang="en-US" altLang="en-US" dirty="0" err="1"/>
              <a:t>std</a:t>
            </a:r>
            <a:endParaRPr lang="en-US" altLang="en-US" dirty="0"/>
          </a:p>
          <a:p>
            <a:endParaRPr lang="en-US" altLang="en-US" dirty="0"/>
          </a:p>
          <a:p>
            <a:r>
              <a:rPr lang="en-US" altLang="en-US" dirty="0"/>
              <a:t>Ex: normalizing age values between [0, 150]</a:t>
            </a:r>
            <a:br>
              <a:rPr lang="en-US" altLang="en-US" dirty="0"/>
            </a:br>
            <a:r>
              <a:rPr lang="en-US" altLang="en-US" dirty="0"/>
              <a:t>where mean age in the population is 36.8 and standard deviation is 12</a:t>
            </a:r>
            <a:br>
              <a:rPr lang="en-US" altLang="en-US" dirty="0"/>
            </a:br>
            <a:r>
              <a:rPr lang="en-US" altLang="en-US" dirty="0"/>
              <a:t>age = 50 </a:t>
            </a:r>
            <a:r>
              <a:rPr lang="en-US" altLang="en-US" dirty="0">
                <a:sym typeface="Wingdings" panose="05000000000000000000" pitchFamily="2" charset="2"/>
              </a:rPr>
              <a:t> </a:t>
            </a:r>
            <a:r>
              <a:rPr lang="en-US" altLang="en-US" dirty="0" err="1">
                <a:sym typeface="Wingdings" panose="05000000000000000000" pitchFamily="2" charset="2"/>
              </a:rPr>
              <a:t>val</a:t>
            </a:r>
            <a:r>
              <a:rPr lang="en-US" altLang="en-US" dirty="0">
                <a:sym typeface="Wingdings" panose="05000000000000000000" pitchFamily="2" charset="2"/>
              </a:rPr>
              <a:t>’ = 50 – 36.8 / 12 = 1.1</a:t>
            </a:r>
            <a:endParaRPr lang="en-US" altLang="en-US" dirty="0"/>
          </a:p>
        </p:txBody>
      </p:sp>
    </p:spTree>
    <p:extLst>
      <p:ext uri="{BB962C8B-B14F-4D97-AF65-F5344CB8AC3E}">
        <p14:creationId xmlns:p14="http://schemas.microsoft.com/office/powerpoint/2010/main" val="1484239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28</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Normalization</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dirty="0">
                <a:solidFill>
                  <a:schemeClr val="tx2"/>
                </a:solidFill>
              </a:rPr>
              <a:t>The normal (distribution) curve</a:t>
            </a:r>
          </a:p>
          <a:p>
            <a:pPr lvl="1"/>
            <a:r>
              <a:rPr lang="en-US" dirty="0">
                <a:solidFill>
                  <a:schemeClr val="tx2"/>
                </a:solidFill>
              </a:rPr>
              <a:t>From </a:t>
            </a:r>
            <a:r>
              <a:rPr lang="el-GR" dirty="0">
                <a:solidFill>
                  <a:schemeClr val="tx2"/>
                </a:solidFill>
              </a:rPr>
              <a:t>μ</a:t>
            </a:r>
            <a:r>
              <a:rPr lang="en-US" dirty="0">
                <a:solidFill>
                  <a:schemeClr val="tx2"/>
                </a:solidFill>
                <a:latin typeface="Tahoma" pitchFamily="34" charset="0"/>
              </a:rPr>
              <a:t>–</a:t>
            </a:r>
            <a:r>
              <a:rPr lang="el-GR" dirty="0">
                <a:solidFill>
                  <a:schemeClr val="tx2"/>
                </a:solidFill>
              </a:rPr>
              <a:t>σ</a:t>
            </a:r>
            <a:r>
              <a:rPr lang="en-US" dirty="0">
                <a:solidFill>
                  <a:schemeClr val="tx2"/>
                </a:solidFill>
              </a:rPr>
              <a:t> to </a:t>
            </a:r>
            <a:r>
              <a:rPr lang="el-GR" dirty="0">
                <a:solidFill>
                  <a:schemeClr val="tx2"/>
                </a:solidFill>
              </a:rPr>
              <a:t>μ</a:t>
            </a:r>
            <a:r>
              <a:rPr lang="en-US" dirty="0">
                <a:solidFill>
                  <a:schemeClr val="tx2"/>
                </a:solidFill>
              </a:rPr>
              <a:t>+</a:t>
            </a:r>
            <a:r>
              <a:rPr lang="el-GR" dirty="0">
                <a:solidFill>
                  <a:schemeClr val="tx2"/>
                </a:solidFill>
              </a:rPr>
              <a:t>σ</a:t>
            </a:r>
            <a:r>
              <a:rPr lang="en-US" dirty="0">
                <a:solidFill>
                  <a:schemeClr val="tx2"/>
                </a:solidFill>
              </a:rPr>
              <a:t>: contains about 68% of the measurements  (</a:t>
            </a:r>
            <a:r>
              <a:rPr lang="el-GR" dirty="0">
                <a:solidFill>
                  <a:schemeClr val="tx2"/>
                </a:solidFill>
              </a:rPr>
              <a:t>μ</a:t>
            </a:r>
            <a:r>
              <a:rPr lang="en-US" dirty="0">
                <a:solidFill>
                  <a:schemeClr val="tx2"/>
                </a:solidFill>
              </a:rPr>
              <a:t>: mean, </a:t>
            </a:r>
            <a:r>
              <a:rPr lang="el-GR" dirty="0">
                <a:solidFill>
                  <a:schemeClr val="tx2"/>
                </a:solidFill>
              </a:rPr>
              <a:t>σ</a:t>
            </a:r>
            <a:r>
              <a:rPr lang="en-US" dirty="0">
                <a:solidFill>
                  <a:schemeClr val="tx2"/>
                </a:solidFill>
              </a:rPr>
              <a:t>: standard deviation)</a:t>
            </a:r>
          </a:p>
          <a:p>
            <a:pPr lvl="1"/>
            <a:r>
              <a:rPr lang="en-US" dirty="0">
                <a:solidFill>
                  <a:schemeClr val="tx2"/>
                </a:solidFill>
              </a:rPr>
              <a:t> From </a:t>
            </a:r>
            <a:r>
              <a:rPr lang="el-GR" dirty="0">
                <a:solidFill>
                  <a:schemeClr val="tx2"/>
                </a:solidFill>
              </a:rPr>
              <a:t>μ</a:t>
            </a:r>
            <a:r>
              <a:rPr lang="en-US" dirty="0">
                <a:solidFill>
                  <a:schemeClr val="tx2"/>
                </a:solidFill>
                <a:latin typeface="Tahoma" pitchFamily="34" charset="0"/>
              </a:rPr>
              <a:t>–</a:t>
            </a:r>
            <a:r>
              <a:rPr lang="en-US" dirty="0">
                <a:solidFill>
                  <a:schemeClr val="tx2"/>
                </a:solidFill>
              </a:rPr>
              <a:t>2</a:t>
            </a:r>
            <a:r>
              <a:rPr lang="el-GR" dirty="0">
                <a:solidFill>
                  <a:schemeClr val="tx2"/>
                </a:solidFill>
              </a:rPr>
              <a:t>σ</a:t>
            </a:r>
            <a:r>
              <a:rPr lang="en-US" dirty="0">
                <a:solidFill>
                  <a:schemeClr val="tx2"/>
                </a:solidFill>
              </a:rPr>
              <a:t> to </a:t>
            </a:r>
            <a:r>
              <a:rPr lang="el-GR" dirty="0">
                <a:solidFill>
                  <a:schemeClr val="tx2"/>
                </a:solidFill>
              </a:rPr>
              <a:t>μ</a:t>
            </a:r>
            <a:r>
              <a:rPr lang="en-US" dirty="0">
                <a:solidFill>
                  <a:schemeClr val="tx2"/>
                </a:solidFill>
              </a:rPr>
              <a:t>+2</a:t>
            </a:r>
            <a:r>
              <a:rPr lang="el-GR" dirty="0">
                <a:solidFill>
                  <a:schemeClr val="tx2"/>
                </a:solidFill>
              </a:rPr>
              <a:t>σ</a:t>
            </a:r>
            <a:r>
              <a:rPr lang="en-US" dirty="0">
                <a:solidFill>
                  <a:schemeClr val="tx2"/>
                </a:solidFill>
              </a:rPr>
              <a:t>: contains about 95% of it</a:t>
            </a:r>
          </a:p>
          <a:p>
            <a:pPr lvl="1"/>
            <a:r>
              <a:rPr lang="en-US" dirty="0">
                <a:solidFill>
                  <a:schemeClr val="tx2"/>
                </a:solidFill>
              </a:rPr>
              <a:t>From </a:t>
            </a:r>
            <a:r>
              <a:rPr lang="el-GR" dirty="0">
                <a:solidFill>
                  <a:schemeClr val="tx2"/>
                </a:solidFill>
              </a:rPr>
              <a:t>μ</a:t>
            </a:r>
            <a:r>
              <a:rPr lang="en-US" dirty="0">
                <a:solidFill>
                  <a:schemeClr val="tx2"/>
                </a:solidFill>
                <a:latin typeface="Tahoma" pitchFamily="34" charset="0"/>
              </a:rPr>
              <a:t>–</a:t>
            </a:r>
            <a:r>
              <a:rPr lang="en-US" dirty="0">
                <a:solidFill>
                  <a:schemeClr val="tx2"/>
                </a:solidFill>
              </a:rPr>
              <a:t>3</a:t>
            </a:r>
            <a:r>
              <a:rPr lang="el-GR" dirty="0">
                <a:solidFill>
                  <a:schemeClr val="tx2"/>
                </a:solidFill>
              </a:rPr>
              <a:t>σ</a:t>
            </a:r>
            <a:r>
              <a:rPr lang="en-US" dirty="0">
                <a:solidFill>
                  <a:schemeClr val="tx2"/>
                </a:solidFill>
              </a:rPr>
              <a:t> to </a:t>
            </a:r>
            <a:r>
              <a:rPr lang="el-GR" dirty="0">
                <a:solidFill>
                  <a:schemeClr val="tx2"/>
                </a:solidFill>
              </a:rPr>
              <a:t>μ</a:t>
            </a:r>
            <a:r>
              <a:rPr lang="en-US" dirty="0">
                <a:solidFill>
                  <a:schemeClr val="tx2"/>
                </a:solidFill>
              </a:rPr>
              <a:t>+3</a:t>
            </a:r>
            <a:r>
              <a:rPr lang="el-GR" dirty="0">
                <a:solidFill>
                  <a:schemeClr val="tx2"/>
                </a:solidFill>
              </a:rPr>
              <a:t>σ</a:t>
            </a:r>
            <a:r>
              <a:rPr lang="en-US" dirty="0">
                <a:solidFill>
                  <a:schemeClr val="tx2"/>
                </a:solidFill>
              </a:rPr>
              <a:t>: contains about 99.7% of it</a:t>
            </a:r>
          </a:p>
        </p:txBody>
      </p:sp>
      <p:pic>
        <p:nvPicPr>
          <p:cNvPr id="6" name="Picture 4" descr="normal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733428" y="3913188"/>
            <a:ext cx="2684462" cy="2057400"/>
          </a:xfrm>
          <a:prstGeom prst="rect">
            <a:avLst/>
          </a:prstGeom>
          <a:noFill/>
        </p:spPr>
      </p:pic>
      <p:pic>
        <p:nvPicPr>
          <p:cNvPr id="7" name="Picture 5" descr="normal1-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80764" y="3586162"/>
            <a:ext cx="2986088" cy="2438400"/>
          </a:xfrm>
          <a:prstGeom prst="rect">
            <a:avLst/>
          </a:prstGeom>
          <a:noFill/>
        </p:spPr>
      </p:pic>
      <p:pic>
        <p:nvPicPr>
          <p:cNvPr id="8" name="Picture 6" descr="normal1-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117" y="3482975"/>
            <a:ext cx="29860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6762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29</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Normalization</a:t>
            </a:r>
          </a:p>
        </p:txBody>
      </p:sp>
      <p:sp>
        <p:nvSpPr>
          <p:cNvPr id="8198" name="Rectangle 3"/>
          <p:cNvSpPr>
            <a:spLocks noGrp="1" noChangeArrowheads="1"/>
          </p:cNvSpPr>
          <p:nvPr>
            <p:ph type="body" idx="1"/>
          </p:nvPr>
        </p:nvSpPr>
        <p:spPr>
          <a:xfrm>
            <a:off x="1752600" y="1524000"/>
            <a:ext cx="8686800" cy="4114800"/>
          </a:xfrm>
        </p:spPr>
        <p:txBody>
          <a:bodyPr>
            <a:normAutofit fontScale="70000" lnSpcReduction="20000"/>
          </a:bodyPr>
          <a:lstStyle/>
          <a:p>
            <a:r>
              <a:rPr lang="en-US" altLang="en-US" dirty="0"/>
              <a:t>Decimal scaling</a:t>
            </a:r>
            <a:br>
              <a:rPr lang="en-US" altLang="en-US" dirty="0"/>
            </a:br>
            <a:br>
              <a:rPr lang="en-US" altLang="en-US" dirty="0"/>
            </a:br>
            <a:r>
              <a:rPr lang="en-US" altLang="en-US" dirty="0" err="1"/>
              <a:t>val</a:t>
            </a:r>
            <a:r>
              <a:rPr lang="en-US" altLang="en-US" dirty="0"/>
              <a:t>’ = </a:t>
            </a:r>
            <a:r>
              <a:rPr lang="en-US" altLang="en-US" dirty="0" err="1"/>
              <a:t>val</a:t>
            </a:r>
            <a:r>
              <a:rPr lang="en-US" altLang="en-US" dirty="0"/>
              <a:t> / 10</a:t>
            </a:r>
            <a:r>
              <a:rPr lang="en-US" altLang="en-US" baseline="30000" dirty="0"/>
              <a:t>n</a:t>
            </a:r>
            <a:br>
              <a:rPr lang="en-US" altLang="en-US" dirty="0"/>
            </a:br>
            <a:br>
              <a:rPr lang="en-US" altLang="en-US" dirty="0"/>
            </a:br>
            <a:r>
              <a:rPr lang="en-US" altLang="en-US" dirty="0"/>
              <a:t>where n is determined such as the largest </a:t>
            </a:r>
            <a:r>
              <a:rPr lang="en-US" altLang="en-US" dirty="0" err="1"/>
              <a:t>val</a:t>
            </a:r>
            <a:r>
              <a:rPr lang="en-US" altLang="en-US" dirty="0"/>
              <a:t>’ would be less than 1</a:t>
            </a:r>
            <a:br>
              <a:rPr lang="en-US" altLang="en-US" dirty="0"/>
            </a:br>
            <a:br>
              <a:rPr lang="en-US" altLang="en-US" dirty="0"/>
            </a:br>
            <a:r>
              <a:rPr lang="en-US" altLang="en-US" dirty="0"/>
              <a:t>this formula transforms the values into interval [-1, 1] is there are negative values, and into [0, 1] otherwise.</a:t>
            </a:r>
          </a:p>
          <a:p>
            <a:endParaRPr lang="en-US" altLang="en-US" dirty="0"/>
          </a:p>
          <a:p>
            <a:r>
              <a:rPr lang="en-US" altLang="en-US" dirty="0"/>
              <a:t>Ex: normalizing age values between [0, 150]</a:t>
            </a:r>
            <a:br>
              <a:rPr lang="en-US" altLang="en-US" dirty="0"/>
            </a:br>
            <a:br>
              <a:rPr lang="en-US" altLang="en-US" dirty="0"/>
            </a:br>
            <a:r>
              <a:rPr lang="en-US" altLang="en-US" dirty="0"/>
              <a:t>we want the highest age to be less than 1, therefore divide by 1,000 = 10</a:t>
            </a:r>
            <a:r>
              <a:rPr lang="en-US" altLang="en-US" baseline="30000" dirty="0"/>
              <a:t>3</a:t>
            </a:r>
            <a:br>
              <a:rPr lang="en-US" altLang="en-US" dirty="0"/>
            </a:br>
            <a:br>
              <a:rPr lang="en-US" altLang="en-US" dirty="0"/>
            </a:br>
            <a:r>
              <a:rPr lang="en-US" altLang="en-US" dirty="0"/>
              <a:t>age = 50 </a:t>
            </a:r>
            <a:r>
              <a:rPr lang="en-US" altLang="en-US" dirty="0">
                <a:sym typeface="Wingdings" panose="05000000000000000000" pitchFamily="2" charset="2"/>
              </a:rPr>
              <a:t> </a:t>
            </a:r>
            <a:r>
              <a:rPr lang="en-US" altLang="en-US" dirty="0" err="1">
                <a:sym typeface="Wingdings" panose="05000000000000000000" pitchFamily="2" charset="2"/>
              </a:rPr>
              <a:t>val</a:t>
            </a:r>
            <a:r>
              <a:rPr lang="en-US" altLang="en-US" dirty="0">
                <a:sym typeface="Wingdings" panose="05000000000000000000" pitchFamily="2" charset="2"/>
              </a:rPr>
              <a:t>’ = 50 </a:t>
            </a:r>
            <a:r>
              <a:rPr lang="en-US" altLang="en-US" dirty="0"/>
              <a:t>/ 10</a:t>
            </a:r>
            <a:r>
              <a:rPr lang="en-US" altLang="en-US" baseline="30000" dirty="0"/>
              <a:t>3</a:t>
            </a:r>
            <a:r>
              <a:rPr lang="en-US" altLang="en-US" dirty="0">
                <a:sym typeface="Wingdings" panose="05000000000000000000" pitchFamily="2" charset="2"/>
              </a:rPr>
              <a:t> = 0.05</a:t>
            </a:r>
            <a:endParaRPr lang="en-US" altLang="en-US" dirty="0"/>
          </a:p>
          <a:p>
            <a:pPr marL="0" indent="0">
              <a:buNone/>
            </a:pPr>
            <a:br>
              <a:rPr lang="en-US" altLang="en-US" baseline="30000" dirty="0"/>
            </a:br>
            <a:endParaRPr lang="en-US" altLang="en-US" baseline="30000" dirty="0"/>
          </a:p>
          <a:p>
            <a:endParaRPr lang="en-US" altLang="en-US" baseline="30000" dirty="0"/>
          </a:p>
          <a:p>
            <a:pPr marL="0" indent="0">
              <a:buNone/>
            </a:pPr>
            <a:endParaRPr lang="en-US" altLang="en-US" baseline="30000" dirty="0"/>
          </a:p>
          <a:p>
            <a:endParaRPr lang="en-US" altLang="en-US" baseline="30000" dirty="0"/>
          </a:p>
          <a:p>
            <a:endParaRPr lang="en-US" altLang="en-US" baseline="30000" dirty="0"/>
          </a:p>
          <a:p>
            <a:endParaRPr lang="en-US" altLang="en-US" baseline="30000" dirty="0"/>
          </a:p>
        </p:txBody>
      </p:sp>
    </p:spTree>
    <p:extLst>
      <p:ext uri="{BB962C8B-B14F-4D97-AF65-F5344CB8AC3E}">
        <p14:creationId xmlns:p14="http://schemas.microsoft.com/office/powerpoint/2010/main" val="163621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4294967295"/>
          </p:nvPr>
        </p:nvSpPr>
        <p:spPr>
          <a:xfrm>
            <a:off x="8763000" y="6553200"/>
            <a:ext cx="1905000" cy="304800"/>
          </a:xfrm>
          <a:prstGeom prst="rect">
            <a:avLst/>
          </a:prstGeom>
        </p:spPr>
        <p:txBody>
          <a:bodyPr/>
          <a:lstStyle/>
          <a:p>
            <a:fld id="{9721FAA8-3440-427B-9CE5-987016F1A02C}" type="slidenum">
              <a:rPr lang="fr-FR"/>
              <a:pPr/>
              <a:t>3</a:t>
            </a:fld>
            <a:endParaRPr lang="fr-FR"/>
          </a:p>
        </p:txBody>
      </p:sp>
      <p:sp>
        <p:nvSpPr>
          <p:cNvPr id="1507330" name="Text Box 2"/>
          <p:cNvSpPr txBox="1">
            <a:spLocks noChangeArrowheads="1"/>
          </p:cNvSpPr>
          <p:nvPr/>
        </p:nvSpPr>
        <p:spPr bwMode="auto">
          <a:xfrm>
            <a:off x="1676400" y="2438400"/>
            <a:ext cx="8915400" cy="1569660"/>
          </a:xfrm>
          <a:prstGeom prst="rect">
            <a:avLst/>
          </a:prstGeom>
          <a:noFill/>
          <a:ln>
            <a:noFill/>
          </a:ln>
          <a:effectLst>
            <a:outerShdw dist="45791" dir="2021404"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a:defRPr sz="2400">
                <a:solidFill>
                  <a:schemeClr val="tx1"/>
                </a:solidFill>
                <a:latin typeface="Times New Roman" pitchFamily="18" charset="0"/>
              </a:defRPr>
            </a:lvl1pPr>
            <a:lvl2pPr marL="285750" algn="l">
              <a:defRPr sz="2400">
                <a:solidFill>
                  <a:schemeClr val="tx1"/>
                </a:solidFill>
                <a:latin typeface="Times New Roman" pitchFamily="18" charset="0"/>
              </a:defRPr>
            </a:lvl2pPr>
            <a:lvl3pPr marL="476250" indent="190500"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2" algn="ctr">
              <a:spcBef>
                <a:spcPts val="600"/>
              </a:spcBef>
            </a:pPr>
            <a:r>
              <a:rPr lang="fr-FR" sz="3200" dirty="0">
                <a:effectLst>
                  <a:outerShdw blurRad="38100" dist="38100" dir="2700000" algn="tl">
                    <a:srgbClr val="000000"/>
                  </a:outerShdw>
                </a:effectLst>
                <a:latin typeface="Tahoma" pitchFamily="34" charset="0"/>
              </a:rPr>
              <a:t>A </a:t>
            </a:r>
            <a:r>
              <a:rPr lang="fr-FR" sz="3200" dirty="0" err="1">
                <a:effectLst>
                  <a:outerShdw blurRad="38100" dist="38100" dir="2700000" algn="tl">
                    <a:srgbClr val="000000"/>
                  </a:outerShdw>
                </a:effectLst>
                <a:latin typeface="Tahoma" pitchFamily="34" charset="0"/>
              </a:rPr>
              <a:t>piece</a:t>
            </a:r>
            <a:r>
              <a:rPr lang="fr-FR" sz="3200" dirty="0">
                <a:effectLst>
                  <a:outerShdw blurRad="38100" dist="38100" dir="2700000" algn="tl">
                    <a:srgbClr val="000000"/>
                  </a:outerShdw>
                </a:effectLst>
                <a:latin typeface="Tahoma" pitchFamily="34" charset="0"/>
              </a:rPr>
              <a:t> of information </a:t>
            </a:r>
            <a:r>
              <a:rPr lang="fr-FR" sz="3200" dirty="0" err="1">
                <a:effectLst>
                  <a:outerShdw blurRad="38100" dist="38100" dir="2700000" algn="tl">
                    <a:srgbClr val="000000"/>
                  </a:outerShdw>
                </a:effectLst>
                <a:latin typeface="Tahoma" pitchFamily="34" charset="0"/>
              </a:rPr>
              <a:t>is</a:t>
            </a:r>
            <a:r>
              <a:rPr lang="fr-FR" sz="3200" dirty="0">
                <a:effectLst>
                  <a:outerShdw blurRad="38100" dist="38100" dir="2700000" algn="tl">
                    <a:srgbClr val="000000"/>
                  </a:outerShdw>
                </a:effectLst>
                <a:latin typeface="Tahoma" pitchFamily="34" charset="0"/>
              </a:rPr>
              <a:t> </a:t>
            </a:r>
            <a:r>
              <a:rPr lang="fr-FR" sz="3200" dirty="0" err="1">
                <a:solidFill>
                  <a:schemeClr val="tx2"/>
                </a:solidFill>
                <a:effectLst>
                  <a:outerShdw blurRad="38100" dist="38100" dir="2700000" algn="tl">
                    <a:srgbClr val="000000"/>
                  </a:outerShdw>
                </a:effectLst>
                <a:latin typeface="Tahoma" pitchFamily="34" charset="0"/>
              </a:rPr>
              <a:t>some</a:t>
            </a:r>
            <a:r>
              <a:rPr lang="fr-FR" sz="3200" dirty="0">
                <a:solidFill>
                  <a:schemeClr val="tx2"/>
                </a:solidFill>
                <a:effectLst>
                  <a:outerShdw blurRad="38100" dist="38100" dir="2700000" algn="tl">
                    <a:srgbClr val="000000"/>
                  </a:outerShdw>
                </a:effectLst>
                <a:latin typeface="Tahoma" pitchFamily="34" charset="0"/>
              </a:rPr>
              <a:t> </a:t>
            </a:r>
            <a:r>
              <a:rPr lang="fr-FR" sz="3200" dirty="0" err="1">
                <a:solidFill>
                  <a:schemeClr val="tx2"/>
                </a:solidFill>
                <a:effectLst>
                  <a:outerShdw blurRad="38100" dist="38100" dir="2700000" algn="tl">
                    <a:srgbClr val="000000"/>
                  </a:outerShdw>
                </a:effectLst>
                <a:latin typeface="Tahoma" pitchFamily="34" charset="0"/>
              </a:rPr>
              <a:t>knowledge</a:t>
            </a:r>
            <a:r>
              <a:rPr lang="fr-FR" sz="3200" dirty="0">
                <a:effectLst>
                  <a:outerShdw blurRad="38100" dist="38100" dir="2700000" algn="tl">
                    <a:srgbClr val="000000"/>
                  </a:outerShdw>
                </a:effectLst>
                <a:latin typeface="Tahoma" pitchFamily="34" charset="0"/>
              </a:rPr>
              <a:t>, </a:t>
            </a:r>
            <a:r>
              <a:rPr lang="fr-FR" sz="3200" dirty="0" err="1">
                <a:effectLst>
                  <a:outerShdw blurRad="38100" dist="38100" dir="2700000" algn="tl">
                    <a:srgbClr val="000000"/>
                  </a:outerShdw>
                </a:effectLst>
                <a:latin typeface="Tahoma" pitchFamily="34" charset="0"/>
              </a:rPr>
              <a:t>some</a:t>
            </a:r>
            <a:r>
              <a:rPr lang="fr-FR" sz="3200" dirty="0">
                <a:effectLst>
                  <a:outerShdw blurRad="38100" dist="38100" dir="2700000" algn="tl">
                    <a:srgbClr val="000000"/>
                  </a:outerShdw>
                </a:effectLst>
                <a:latin typeface="Tahoma" pitchFamily="34" charset="0"/>
              </a:rPr>
              <a:t> </a:t>
            </a:r>
            <a:r>
              <a:rPr lang="fr-FR" sz="3200" dirty="0">
                <a:solidFill>
                  <a:schemeClr val="tx2"/>
                </a:solidFill>
                <a:effectLst>
                  <a:outerShdw blurRad="38100" dist="38100" dir="2700000" algn="tl">
                    <a:srgbClr val="000000"/>
                  </a:outerShdw>
                </a:effectLst>
                <a:latin typeface="Tahoma" pitchFamily="34" charset="0"/>
              </a:rPr>
              <a:t>data </a:t>
            </a:r>
            <a:r>
              <a:rPr lang="fr-FR" sz="3200" dirty="0" err="1">
                <a:solidFill>
                  <a:schemeClr val="tx2"/>
                </a:solidFill>
                <a:effectLst>
                  <a:outerShdw blurRad="38100" dist="38100" dir="2700000" algn="tl">
                    <a:srgbClr val="000000"/>
                  </a:outerShdw>
                </a:effectLst>
                <a:latin typeface="Tahoma" pitchFamily="34" charset="0"/>
              </a:rPr>
              <a:t>processed</a:t>
            </a:r>
            <a:r>
              <a:rPr lang="fr-FR" sz="3200" dirty="0">
                <a:solidFill>
                  <a:schemeClr val="tx2"/>
                </a:solidFill>
                <a:effectLst>
                  <a:outerShdw blurRad="38100" dist="38100" dir="2700000" algn="tl">
                    <a:srgbClr val="000000"/>
                  </a:outerShdw>
                </a:effectLst>
                <a:latin typeface="Tahoma" pitchFamily="34" charset="0"/>
              </a:rPr>
              <a:t> </a:t>
            </a:r>
            <a:r>
              <a:rPr lang="fr-FR" sz="3200" dirty="0" err="1">
                <a:effectLst>
                  <a:outerShdw blurRad="38100" dist="38100" dir="2700000" algn="tl">
                    <a:srgbClr val="000000"/>
                  </a:outerShdw>
                </a:effectLst>
                <a:latin typeface="Tahoma" pitchFamily="34" charset="0"/>
              </a:rPr>
              <a:t>so</a:t>
            </a:r>
            <a:r>
              <a:rPr lang="fr-FR" sz="3200" dirty="0">
                <a:solidFill>
                  <a:schemeClr val="tx2"/>
                </a:solidFill>
                <a:effectLst>
                  <a:outerShdw blurRad="38100" dist="38100" dir="2700000" algn="tl">
                    <a:srgbClr val="000000"/>
                  </a:outerShdw>
                </a:effectLst>
                <a:latin typeface="Tahoma" pitchFamily="34" charset="0"/>
              </a:rPr>
              <a:t> </a:t>
            </a:r>
            <a:r>
              <a:rPr lang="fr-FR" sz="3200" dirty="0" err="1">
                <a:effectLst>
                  <a:outerShdw blurRad="38100" dist="38100" dir="2700000" algn="tl">
                    <a:srgbClr val="000000"/>
                  </a:outerShdw>
                </a:effectLst>
                <a:latin typeface="Tahoma" pitchFamily="34" charset="0"/>
              </a:rPr>
              <a:t>that</a:t>
            </a:r>
            <a:r>
              <a:rPr lang="fr-FR" sz="3200" dirty="0">
                <a:effectLst>
                  <a:outerShdw blurRad="38100" dist="38100" dir="2700000" algn="tl">
                    <a:srgbClr val="000000"/>
                  </a:outerShdw>
                </a:effectLst>
                <a:latin typeface="Tahoma" pitchFamily="34" charset="0"/>
              </a:rPr>
              <a:t> </a:t>
            </a:r>
            <a:r>
              <a:rPr lang="fr-FR" sz="3200" dirty="0" err="1">
                <a:effectLst>
                  <a:outerShdw blurRad="38100" dist="38100" dir="2700000" algn="tl">
                    <a:srgbClr val="000000"/>
                  </a:outerShdw>
                </a:effectLst>
                <a:latin typeface="Tahoma" pitchFamily="34" charset="0"/>
              </a:rPr>
              <a:t>it</a:t>
            </a:r>
            <a:r>
              <a:rPr lang="fr-FR" sz="3200" dirty="0">
                <a:effectLst>
                  <a:outerShdw blurRad="38100" dist="38100" dir="2700000" algn="tl">
                    <a:srgbClr val="000000"/>
                  </a:outerShdw>
                </a:effectLst>
                <a:latin typeface="Tahoma" pitchFamily="34" charset="0"/>
              </a:rPr>
              <a:t> modifies the state of « </a:t>
            </a:r>
            <a:r>
              <a:rPr lang="fr-FR" sz="3200" dirty="0" err="1">
                <a:solidFill>
                  <a:schemeClr val="tx2"/>
                </a:solidFill>
                <a:effectLst>
                  <a:outerShdw blurRad="38100" dist="38100" dir="2700000" algn="tl">
                    <a:srgbClr val="000000"/>
                  </a:outerShdw>
                </a:effectLst>
                <a:latin typeface="Tahoma" pitchFamily="34" charset="0"/>
              </a:rPr>
              <a:t>uncertainty</a:t>
            </a:r>
            <a:r>
              <a:rPr lang="fr-FR" sz="3200" dirty="0">
                <a:effectLst>
                  <a:outerShdw blurRad="38100" dist="38100" dir="2700000" algn="tl">
                    <a:srgbClr val="000000"/>
                  </a:outerShdw>
                </a:effectLst>
                <a:latin typeface="Tahoma" pitchFamily="34" charset="0"/>
              </a:rPr>
              <a:t> » about a system</a:t>
            </a:r>
          </a:p>
        </p:txBody>
      </p:sp>
      <p:sp>
        <p:nvSpPr>
          <p:cNvPr id="1507333" name="Text Box 5"/>
          <p:cNvSpPr txBox="1">
            <a:spLocks noChangeArrowheads="1"/>
          </p:cNvSpPr>
          <p:nvPr/>
        </p:nvSpPr>
        <p:spPr bwMode="auto">
          <a:xfrm>
            <a:off x="7321446" y="4686801"/>
            <a:ext cx="297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762000" algn="l">
              <a:defRPr sz="2400">
                <a:solidFill>
                  <a:schemeClr val="tx1"/>
                </a:solidFill>
                <a:latin typeface="Times New Roman" pitchFamily="18" charset="0"/>
              </a:defRPr>
            </a:lvl2pPr>
            <a:lvl3pPr marL="952500"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ts val="500"/>
              </a:spcBef>
              <a:spcAft>
                <a:spcPts val="500"/>
              </a:spcAft>
              <a:buClr>
                <a:srgbClr val="CC6600"/>
              </a:buClr>
              <a:buSzPct val="150000"/>
            </a:pPr>
            <a:r>
              <a:rPr lang="fr-FR" sz="3600" dirty="0">
                <a:solidFill>
                  <a:srgbClr val="FFFF00"/>
                </a:solidFill>
                <a:effectLst>
                  <a:outerShdw blurRad="38100" dist="38100" dir="2700000" algn="tl">
                    <a:srgbClr val="000000"/>
                  </a:outerShdw>
                </a:effectLst>
                <a:latin typeface="Tahoma" pitchFamily="34" charset="0"/>
              </a:rPr>
              <a:t>Information</a:t>
            </a:r>
            <a:endParaRPr lang="fr-FR" sz="2800" dirty="0">
              <a:solidFill>
                <a:srgbClr val="CC6600"/>
              </a:solidFill>
              <a:effectLst>
                <a:outerShdw blurRad="38100" dist="38100" dir="2700000" algn="tl">
                  <a:srgbClr val="000000"/>
                </a:outerShdw>
              </a:effectLst>
              <a:latin typeface="Tahoma" pitchFamily="34" charset="0"/>
            </a:endParaRPr>
          </a:p>
        </p:txBody>
      </p:sp>
      <p:sp>
        <p:nvSpPr>
          <p:cNvPr id="3" name="Footer Placeholder 2"/>
          <p:cNvSpPr>
            <a:spLocks noGrp="1"/>
          </p:cNvSpPr>
          <p:nvPr>
            <p:ph type="ftr" sz="quarter" idx="11"/>
          </p:nvPr>
        </p:nvSpPr>
        <p:spPr/>
        <p:txBody>
          <a:bodyPr/>
          <a:lstStyle/>
          <a:p>
            <a:pPr>
              <a:defRPr/>
            </a:pPr>
            <a:r>
              <a:rPr lang="en-US"/>
              <a:t>Isabelle Bichindaritz, SUNY Oswego</a:t>
            </a:r>
            <a:endParaRPr lang="en-US" dirty="0"/>
          </a:p>
        </p:txBody>
      </p:sp>
      <p:sp>
        <p:nvSpPr>
          <p:cNvPr id="10" name="Rectangle 2"/>
          <p:cNvSpPr txBox="1">
            <a:spLocks noChangeArrowheads="1"/>
          </p:cNvSpPr>
          <p:nvPr/>
        </p:nvSpPr>
        <p:spPr>
          <a:xfrm>
            <a:off x="2040515" y="244835"/>
            <a:ext cx="8983800" cy="952499"/>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b="1" dirty="0">
                <a:effectLst>
                  <a:outerShdw blurRad="38100" dist="38100" dir="2700000" algn="tl">
                    <a:srgbClr val="000000">
                      <a:alpha val="43137"/>
                    </a:srgbClr>
                  </a:outerShdw>
                </a:effectLst>
              </a:rPr>
              <a:t>Locating and Downloading Datasets</a:t>
            </a:r>
          </a:p>
        </p:txBody>
      </p:sp>
      <p:sp>
        <p:nvSpPr>
          <p:cNvPr id="11" name="Text Box 4"/>
          <p:cNvSpPr txBox="1">
            <a:spLocks noChangeArrowheads="1"/>
          </p:cNvSpPr>
          <p:nvPr/>
        </p:nvSpPr>
        <p:spPr bwMode="auto">
          <a:xfrm>
            <a:off x="1911246" y="4642351"/>
            <a:ext cx="289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762000" algn="l">
              <a:defRPr sz="2400">
                <a:solidFill>
                  <a:schemeClr val="tx1"/>
                </a:solidFill>
                <a:latin typeface="Times New Roman" pitchFamily="18" charset="0"/>
              </a:defRPr>
            </a:lvl2pPr>
            <a:lvl3pPr marL="952500"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ts val="500"/>
              </a:spcBef>
              <a:spcAft>
                <a:spcPts val="500"/>
              </a:spcAft>
              <a:buClr>
                <a:srgbClr val="CC6600"/>
              </a:buClr>
              <a:buSzPct val="150000"/>
            </a:pPr>
            <a:r>
              <a:rPr lang="fr-FR" sz="3600" dirty="0">
                <a:solidFill>
                  <a:srgbClr val="FFFF00"/>
                </a:solidFill>
                <a:effectLst>
                  <a:outerShdw blurRad="38100" dist="38100" dir="2700000" algn="tl">
                    <a:srgbClr val="000000"/>
                  </a:outerShdw>
                </a:effectLst>
                <a:latin typeface="Tahoma" pitchFamily="34" charset="0"/>
              </a:rPr>
              <a:t>Data</a:t>
            </a:r>
            <a:endParaRPr lang="fr-FR" sz="2800" dirty="0">
              <a:solidFill>
                <a:srgbClr val="CC6600"/>
              </a:solidFill>
              <a:effectLst>
                <a:outerShdw blurRad="38100" dist="38100" dir="2700000" algn="tl">
                  <a:srgbClr val="000000"/>
                </a:outerShdw>
              </a:effectLst>
              <a:latin typeface="Tahoma" pitchFamily="34" charset="0"/>
            </a:endParaRPr>
          </a:p>
        </p:txBody>
      </p:sp>
      <p:sp>
        <p:nvSpPr>
          <p:cNvPr id="12" name="AutoShape 6"/>
          <p:cNvSpPr>
            <a:spLocks noChangeArrowheads="1"/>
          </p:cNvSpPr>
          <p:nvPr/>
        </p:nvSpPr>
        <p:spPr bwMode="auto">
          <a:xfrm>
            <a:off x="4578246" y="4661401"/>
            <a:ext cx="2743200" cy="838200"/>
          </a:xfrm>
          <a:prstGeom prst="rightArrow">
            <a:avLst>
              <a:gd name="adj1" fmla="val 50000"/>
              <a:gd name="adj2" fmla="val 81818"/>
            </a:avLst>
          </a:prstGeom>
          <a:solidFill>
            <a:srgbClr val="7030A0"/>
          </a:solidFill>
          <a:ln w="19050">
            <a:solidFill>
              <a:schemeClr val="bg1"/>
            </a:solidFill>
            <a:miter lim="800000"/>
            <a:headEnd/>
            <a:tailEnd/>
          </a:ln>
          <a:effectLst>
            <a:outerShdw dist="45791" dir="2021404" algn="ctr" rotWithShape="0">
              <a:schemeClr val="bg2"/>
            </a:outerShdw>
          </a:effectLst>
        </p:spPr>
        <p:txBody>
          <a:bodyPr wrap="none" anchor="ctr"/>
          <a:lstStyle/>
          <a:p>
            <a:r>
              <a:rPr lang="fr-FR"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fr-FR"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Processing</a:t>
            </a:r>
            <a:endParaRPr lang="fr-FR"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30718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07330"/>
                                        </p:tgtEl>
                                        <p:attrNameLst>
                                          <p:attrName>style.visibility</p:attrName>
                                        </p:attrNameLst>
                                      </p:cBhvr>
                                      <p:to>
                                        <p:strVal val="visible"/>
                                      </p:to>
                                    </p:set>
                                    <p:animEffect transition="in" filter="box(in)">
                                      <p:cBhvr>
                                        <p:cTn id="7" dur="500"/>
                                        <p:tgtEl>
                                          <p:spTgt spid="1507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7333"/>
                                        </p:tgtEl>
                                        <p:attrNameLst>
                                          <p:attrName>style.visibility</p:attrName>
                                        </p:attrNameLst>
                                      </p:cBhvr>
                                      <p:to>
                                        <p:strVal val="visible"/>
                                      </p:to>
                                    </p:set>
                                    <p:animEffect transition="in" filter="wipe(left)">
                                      <p:cBhvr>
                                        <p:cTn id="12" dur="500"/>
                                        <p:tgtEl>
                                          <p:spTgt spid="1507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330" grpId="0" autoUpdateAnimBg="0"/>
      <p:bldP spid="1507333" grpId="0" autoUpdateAnimBg="0"/>
      <p:bldP spid="11" grpId="0" autoUpdateAnimBg="0"/>
      <p:bldP spid="12"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30</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Normalization</a:t>
            </a:r>
          </a:p>
        </p:txBody>
      </p:sp>
      <p:sp>
        <p:nvSpPr>
          <p:cNvPr id="8198" name="Rectangle 3"/>
          <p:cNvSpPr>
            <a:spLocks noGrp="1" noChangeArrowheads="1"/>
          </p:cNvSpPr>
          <p:nvPr>
            <p:ph type="body" idx="1"/>
          </p:nvPr>
        </p:nvSpPr>
        <p:spPr>
          <a:xfrm>
            <a:off x="1752600" y="1524000"/>
            <a:ext cx="8686800" cy="4114800"/>
          </a:xfrm>
        </p:spPr>
        <p:txBody>
          <a:bodyPr>
            <a:normAutofit fontScale="85000" lnSpcReduction="20000"/>
          </a:bodyPr>
          <a:lstStyle/>
          <a:p>
            <a:r>
              <a:rPr lang="en-US" altLang="en-US" dirty="0"/>
              <a:t>Comparison between the methods</a:t>
            </a:r>
          </a:p>
          <a:p>
            <a:endParaRPr lang="en-US" altLang="en-US" dirty="0"/>
          </a:p>
          <a:p>
            <a:pPr lvl="1"/>
            <a:r>
              <a:rPr lang="en-US" altLang="en-US" dirty="0"/>
              <a:t>The method that preserves the original data distribution is decimal scaling, therefore it preserves more than the others the shape of the data repartition. It acts similarly to image resizing in photo editing software (shrink / magnify).</a:t>
            </a:r>
          </a:p>
          <a:p>
            <a:pPr lvl="1"/>
            <a:endParaRPr lang="en-US" altLang="en-US" dirty="0"/>
          </a:p>
          <a:p>
            <a:pPr lvl="1"/>
            <a:r>
              <a:rPr lang="en-US" altLang="en-US" dirty="0"/>
              <a:t>Z-score normalization is the most used because the resulting distribution is going to be normal, which is advantageous with certain statistical methods. However it distorts the natural shape of the data distribution.</a:t>
            </a:r>
          </a:p>
          <a:p>
            <a:pPr lvl="1"/>
            <a:endParaRPr lang="en-US" altLang="en-US" dirty="0"/>
          </a:p>
          <a:p>
            <a:pPr lvl="1"/>
            <a:r>
              <a:rPr lang="en-US" altLang="en-US" dirty="0"/>
              <a:t>Min-max normalization can accommodate any new range we want, not only [0, 1] and [-1, 1] like the other ones.</a:t>
            </a:r>
          </a:p>
          <a:p>
            <a:pPr marL="0" indent="0">
              <a:buNone/>
            </a:pPr>
            <a:br>
              <a:rPr lang="en-US" altLang="en-US" baseline="30000" dirty="0"/>
            </a:br>
            <a:endParaRPr lang="en-US" altLang="en-US" baseline="30000" dirty="0"/>
          </a:p>
          <a:p>
            <a:endParaRPr lang="en-US" altLang="en-US" baseline="30000" dirty="0"/>
          </a:p>
          <a:p>
            <a:pPr marL="0" indent="0">
              <a:buNone/>
            </a:pPr>
            <a:endParaRPr lang="en-US" altLang="en-US" baseline="30000" dirty="0"/>
          </a:p>
          <a:p>
            <a:endParaRPr lang="en-US" altLang="en-US" baseline="30000" dirty="0"/>
          </a:p>
          <a:p>
            <a:endParaRPr lang="en-US" altLang="en-US" baseline="30000" dirty="0"/>
          </a:p>
          <a:p>
            <a:endParaRPr lang="en-US" altLang="en-US" baseline="30000" dirty="0"/>
          </a:p>
        </p:txBody>
      </p:sp>
    </p:spTree>
    <p:extLst>
      <p:ext uri="{BB962C8B-B14F-4D97-AF65-F5344CB8AC3E}">
        <p14:creationId xmlns:p14="http://schemas.microsoft.com/office/powerpoint/2010/main" val="122465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31</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b="1" dirty="0">
                <a:solidFill>
                  <a:srgbClr val="FFFF00"/>
                </a:solidFill>
              </a:rPr>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904188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32</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Discretization</a:t>
            </a:r>
          </a:p>
        </p:txBody>
      </p:sp>
      <p:sp>
        <p:nvSpPr>
          <p:cNvPr id="8198" name="Rectangle 3"/>
          <p:cNvSpPr>
            <a:spLocks noGrp="1" noChangeArrowheads="1"/>
          </p:cNvSpPr>
          <p:nvPr>
            <p:ph type="body" idx="1"/>
          </p:nvPr>
        </p:nvSpPr>
        <p:spPr>
          <a:xfrm>
            <a:off x="1752600" y="2102427"/>
            <a:ext cx="8686800" cy="4114800"/>
          </a:xfrm>
        </p:spPr>
        <p:txBody>
          <a:bodyPr>
            <a:normAutofit/>
          </a:bodyPr>
          <a:lstStyle/>
          <a:p>
            <a:r>
              <a:rPr lang="en-US" altLang="en-US" dirty="0"/>
              <a:t>Discretization transforms data from numeric into nominal data type.</a:t>
            </a:r>
          </a:p>
          <a:p>
            <a:endParaRPr lang="en-US" altLang="en-US" dirty="0"/>
          </a:p>
          <a:p>
            <a:r>
              <a:rPr lang="en-US" altLang="en-US" dirty="0"/>
              <a:t>Effects of discretization:</a:t>
            </a:r>
          </a:p>
          <a:p>
            <a:pPr lvl="1"/>
            <a:r>
              <a:rPr lang="en-US" altLang="en-US" dirty="0"/>
              <a:t>Smooths data.</a:t>
            </a:r>
          </a:p>
          <a:p>
            <a:pPr lvl="1"/>
            <a:r>
              <a:rPr lang="en-US" altLang="en-US" dirty="0"/>
              <a:t>Reduces noise.</a:t>
            </a:r>
          </a:p>
          <a:p>
            <a:pPr lvl="1"/>
            <a:r>
              <a:rPr lang="en-US" altLang="en-US" dirty="0"/>
              <a:t>Reduces data size.</a:t>
            </a:r>
          </a:p>
          <a:p>
            <a:pPr lvl="1"/>
            <a:r>
              <a:rPr lang="en-US" altLang="en-US" dirty="0"/>
              <a:t>Enables specific methods using nominal data.</a:t>
            </a:r>
          </a:p>
          <a:p>
            <a:endParaRPr lang="en-US" altLang="en-US" dirty="0"/>
          </a:p>
        </p:txBody>
      </p:sp>
    </p:spTree>
    <p:extLst>
      <p:ext uri="{BB962C8B-B14F-4D97-AF65-F5344CB8AC3E}">
        <p14:creationId xmlns:p14="http://schemas.microsoft.com/office/powerpoint/2010/main" val="932426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33</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Discretization</a:t>
            </a:r>
          </a:p>
        </p:txBody>
      </p:sp>
      <p:sp>
        <p:nvSpPr>
          <p:cNvPr id="8198" name="Rectangle 3"/>
          <p:cNvSpPr>
            <a:spLocks noGrp="1" noChangeArrowheads="1"/>
          </p:cNvSpPr>
          <p:nvPr>
            <p:ph type="body" idx="1"/>
          </p:nvPr>
        </p:nvSpPr>
        <p:spPr>
          <a:xfrm>
            <a:off x="1752600" y="1524000"/>
            <a:ext cx="8686800" cy="4114800"/>
          </a:xfrm>
        </p:spPr>
        <p:txBody>
          <a:bodyPr>
            <a:normAutofit fontScale="92500" lnSpcReduction="20000"/>
          </a:bodyPr>
          <a:lstStyle/>
          <a:p>
            <a:r>
              <a:rPr lang="en-US" altLang="en-US" dirty="0"/>
              <a:t>Discretization methods</a:t>
            </a:r>
          </a:p>
          <a:p>
            <a:endParaRPr lang="en-US" altLang="en-US" dirty="0"/>
          </a:p>
          <a:p>
            <a:pPr lvl="1"/>
            <a:r>
              <a:rPr lang="en-US" altLang="en-US" dirty="0"/>
              <a:t>Manual methods:</a:t>
            </a:r>
          </a:p>
          <a:p>
            <a:pPr lvl="2"/>
            <a:r>
              <a:rPr lang="en-US" altLang="en-US" dirty="0"/>
              <a:t>Distribution analysis.</a:t>
            </a:r>
          </a:p>
          <a:p>
            <a:pPr lvl="1"/>
            <a:endParaRPr lang="en-US" altLang="en-US" dirty="0"/>
          </a:p>
          <a:p>
            <a:pPr lvl="1"/>
            <a:r>
              <a:rPr lang="en-US" altLang="en-US" dirty="0"/>
              <a:t>Automatic methods:</a:t>
            </a:r>
          </a:p>
          <a:p>
            <a:pPr lvl="1"/>
            <a:endParaRPr lang="en-US" altLang="en-US" dirty="0"/>
          </a:p>
          <a:p>
            <a:pPr lvl="2"/>
            <a:r>
              <a:rPr lang="en-US" altLang="en-US" dirty="0"/>
              <a:t>Binning.</a:t>
            </a:r>
          </a:p>
          <a:p>
            <a:pPr lvl="3"/>
            <a:r>
              <a:rPr lang="en-US" altLang="en-US" dirty="0"/>
              <a:t>Equal-width binning</a:t>
            </a:r>
          </a:p>
          <a:p>
            <a:pPr lvl="3"/>
            <a:r>
              <a:rPr lang="en-US" altLang="en-US" dirty="0"/>
              <a:t>Equal-depth binning </a:t>
            </a:r>
          </a:p>
          <a:p>
            <a:pPr lvl="2"/>
            <a:r>
              <a:rPr lang="en-US" altLang="en-US" dirty="0"/>
              <a:t>Regression analysis.</a:t>
            </a:r>
          </a:p>
          <a:p>
            <a:pPr lvl="2"/>
            <a:r>
              <a:rPr lang="en-US" altLang="en-US" dirty="0"/>
              <a:t>Cluster analysis.</a:t>
            </a:r>
          </a:p>
          <a:p>
            <a:pPr lvl="2"/>
            <a:r>
              <a:rPr lang="en-US" altLang="en-US" dirty="0"/>
              <a:t>Natural partitioning.</a:t>
            </a:r>
          </a:p>
          <a:p>
            <a:pPr lvl="1"/>
            <a:endParaRPr lang="en-US" altLang="en-US" dirty="0"/>
          </a:p>
        </p:txBody>
      </p:sp>
    </p:spTree>
    <p:extLst>
      <p:ext uri="{BB962C8B-B14F-4D97-AF65-F5344CB8AC3E}">
        <p14:creationId xmlns:p14="http://schemas.microsoft.com/office/powerpoint/2010/main" val="3174870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34</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Discretization</a:t>
            </a:r>
          </a:p>
        </p:txBody>
      </p:sp>
      <p:sp>
        <p:nvSpPr>
          <p:cNvPr id="8198" name="Rectangle 3"/>
          <p:cNvSpPr>
            <a:spLocks noGrp="1" noChangeArrowheads="1"/>
          </p:cNvSpPr>
          <p:nvPr>
            <p:ph type="body" idx="1"/>
          </p:nvPr>
        </p:nvSpPr>
        <p:spPr>
          <a:xfrm>
            <a:off x="1752600" y="1524000"/>
            <a:ext cx="8686800" cy="4114800"/>
          </a:xfrm>
        </p:spPr>
        <p:txBody>
          <a:bodyPr>
            <a:normAutofit lnSpcReduction="10000"/>
          </a:bodyPr>
          <a:lstStyle/>
          <a:p>
            <a:r>
              <a:rPr lang="en-US" altLang="en-US" dirty="0"/>
              <a:t>Equal-width binning </a:t>
            </a:r>
          </a:p>
          <a:p>
            <a:pPr lvl="1"/>
            <a:r>
              <a:rPr lang="en-US" altLang="en-US" dirty="0"/>
              <a:t>Given a range of values [min, max], we divide in intervals of approximately same width; either we set the width arbitrarily to w, or we set the desired number of bins to n, in which case w is calculated as:</a:t>
            </a:r>
            <a:br>
              <a:rPr lang="en-US" altLang="en-US" dirty="0"/>
            </a:br>
            <a:br>
              <a:rPr lang="en-US" altLang="en-US" dirty="0"/>
            </a:br>
            <a:r>
              <a:rPr lang="en-US" altLang="en-US" dirty="0"/>
              <a:t>w = max – min / n</a:t>
            </a:r>
          </a:p>
          <a:p>
            <a:pPr lvl="1"/>
            <a:endParaRPr lang="en-US" altLang="en-US" dirty="0"/>
          </a:p>
          <a:p>
            <a:pPr lvl="1"/>
            <a:r>
              <a:rPr lang="en-US" altLang="en-US" dirty="0"/>
              <a:t>Ex: if the range is [0, 100] and we want 4 bins, each bin will have a width of </a:t>
            </a:r>
            <a:br>
              <a:rPr lang="en-US" altLang="en-US" dirty="0"/>
            </a:br>
            <a:r>
              <a:rPr lang="en-US" altLang="en-US" dirty="0"/>
              <a:t>100 – 0 / 4 = 25</a:t>
            </a:r>
            <a:br>
              <a:rPr lang="en-US" altLang="en-US" dirty="0"/>
            </a:br>
            <a:r>
              <a:rPr lang="en-US" altLang="en-US" dirty="0"/>
              <a:t>the bins will be: [0, 24], [25, 49], [50, 74], [75, 100]. </a:t>
            </a:r>
          </a:p>
        </p:txBody>
      </p:sp>
    </p:spTree>
    <p:extLst>
      <p:ext uri="{BB962C8B-B14F-4D97-AF65-F5344CB8AC3E}">
        <p14:creationId xmlns:p14="http://schemas.microsoft.com/office/powerpoint/2010/main" val="4118518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35</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Discretization</a:t>
            </a:r>
          </a:p>
        </p:txBody>
      </p:sp>
      <p:sp>
        <p:nvSpPr>
          <p:cNvPr id="8198" name="Rectangle 3"/>
          <p:cNvSpPr>
            <a:spLocks noGrp="1" noChangeArrowheads="1"/>
          </p:cNvSpPr>
          <p:nvPr>
            <p:ph type="body" idx="1"/>
          </p:nvPr>
        </p:nvSpPr>
        <p:spPr>
          <a:xfrm>
            <a:off x="1752600" y="1524000"/>
            <a:ext cx="8686800" cy="4114800"/>
          </a:xfrm>
        </p:spPr>
        <p:txBody>
          <a:bodyPr>
            <a:normAutofit fontScale="92500" lnSpcReduction="10000"/>
          </a:bodyPr>
          <a:lstStyle/>
          <a:p>
            <a:r>
              <a:rPr lang="en-US" altLang="en-US" dirty="0"/>
              <a:t>Equal-depth binning </a:t>
            </a:r>
          </a:p>
          <a:p>
            <a:pPr lvl="1"/>
            <a:r>
              <a:rPr lang="en-US" altLang="en-US" dirty="0"/>
              <a:t>Given a range of values [min, max], we place approximately the same number of instances in each bin by dividing the total number of samples </a:t>
            </a:r>
            <a:r>
              <a:rPr lang="en-US" altLang="en-US" dirty="0" err="1"/>
              <a:t>nb</a:t>
            </a:r>
            <a:r>
              <a:rPr lang="en-US" altLang="en-US" dirty="0"/>
              <a:t> by the desired number of samples in each bin (depth) d, in which case  the number of bins n is calculated as:</a:t>
            </a:r>
            <a:br>
              <a:rPr lang="en-US" altLang="en-US" dirty="0"/>
            </a:br>
            <a:br>
              <a:rPr lang="en-US" altLang="en-US" dirty="0"/>
            </a:br>
            <a:r>
              <a:rPr lang="en-US" altLang="en-US" dirty="0"/>
              <a:t>n = </a:t>
            </a:r>
            <a:r>
              <a:rPr lang="en-US" altLang="en-US" dirty="0" err="1"/>
              <a:t>nb</a:t>
            </a:r>
            <a:r>
              <a:rPr lang="en-US" altLang="en-US" dirty="0"/>
              <a:t> / d</a:t>
            </a:r>
          </a:p>
          <a:p>
            <a:pPr lvl="1"/>
            <a:endParaRPr lang="en-US" altLang="en-US" dirty="0"/>
          </a:p>
          <a:p>
            <a:pPr lvl="1"/>
            <a:r>
              <a:rPr lang="en-US" altLang="en-US" dirty="0"/>
              <a:t>Ex: if the range is [0, 100] for 100 samples of different values (for example 99 is missing), we want 20 samples in each bin, the number of bins will be:</a:t>
            </a:r>
            <a:br>
              <a:rPr lang="en-US" altLang="en-US" dirty="0"/>
            </a:br>
            <a:r>
              <a:rPr lang="en-US" altLang="en-US" dirty="0"/>
              <a:t>100 / 20 = 5</a:t>
            </a:r>
            <a:br>
              <a:rPr lang="en-US" altLang="en-US" dirty="0"/>
            </a:br>
            <a:r>
              <a:rPr lang="en-US" altLang="en-US" dirty="0"/>
              <a:t>the bins will be: [0, 19], [20, 39], [40, 59], [60, 79], [80, 100]. </a:t>
            </a:r>
          </a:p>
        </p:txBody>
      </p:sp>
    </p:spTree>
    <p:extLst>
      <p:ext uri="{BB962C8B-B14F-4D97-AF65-F5344CB8AC3E}">
        <p14:creationId xmlns:p14="http://schemas.microsoft.com/office/powerpoint/2010/main" val="1621406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36</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Discretization</a:t>
            </a:r>
          </a:p>
        </p:txBody>
      </p:sp>
      <p:sp>
        <p:nvSpPr>
          <p:cNvPr id="8198" name="Rectangle 3"/>
          <p:cNvSpPr>
            <a:spLocks noGrp="1" noChangeArrowheads="1"/>
          </p:cNvSpPr>
          <p:nvPr>
            <p:ph type="body" idx="1"/>
          </p:nvPr>
        </p:nvSpPr>
        <p:spPr>
          <a:xfrm>
            <a:off x="1752600" y="1524000"/>
            <a:ext cx="8686800" cy="4114800"/>
          </a:xfrm>
        </p:spPr>
        <p:txBody>
          <a:bodyPr>
            <a:normAutofit fontScale="92500" lnSpcReduction="10000"/>
          </a:bodyPr>
          <a:lstStyle/>
          <a:p>
            <a:r>
              <a:rPr lang="en-US" altLang="en-US" dirty="0"/>
              <a:t>Advantage of each method:</a:t>
            </a:r>
          </a:p>
          <a:p>
            <a:endParaRPr lang="en-US" altLang="en-US" dirty="0"/>
          </a:p>
          <a:p>
            <a:pPr lvl="1"/>
            <a:r>
              <a:rPr lang="en-US" altLang="en-US" dirty="0"/>
              <a:t>Equal-width binning is more simple however very sensitive to outliers in the data.</a:t>
            </a:r>
          </a:p>
          <a:p>
            <a:pPr lvl="1"/>
            <a:endParaRPr lang="en-US" altLang="en-US" dirty="0"/>
          </a:p>
          <a:p>
            <a:pPr lvl="1"/>
            <a:r>
              <a:rPr lang="en-US" altLang="en-US" dirty="0"/>
              <a:t>Equal-depth binning scales well by keeping the distribution of the data however the bin values may be more difficult to interpret.</a:t>
            </a:r>
          </a:p>
          <a:p>
            <a:pPr lvl="1"/>
            <a:endParaRPr lang="en-US" altLang="en-US" dirty="0"/>
          </a:p>
          <a:p>
            <a:r>
              <a:rPr lang="en-US" altLang="en-US" dirty="0"/>
              <a:t>Smoothing of data can be accomplished by replacing the values in a bin by  statistic such as average (numeric data), median (numeric data), or mode (categorical data). </a:t>
            </a:r>
          </a:p>
          <a:p>
            <a:pPr lvl="1"/>
            <a:endParaRPr lang="en-US" altLang="en-US" dirty="0"/>
          </a:p>
        </p:txBody>
      </p:sp>
    </p:spTree>
    <p:extLst>
      <p:ext uri="{BB962C8B-B14F-4D97-AF65-F5344CB8AC3E}">
        <p14:creationId xmlns:p14="http://schemas.microsoft.com/office/powerpoint/2010/main" val="2697468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37</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b="1" dirty="0">
                <a:solidFill>
                  <a:srgbClr val="FFFF00"/>
                </a:solidFill>
              </a:rPr>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68375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38</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Reduction</a:t>
            </a:r>
          </a:p>
        </p:txBody>
      </p:sp>
      <p:sp>
        <p:nvSpPr>
          <p:cNvPr id="8198" name="Rectangle 3"/>
          <p:cNvSpPr>
            <a:spLocks noGrp="1" noChangeArrowheads="1"/>
          </p:cNvSpPr>
          <p:nvPr>
            <p:ph type="body" idx="1"/>
          </p:nvPr>
        </p:nvSpPr>
        <p:spPr>
          <a:xfrm>
            <a:off x="1752600" y="1524000"/>
            <a:ext cx="8686800" cy="4114800"/>
          </a:xfrm>
        </p:spPr>
        <p:txBody>
          <a:bodyPr>
            <a:normAutofit lnSpcReduction="10000"/>
          </a:bodyPr>
          <a:lstStyle/>
          <a:p>
            <a:r>
              <a:rPr lang="en-US" altLang="en-US" dirty="0"/>
              <a:t>Data reduction can take several forms:</a:t>
            </a:r>
          </a:p>
          <a:p>
            <a:endParaRPr lang="en-US" altLang="en-US" dirty="0"/>
          </a:p>
          <a:p>
            <a:pPr lvl="1"/>
            <a:r>
              <a:rPr lang="en-US" altLang="en-US" dirty="0"/>
              <a:t>Feature selection.</a:t>
            </a:r>
          </a:p>
          <a:p>
            <a:pPr lvl="1"/>
            <a:endParaRPr lang="en-US" altLang="en-US" dirty="0"/>
          </a:p>
          <a:p>
            <a:pPr lvl="1"/>
            <a:r>
              <a:rPr lang="en-US" altLang="en-US" dirty="0"/>
              <a:t>Sampling.</a:t>
            </a:r>
          </a:p>
          <a:p>
            <a:pPr lvl="1"/>
            <a:endParaRPr lang="en-US" altLang="en-US" dirty="0"/>
          </a:p>
          <a:p>
            <a:pPr lvl="1"/>
            <a:r>
              <a:rPr lang="en-US" altLang="en-US" dirty="0"/>
              <a:t>Data compression.</a:t>
            </a:r>
          </a:p>
          <a:p>
            <a:pPr lvl="1"/>
            <a:endParaRPr lang="en-US" altLang="en-US" dirty="0"/>
          </a:p>
          <a:p>
            <a:pPr lvl="1"/>
            <a:r>
              <a:rPr lang="en-US" altLang="en-US" dirty="0"/>
              <a:t>Data aggregation.</a:t>
            </a:r>
          </a:p>
          <a:p>
            <a:pPr lvl="1"/>
            <a:endParaRPr lang="en-US" altLang="en-US" dirty="0"/>
          </a:p>
          <a:p>
            <a:pPr lvl="1"/>
            <a:r>
              <a:rPr lang="en-US" altLang="en-US" dirty="0"/>
              <a:t>etc.</a:t>
            </a:r>
          </a:p>
        </p:txBody>
      </p:sp>
    </p:spTree>
    <p:extLst>
      <p:ext uri="{BB962C8B-B14F-4D97-AF65-F5344CB8AC3E}">
        <p14:creationId xmlns:p14="http://schemas.microsoft.com/office/powerpoint/2010/main" val="2545328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39</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b="1" dirty="0">
                <a:solidFill>
                  <a:srgbClr val="FFFF00"/>
                </a:solidFill>
              </a:rPr>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349902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4</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Datasets and Files</a:t>
            </a:r>
          </a:p>
        </p:txBody>
      </p:sp>
      <p:sp>
        <p:nvSpPr>
          <p:cNvPr id="8198" name="Rectangle 3"/>
          <p:cNvSpPr>
            <a:spLocks noGrp="1" noChangeArrowheads="1"/>
          </p:cNvSpPr>
          <p:nvPr>
            <p:ph type="body" idx="1"/>
          </p:nvPr>
        </p:nvSpPr>
        <p:spPr>
          <a:xfrm>
            <a:off x="1752600" y="1524000"/>
            <a:ext cx="8686800" cy="815788"/>
          </a:xfrm>
        </p:spPr>
        <p:txBody>
          <a:bodyPr>
            <a:normAutofit/>
          </a:bodyPr>
          <a:lstStyle/>
          <a:p>
            <a:r>
              <a:rPr lang="en-US" altLang="en-US" dirty="0"/>
              <a:t>client.csv file example (with delimiter “, “)</a:t>
            </a:r>
          </a:p>
          <a:p>
            <a:endParaRPr lang="en-US" altLang="en-US" dirty="0"/>
          </a:p>
          <a:p>
            <a:endParaRPr lang="en-US" altLang="en-US" dirty="0"/>
          </a:p>
          <a:p>
            <a:endParaRPr lang="en-US" altLang="en-US" dirty="0"/>
          </a:p>
        </p:txBody>
      </p:sp>
      <p:sp>
        <p:nvSpPr>
          <p:cNvPr id="3" name="TextBox 2"/>
          <p:cNvSpPr txBox="1"/>
          <p:nvPr/>
        </p:nvSpPr>
        <p:spPr>
          <a:xfrm>
            <a:off x="2932618" y="2643498"/>
            <a:ext cx="5988194" cy="2677656"/>
          </a:xfrm>
          <a:prstGeom prst="rect">
            <a:avLst/>
          </a:prstGeom>
          <a:solidFill>
            <a:schemeClr val="bg2"/>
          </a:solidFill>
        </p:spPr>
        <p:txBody>
          <a:bodyPr wrap="square" rtlCol="0">
            <a:spAutoFit/>
          </a:bodyPr>
          <a:lstStyle/>
          <a:p>
            <a:r>
              <a:rPr lang="en-US" sz="2800" dirty="0" err="1"/>
              <a:t>clientNo</a:t>
            </a:r>
            <a:r>
              <a:rPr lang="en-US" sz="2800" dirty="0"/>
              <a:t>, </a:t>
            </a:r>
            <a:r>
              <a:rPr lang="en-US" sz="2800" dirty="0" err="1"/>
              <a:t>fName</a:t>
            </a:r>
            <a:r>
              <a:rPr lang="en-US" sz="2800" dirty="0"/>
              <a:t>, </a:t>
            </a:r>
            <a:r>
              <a:rPr lang="en-US" sz="2800" dirty="0" err="1"/>
              <a:t>lName</a:t>
            </a:r>
            <a:r>
              <a:rPr lang="en-US" sz="2800" dirty="0"/>
              <a:t>, address, </a:t>
            </a:r>
            <a:r>
              <a:rPr lang="en-US" sz="2800" dirty="0" err="1"/>
              <a:t>telNo</a:t>
            </a:r>
            <a:endParaRPr lang="en-US" sz="2800" dirty="0"/>
          </a:p>
          <a:p>
            <a:r>
              <a:rPr lang="en-US" sz="2800" dirty="0"/>
              <a:t>1, Lisa, Smith, mountain, 1439</a:t>
            </a:r>
          </a:p>
          <a:p>
            <a:r>
              <a:rPr lang="en-US" sz="2800" dirty="0"/>
              <a:t>2, John, Mack, city, 5634</a:t>
            </a:r>
          </a:p>
          <a:p>
            <a:r>
              <a:rPr lang="en-US" sz="2800" dirty="0"/>
              <a:t>3, Mary, Lewis, river, 9045</a:t>
            </a:r>
          </a:p>
          <a:p>
            <a:r>
              <a:rPr lang="en-US" sz="2800" dirty="0"/>
              <a:t>4, Mark, Trump, plain, 2710</a:t>
            </a:r>
          </a:p>
          <a:p>
            <a:r>
              <a:rPr lang="en-US" sz="2800" dirty="0"/>
              <a:t>5, Leslie, Clinton, village, 3592</a:t>
            </a:r>
          </a:p>
        </p:txBody>
      </p:sp>
    </p:spTree>
    <p:extLst>
      <p:ext uri="{BB962C8B-B14F-4D97-AF65-F5344CB8AC3E}">
        <p14:creationId xmlns:p14="http://schemas.microsoft.com/office/powerpoint/2010/main" val="3165753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40</a:t>
            </a:fld>
            <a:endParaRPr lang="en-US" altLang="en-US" sz="1400"/>
          </a:p>
        </p:txBody>
      </p:sp>
      <p:sp>
        <p:nvSpPr>
          <p:cNvPr id="8197" name="Rectangle 2"/>
          <p:cNvSpPr>
            <a:spLocks noGrp="1" noChangeArrowheads="1"/>
          </p:cNvSpPr>
          <p:nvPr>
            <p:ph type="title"/>
          </p:nvPr>
        </p:nvSpPr>
        <p:spPr>
          <a:xfrm>
            <a:off x="1752600" y="234950"/>
            <a:ext cx="7772400" cy="1143000"/>
          </a:xfrm>
        </p:spPr>
        <p:txBody>
          <a:bodyPr>
            <a:normAutofit/>
          </a:bodyPr>
          <a:lstStyle/>
          <a:p>
            <a:r>
              <a:rPr lang="en-US" altLang="en-US" b="1" dirty="0">
                <a:effectLst>
                  <a:outerShdw blurRad="38100" dist="38100" dir="2700000" algn="tl">
                    <a:srgbClr val="000000">
                      <a:alpha val="43137"/>
                    </a:srgbClr>
                  </a:outerShdw>
                </a:effectLst>
              </a:rPr>
              <a:t>Feature Selection</a:t>
            </a:r>
          </a:p>
        </p:txBody>
      </p:sp>
      <p:sp>
        <p:nvSpPr>
          <p:cNvPr id="8198" name="Rectangle 3"/>
          <p:cNvSpPr>
            <a:spLocks noGrp="1" noChangeArrowheads="1"/>
          </p:cNvSpPr>
          <p:nvPr>
            <p:ph type="body" idx="1"/>
          </p:nvPr>
        </p:nvSpPr>
        <p:spPr>
          <a:xfrm>
            <a:off x="1752600" y="1664277"/>
            <a:ext cx="8686800" cy="4114800"/>
          </a:xfrm>
        </p:spPr>
        <p:txBody>
          <a:bodyPr>
            <a:normAutofit fontScale="92500" lnSpcReduction="20000"/>
          </a:bodyPr>
          <a:lstStyle/>
          <a:p>
            <a:endParaRPr lang="en-US" altLang="en-US" dirty="0"/>
          </a:p>
          <a:p>
            <a:r>
              <a:rPr lang="en-US" altLang="en-US" dirty="0"/>
              <a:t>Feature selection is also called dimensionality reduction.</a:t>
            </a:r>
          </a:p>
          <a:p>
            <a:endParaRPr lang="en-US" altLang="en-US" dirty="0"/>
          </a:p>
          <a:p>
            <a:r>
              <a:rPr lang="en-US" altLang="en-US" dirty="0"/>
              <a:t>A feature is also called a variable (or a column).</a:t>
            </a:r>
          </a:p>
          <a:p>
            <a:endParaRPr lang="en-US" altLang="en-US" dirty="0"/>
          </a:p>
          <a:p>
            <a:r>
              <a:rPr lang="en-US" altLang="en-US" dirty="0"/>
              <a:t>It is very important in biomedical data due to an often large number of features available – the curse of dimensionality (Ex: number of gene expressions).</a:t>
            </a:r>
          </a:p>
          <a:p>
            <a:endParaRPr lang="en-US" altLang="en-US" dirty="0"/>
          </a:p>
          <a:p>
            <a:r>
              <a:rPr lang="en-US" altLang="en-US" dirty="0"/>
              <a:t>It will be studied in a future module.</a:t>
            </a:r>
          </a:p>
          <a:p>
            <a:endParaRPr lang="en-US" altLang="en-US" dirty="0"/>
          </a:p>
        </p:txBody>
      </p:sp>
    </p:spTree>
    <p:extLst>
      <p:ext uri="{BB962C8B-B14F-4D97-AF65-F5344CB8AC3E}">
        <p14:creationId xmlns:p14="http://schemas.microsoft.com/office/powerpoint/2010/main" val="915822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41</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b="1" dirty="0">
                <a:solidFill>
                  <a:srgbClr val="FFFF00"/>
                </a:solidFill>
              </a:rPr>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1752800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42</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Sampling</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Data sampling refers to creating a subset or sample of the complete dataset.</a:t>
            </a:r>
          </a:p>
          <a:p>
            <a:endParaRPr lang="en-US" altLang="en-US" dirty="0"/>
          </a:p>
          <a:p>
            <a:r>
              <a:rPr lang="en-US" altLang="en-US" dirty="0"/>
              <a:t>The sample needs to be representative.</a:t>
            </a:r>
          </a:p>
          <a:p>
            <a:endParaRPr lang="en-US" altLang="en-US" dirty="0"/>
          </a:p>
          <a:p>
            <a:r>
              <a:rPr lang="en-US" altLang="en-US" dirty="0"/>
              <a:t>Main methods:</a:t>
            </a:r>
          </a:p>
          <a:p>
            <a:pPr lvl="1"/>
            <a:r>
              <a:rPr lang="en-US" altLang="en-US" dirty="0"/>
              <a:t>Simple random sampling with replacement.</a:t>
            </a:r>
          </a:p>
          <a:p>
            <a:pPr lvl="1"/>
            <a:r>
              <a:rPr lang="en-US" altLang="en-US" dirty="0"/>
              <a:t>Simple random sampling without replacement.</a:t>
            </a:r>
          </a:p>
          <a:p>
            <a:pPr lvl="1"/>
            <a:r>
              <a:rPr lang="en-US" altLang="en-US" dirty="0"/>
              <a:t>Stratified sampling.</a:t>
            </a:r>
          </a:p>
        </p:txBody>
      </p:sp>
    </p:spTree>
    <p:extLst>
      <p:ext uri="{BB962C8B-B14F-4D97-AF65-F5344CB8AC3E}">
        <p14:creationId xmlns:p14="http://schemas.microsoft.com/office/powerpoint/2010/main" val="2849137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xfrm>
            <a:off x="3903610" y="6140450"/>
            <a:ext cx="4114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43</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Sampling</a:t>
            </a:r>
          </a:p>
        </p:txBody>
      </p:sp>
      <p:sp>
        <p:nvSpPr>
          <p:cNvPr id="8" name="Text Box 3"/>
          <p:cNvSpPr txBox="1">
            <a:spLocks noChangeArrowheads="1"/>
          </p:cNvSpPr>
          <p:nvPr/>
        </p:nvSpPr>
        <p:spPr bwMode="auto">
          <a:xfrm rot="-1013563">
            <a:off x="4938959" y="2425700"/>
            <a:ext cx="2205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t>SRSWOR</a:t>
            </a:r>
          </a:p>
          <a:p>
            <a:pPr algn="l"/>
            <a:r>
              <a:rPr lang="en-US"/>
              <a:t>(simple random</a:t>
            </a:r>
          </a:p>
          <a:p>
            <a:pPr algn="l"/>
            <a:r>
              <a:rPr lang="en-US"/>
              <a:t> sample without </a:t>
            </a:r>
          </a:p>
          <a:p>
            <a:pPr algn="l"/>
            <a:r>
              <a:rPr lang="en-US"/>
              <a:t>replacement)</a:t>
            </a:r>
          </a:p>
        </p:txBody>
      </p:sp>
      <p:grpSp>
        <p:nvGrpSpPr>
          <p:cNvPr id="9" name="Group 4"/>
          <p:cNvGrpSpPr>
            <a:grpSpLocks/>
          </p:cNvGrpSpPr>
          <p:nvPr/>
        </p:nvGrpSpPr>
        <p:grpSpPr bwMode="auto">
          <a:xfrm>
            <a:off x="6901109" y="1377950"/>
            <a:ext cx="2438400" cy="1676400"/>
            <a:chOff x="3588" y="1116"/>
            <a:chExt cx="1536" cy="1056"/>
          </a:xfrm>
        </p:grpSpPr>
        <p:sp>
          <p:nvSpPr>
            <p:cNvPr id="10"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p>
              <a:endParaRPr lang="en-US"/>
            </a:p>
          </p:txBody>
        </p:sp>
        <p:sp>
          <p:nvSpPr>
            <p:cNvPr id="12"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p>
              <a:endParaRPr lang="en-US"/>
            </a:p>
          </p:txBody>
        </p:sp>
      </p:grpSp>
      <p:sp>
        <p:nvSpPr>
          <p:cNvPr id="14" name="Text Box 9"/>
          <p:cNvSpPr txBox="1">
            <a:spLocks noChangeArrowheads="1"/>
          </p:cNvSpPr>
          <p:nvPr/>
        </p:nvSpPr>
        <p:spPr bwMode="auto">
          <a:xfrm rot="848056">
            <a:off x="5167559" y="4711700"/>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t>SRSWR</a:t>
            </a:r>
          </a:p>
        </p:txBody>
      </p:sp>
      <p:grpSp>
        <p:nvGrpSpPr>
          <p:cNvPr id="15" name="Group 10"/>
          <p:cNvGrpSpPr>
            <a:grpSpLocks/>
          </p:cNvGrpSpPr>
          <p:nvPr/>
        </p:nvGrpSpPr>
        <p:grpSpPr bwMode="auto">
          <a:xfrm>
            <a:off x="6977309" y="4064000"/>
            <a:ext cx="2438400" cy="1676400"/>
            <a:chOff x="3636" y="2808"/>
            <a:chExt cx="1536" cy="1056"/>
          </a:xfrm>
        </p:grpSpPr>
        <p:sp>
          <p:nvSpPr>
            <p:cNvPr id="16"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p>
              <a:endParaRPr lang="en-US"/>
            </a:p>
          </p:txBody>
        </p:sp>
        <p:sp>
          <p:nvSpPr>
            <p:cNvPr id="18"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p>
              <a:endParaRPr lang="en-US"/>
            </a:p>
          </p:txBody>
        </p:sp>
        <p:sp>
          <p:nvSpPr>
            <p:cNvPr id="19"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p>
              <a:endParaRPr lang="en-US"/>
            </a:p>
          </p:txBody>
        </p:sp>
      </p:grpSp>
      <p:grpSp>
        <p:nvGrpSpPr>
          <p:cNvPr id="20" name="Group 15"/>
          <p:cNvGrpSpPr>
            <a:grpSpLocks/>
          </p:cNvGrpSpPr>
          <p:nvPr/>
        </p:nvGrpSpPr>
        <p:grpSpPr bwMode="auto">
          <a:xfrm>
            <a:off x="2040515" y="1511300"/>
            <a:ext cx="2724150" cy="4556125"/>
            <a:chOff x="564" y="1284"/>
            <a:chExt cx="1716" cy="2870"/>
          </a:xfrm>
        </p:grpSpPr>
        <p:sp>
          <p:nvSpPr>
            <p:cNvPr id="21"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p>
              <a:endParaRPr lang="en-US"/>
            </a:p>
          </p:txBody>
        </p:sp>
        <p:sp>
          <p:nvSpPr>
            <p:cNvPr id="23"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p>
              <a:endParaRPr lang="en-US"/>
            </a:p>
          </p:txBody>
        </p:sp>
        <p:sp>
          <p:nvSpPr>
            <p:cNvPr id="24"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p>
              <a:endParaRPr lang="en-US"/>
            </a:p>
          </p:txBody>
        </p:sp>
        <p:sp>
          <p:nvSpPr>
            <p:cNvPr id="25"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p>
              <a:endParaRPr lang="en-US"/>
            </a:p>
          </p:txBody>
        </p:sp>
        <p:sp>
          <p:nvSpPr>
            <p:cNvPr id="27"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p>
              <a:endParaRPr lang="en-US"/>
            </a:p>
          </p:txBody>
        </p:sp>
        <p:sp>
          <p:nvSpPr>
            <p:cNvPr id="28"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p>
              <a:endParaRPr lang="en-US"/>
            </a:p>
          </p:txBody>
        </p:sp>
        <p:sp>
          <p:nvSpPr>
            <p:cNvPr id="29"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p>
              <a:endParaRPr lang="en-US"/>
            </a:p>
          </p:txBody>
        </p:sp>
        <p:sp>
          <p:nvSpPr>
            <p:cNvPr id="30"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p>
              <a:endParaRPr lang="en-US"/>
            </a:p>
          </p:txBody>
        </p:sp>
        <p:sp>
          <p:nvSpPr>
            <p:cNvPr id="31" name="Text Box 26"/>
            <p:cNvSpPr txBox="1">
              <a:spLocks noChangeArrowheads="1"/>
            </p:cNvSpPr>
            <p:nvPr/>
          </p:nvSpPr>
          <p:spPr bwMode="auto">
            <a:xfrm>
              <a:off x="974" y="3866"/>
              <a:ext cx="8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t>Raw Data</a:t>
              </a:r>
            </a:p>
          </p:txBody>
        </p:sp>
      </p:grpSp>
      <p:sp>
        <p:nvSpPr>
          <p:cNvPr id="32" name="Line 27"/>
          <p:cNvSpPr>
            <a:spLocks noChangeShapeType="1"/>
          </p:cNvSpPr>
          <p:nvPr/>
        </p:nvSpPr>
        <p:spPr bwMode="auto">
          <a:xfrm flipV="1">
            <a:off x="5015159" y="25781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28"/>
          <p:cNvSpPr>
            <a:spLocks noChangeShapeType="1"/>
          </p:cNvSpPr>
          <p:nvPr/>
        </p:nvSpPr>
        <p:spPr bwMode="auto">
          <a:xfrm>
            <a:off x="5034209" y="45021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Rectangle 3"/>
          <p:cNvSpPr txBox="1">
            <a:spLocks noChangeArrowheads="1"/>
          </p:cNvSpPr>
          <p:nvPr/>
        </p:nvSpPr>
        <p:spPr>
          <a:xfrm>
            <a:off x="8870951" y="3227934"/>
            <a:ext cx="3321049" cy="7281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altLang="en-US" dirty="0"/>
              <a:t>from Han and </a:t>
            </a:r>
            <a:r>
              <a:rPr lang="en-US" altLang="en-US" dirty="0" err="1"/>
              <a:t>Kamber</a:t>
            </a:r>
            <a:r>
              <a:rPr lang="en-US" altLang="en-US" dirty="0"/>
              <a:t> (2014)</a:t>
            </a:r>
          </a:p>
        </p:txBody>
      </p:sp>
    </p:spTree>
    <p:extLst>
      <p:ext uri="{BB962C8B-B14F-4D97-AF65-F5344CB8AC3E}">
        <p14:creationId xmlns:p14="http://schemas.microsoft.com/office/powerpoint/2010/main" val="3030249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44</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b="1" dirty="0">
                <a:solidFill>
                  <a:srgbClr val="FFFF00"/>
                </a:solidFill>
              </a:rPr>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2736497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45</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Introduction to R Language</a:t>
            </a:r>
          </a:p>
        </p:txBody>
      </p:sp>
      <p:sp>
        <p:nvSpPr>
          <p:cNvPr id="8198" name="Rectangle 3"/>
          <p:cNvSpPr>
            <a:spLocks noGrp="1" noChangeArrowheads="1"/>
          </p:cNvSpPr>
          <p:nvPr>
            <p:ph type="body" idx="1"/>
          </p:nvPr>
        </p:nvSpPr>
        <p:spPr>
          <a:xfrm>
            <a:off x="1752600" y="1524000"/>
            <a:ext cx="8686800" cy="4556760"/>
          </a:xfrm>
        </p:spPr>
        <p:txBody>
          <a:bodyPr>
            <a:normAutofit fontScale="70000" lnSpcReduction="20000"/>
          </a:bodyPr>
          <a:lstStyle/>
          <a:p>
            <a:r>
              <a:rPr lang="en-US" dirty="0"/>
              <a:t>R is a computation, graphic, and open source programming environment for statistical analysis and data science applications. </a:t>
            </a:r>
          </a:p>
          <a:p>
            <a:endParaRPr lang="en-US" dirty="0"/>
          </a:p>
          <a:p>
            <a:r>
              <a:rPr lang="en-US" dirty="0"/>
              <a:t>R comprises a set of functions for statistical analysis and graphics, a programming language, a run-time interpreter, a debugger, </a:t>
            </a:r>
            <a:br>
              <a:rPr lang="en-US" dirty="0"/>
            </a:br>
            <a:r>
              <a:rPr lang="en-US" dirty="0"/>
              <a:t>numerous add-on packages, and script files.</a:t>
            </a:r>
          </a:p>
          <a:p>
            <a:endParaRPr lang="en-US" dirty="0"/>
          </a:p>
          <a:p>
            <a:r>
              <a:rPr lang="en-US" dirty="0"/>
              <a:t>Packages provide added functionality and allow for extensibility </a:t>
            </a:r>
            <a:br>
              <a:rPr lang="en-US" dirty="0"/>
            </a:br>
            <a:r>
              <a:rPr lang="en-US" dirty="0"/>
              <a:t>of the language functionality since any researcher can contribute </a:t>
            </a:r>
            <a:br>
              <a:rPr lang="en-US" dirty="0"/>
            </a:br>
            <a:r>
              <a:rPr lang="en-US" dirty="0"/>
              <a:t>a package to R. </a:t>
            </a:r>
          </a:p>
          <a:p>
            <a:pPr marL="0" indent="0">
              <a:buNone/>
            </a:pPr>
            <a:endParaRPr lang="en-US" dirty="0"/>
          </a:p>
          <a:p>
            <a:r>
              <a:rPr lang="en-US" dirty="0"/>
              <a:t>In terms of programming language, R’ syntax is close to that of Scheme. </a:t>
            </a:r>
          </a:p>
          <a:p>
            <a:endParaRPr lang="en-US" dirty="0"/>
          </a:p>
          <a:p>
            <a:r>
              <a:rPr lang="en-US" dirty="0"/>
              <a:t>Developed originally by </a:t>
            </a:r>
            <a:r>
              <a:rPr lang="en-US" sz="2900" dirty="0"/>
              <a:t>Ross Ihaka </a:t>
            </a:r>
            <a:r>
              <a:rPr lang="en-US" dirty="0"/>
              <a:t>and Robert Gentleman at the University of Auckland in New Zealand, it is now maintained by the “R core group” (</a:t>
            </a:r>
            <a:r>
              <a:rPr lang="en-US" u="sng" dirty="0">
                <a:hlinkClick r:id="rId2"/>
              </a:rPr>
              <a:t>http://www.R-project.org</a:t>
            </a:r>
            <a:r>
              <a:rPr lang="en-US" dirty="0"/>
              <a:t>).</a:t>
            </a:r>
            <a:endParaRPr lang="en-US" altLang="en-US" dirty="0"/>
          </a:p>
        </p:txBody>
      </p:sp>
      <p:pic>
        <p:nvPicPr>
          <p:cNvPr id="2050" name="Picture 2" descr="http://bioinfotraining.bio.cam.ac.uk/images/Rlogo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55302" y="2693002"/>
            <a:ext cx="2442585" cy="1852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495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46</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b="1" dirty="0">
                <a:solidFill>
                  <a:srgbClr val="FFFF00"/>
                </a:solidFill>
              </a:rPr>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3896082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47</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Principles of R</a:t>
            </a:r>
          </a:p>
        </p:txBody>
      </p:sp>
      <p:sp>
        <p:nvSpPr>
          <p:cNvPr id="8198" name="Rectangle 3"/>
          <p:cNvSpPr>
            <a:spLocks noGrp="1" noChangeArrowheads="1"/>
          </p:cNvSpPr>
          <p:nvPr>
            <p:ph type="body" idx="1"/>
          </p:nvPr>
        </p:nvSpPr>
        <p:spPr>
          <a:xfrm>
            <a:off x="1752600" y="1228621"/>
            <a:ext cx="8686800" cy="5277058"/>
          </a:xfrm>
        </p:spPr>
        <p:txBody>
          <a:bodyPr>
            <a:normAutofit fontScale="92500" lnSpcReduction="20000"/>
          </a:bodyPr>
          <a:lstStyle/>
          <a:p>
            <a:r>
              <a:rPr lang="en-US" b="1" u="sng" dirty="0"/>
              <a:t>Installation.</a:t>
            </a:r>
            <a:r>
              <a:rPr lang="en-US" b="1" dirty="0"/>
              <a:t> </a:t>
            </a:r>
            <a:r>
              <a:rPr lang="en-US" dirty="0"/>
              <a:t>Installers can be downloaded from a mirror listed on </a:t>
            </a:r>
            <a:r>
              <a:rPr lang="en-US" dirty="0">
                <a:hlinkClick r:id="rId2"/>
              </a:rPr>
              <a:t>https://cran.r-project.org/mirrors.html</a:t>
            </a:r>
            <a:r>
              <a:rPr lang="en-US" dirty="0"/>
              <a:t>. Installation is automatic by double-clicking on the installer. Installation requirements are about 50Mb of disk space.</a:t>
            </a:r>
          </a:p>
          <a:p>
            <a:r>
              <a:rPr lang="en-US" b="1" u="sng" dirty="0"/>
              <a:t>Configuration.</a:t>
            </a:r>
            <a:r>
              <a:rPr lang="en-US" dirty="0"/>
              <a:t> User should select a working directory and memory size, which will contain all files input or output with R. This can be done from the desktop shortcut to R, through the properties:</a:t>
            </a:r>
          </a:p>
          <a:p>
            <a:pPr lvl="0"/>
            <a:r>
              <a:rPr lang="en-US" dirty="0"/>
              <a:t>Change the working directory under Start-in (Windows). This is the directory from which R will read, or into which R will write, by default.</a:t>
            </a:r>
          </a:p>
          <a:p>
            <a:pPr lvl="0"/>
            <a:r>
              <a:rPr lang="en-US" dirty="0"/>
              <a:t>Change the memory size by adding at the end of Target the number of Gb wanted: --max-mem-size=3G. The memory limit varies depending on the available memory and the operating system.</a:t>
            </a:r>
          </a:p>
          <a:p>
            <a:pPr lvl="0"/>
            <a:r>
              <a:rPr lang="en-US" dirty="0"/>
              <a:t>Some useful tools: </a:t>
            </a:r>
            <a:r>
              <a:rPr lang="en-US" dirty="0" err="1"/>
              <a:t>Rgui</a:t>
            </a:r>
            <a:r>
              <a:rPr lang="en-US" dirty="0"/>
              <a:t>, </a:t>
            </a:r>
            <a:r>
              <a:rPr lang="en-US" dirty="0" err="1"/>
              <a:t>Rstudio</a:t>
            </a:r>
            <a:r>
              <a:rPr lang="en-US" dirty="0"/>
              <a:t>, notepad++.</a:t>
            </a:r>
          </a:p>
          <a:p>
            <a:endParaRPr lang="en-US" altLang="en-US" dirty="0"/>
          </a:p>
        </p:txBody>
      </p:sp>
    </p:spTree>
    <p:extLst>
      <p:ext uri="{BB962C8B-B14F-4D97-AF65-F5344CB8AC3E}">
        <p14:creationId xmlns:p14="http://schemas.microsoft.com/office/powerpoint/2010/main" val="3504281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48</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Principles of R</a:t>
            </a:r>
          </a:p>
        </p:txBody>
      </p:sp>
      <p:sp>
        <p:nvSpPr>
          <p:cNvPr id="8198" name="Rectangle 3"/>
          <p:cNvSpPr>
            <a:spLocks noGrp="1" noChangeArrowheads="1"/>
          </p:cNvSpPr>
          <p:nvPr>
            <p:ph type="body" idx="1"/>
          </p:nvPr>
        </p:nvSpPr>
        <p:spPr>
          <a:xfrm>
            <a:off x="1752600" y="1524000"/>
            <a:ext cx="8686800" cy="4114800"/>
          </a:xfrm>
        </p:spPr>
        <p:txBody>
          <a:bodyPr>
            <a:normAutofit fontScale="70000" lnSpcReduction="20000"/>
          </a:bodyPr>
          <a:lstStyle/>
          <a:p>
            <a:r>
              <a:rPr lang="en-US" b="1" u="sng" dirty="0"/>
              <a:t>Running.</a:t>
            </a:r>
            <a:r>
              <a:rPr lang="en-US" dirty="0"/>
              <a:t> Double-clicking on the desktop shortcut or selecting from the start menu R will open R window.</a:t>
            </a:r>
          </a:p>
          <a:p>
            <a:r>
              <a:rPr lang="en-US" b="1" u="sng" dirty="0"/>
              <a:t>Documentation.</a:t>
            </a:r>
            <a:r>
              <a:rPr lang="en-US" dirty="0"/>
              <a:t> Important documents for getting started with R are the following:</a:t>
            </a:r>
          </a:p>
          <a:p>
            <a:pPr lvl="0"/>
            <a:r>
              <a:rPr lang="en-US" dirty="0"/>
              <a:t>An FAQ for R for Windows is available from </a:t>
            </a:r>
            <a:r>
              <a:rPr lang="en-US" u="sng" dirty="0">
                <a:hlinkClick r:id="rId2"/>
              </a:rPr>
              <a:t>http://cran.r-project.org/bin/windows/base/rw-FAQ.html</a:t>
            </a:r>
            <a:r>
              <a:rPr lang="en-US" dirty="0"/>
              <a:t>.</a:t>
            </a:r>
          </a:p>
          <a:p>
            <a:pPr lvl="0"/>
            <a:r>
              <a:rPr lang="en-US" dirty="0"/>
              <a:t>An FAQ for R is available from </a:t>
            </a:r>
            <a:r>
              <a:rPr lang="en-US" u="sng" dirty="0">
                <a:hlinkClick r:id="rId3"/>
              </a:rPr>
              <a:t>http://cran.r-project.org/doc/FAQ/R-FAQ.html</a:t>
            </a:r>
            <a:r>
              <a:rPr lang="en-US" dirty="0"/>
              <a:t>.</a:t>
            </a:r>
          </a:p>
          <a:p>
            <a:pPr lvl="0"/>
            <a:r>
              <a:rPr lang="en-US" dirty="0"/>
              <a:t>The user guide of R is entitled “Using R for Data Analysis and Graphics” and is available from: </a:t>
            </a:r>
            <a:r>
              <a:rPr lang="en-US" u="sng" dirty="0">
                <a:hlinkClick r:id="rId4"/>
              </a:rPr>
              <a:t>http://cran.r-project.org/doc/contrib/usingR.pdf</a:t>
            </a:r>
            <a:r>
              <a:rPr lang="en-US" dirty="0"/>
              <a:t>.</a:t>
            </a:r>
          </a:p>
          <a:p>
            <a:pPr lvl="0"/>
            <a:r>
              <a:rPr lang="en-US" dirty="0"/>
              <a:t>Other documents are available from the documentation section of </a:t>
            </a:r>
            <a:r>
              <a:rPr lang="en-US" u="sng" dirty="0">
                <a:hlinkClick r:id="rId5"/>
              </a:rPr>
              <a:t>http://cran.fhcrc.org/</a:t>
            </a:r>
            <a:r>
              <a:rPr lang="en-US" dirty="0"/>
              <a:t>.</a:t>
            </a:r>
          </a:p>
          <a:p>
            <a:pPr lvl="0"/>
            <a:r>
              <a:rPr lang="en-US" dirty="0"/>
              <a:t>Online documentation is available from R itself through </a:t>
            </a:r>
            <a:r>
              <a:rPr lang="en-US" i="1" dirty="0"/>
              <a:t>help(name)</a:t>
            </a:r>
            <a:r>
              <a:rPr lang="en-US" dirty="0"/>
              <a:t> or </a:t>
            </a:r>
            <a:r>
              <a:rPr lang="en-US" i="1" dirty="0"/>
              <a:t>?name</a:t>
            </a:r>
            <a:r>
              <a:rPr lang="en-US" dirty="0"/>
              <a:t>.</a:t>
            </a:r>
          </a:p>
        </p:txBody>
      </p:sp>
    </p:spTree>
    <p:extLst>
      <p:ext uri="{BB962C8B-B14F-4D97-AF65-F5344CB8AC3E}">
        <p14:creationId xmlns:p14="http://schemas.microsoft.com/office/powerpoint/2010/main" val="3695653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49</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Principles of R</a:t>
            </a:r>
          </a:p>
        </p:txBody>
      </p:sp>
      <p:sp>
        <p:nvSpPr>
          <p:cNvPr id="8198" name="Rectangle 3"/>
          <p:cNvSpPr>
            <a:spLocks noGrp="1" noChangeArrowheads="1"/>
          </p:cNvSpPr>
          <p:nvPr>
            <p:ph type="body" idx="1"/>
          </p:nvPr>
        </p:nvSpPr>
        <p:spPr>
          <a:xfrm>
            <a:off x="1752600" y="1524000"/>
            <a:ext cx="8686800" cy="4114800"/>
          </a:xfrm>
        </p:spPr>
        <p:txBody>
          <a:bodyPr>
            <a:normAutofit lnSpcReduction="10000"/>
          </a:bodyPr>
          <a:lstStyle/>
          <a:p>
            <a:r>
              <a:rPr lang="en-US" b="1" u="sng" dirty="0"/>
              <a:t>Important commands.</a:t>
            </a:r>
            <a:r>
              <a:rPr lang="en-US" dirty="0"/>
              <a:t> Some important commands include:</a:t>
            </a:r>
          </a:p>
          <a:p>
            <a:pPr marL="0" indent="0">
              <a:buNone/>
            </a:pPr>
            <a:endParaRPr lang="en-US" dirty="0"/>
          </a:p>
          <a:p>
            <a:pPr marL="457200" lvl="1" indent="0">
              <a:buNone/>
            </a:pPr>
            <a:r>
              <a:rPr lang="en-US" dirty="0"/>
              <a:t>ls() to list the content of the memory.</a:t>
            </a:r>
          </a:p>
          <a:p>
            <a:pPr marL="457200" lvl="1" indent="0">
              <a:buNone/>
            </a:pPr>
            <a:r>
              <a:rPr lang="en-US" dirty="0" err="1"/>
              <a:t>rm</a:t>
            </a:r>
            <a:r>
              <a:rPr lang="en-US" dirty="0"/>
              <a:t>() to empty the memory.</a:t>
            </a:r>
          </a:p>
          <a:p>
            <a:pPr marL="457200" lvl="1" indent="0">
              <a:buNone/>
            </a:pPr>
            <a:r>
              <a:rPr lang="en-US" dirty="0" err="1"/>
              <a:t>rm</a:t>
            </a:r>
            <a:r>
              <a:rPr lang="en-US" dirty="0"/>
              <a:t>(object) to remove an object from memory.</a:t>
            </a:r>
          </a:p>
          <a:p>
            <a:pPr marL="457200" lvl="1" indent="0">
              <a:buNone/>
            </a:pPr>
            <a:r>
              <a:rPr lang="en-US" dirty="0"/>
              <a:t>q() to quit.</a:t>
            </a:r>
          </a:p>
          <a:p>
            <a:pPr marL="457200" lvl="1" indent="0">
              <a:buNone/>
            </a:pPr>
            <a:r>
              <a:rPr lang="en-US" dirty="0"/>
              <a:t>summary(object) to display summary characteristics of an object.</a:t>
            </a:r>
          </a:p>
          <a:p>
            <a:pPr marL="457200" lvl="1" indent="0">
              <a:buNone/>
            </a:pPr>
            <a:r>
              <a:rPr lang="en-US" dirty="0"/>
              <a:t>class(object) to display the class (type) of an object.</a:t>
            </a:r>
          </a:p>
          <a:p>
            <a:pPr marL="457200" lvl="1" indent="0">
              <a:buNone/>
            </a:pPr>
            <a:r>
              <a:rPr lang="en-US" dirty="0"/>
              <a:t> </a:t>
            </a:r>
          </a:p>
          <a:p>
            <a:pPr marL="0" indent="0">
              <a:buNone/>
            </a:pPr>
            <a:endParaRPr lang="en-US" altLang="en-US" dirty="0"/>
          </a:p>
        </p:txBody>
      </p:sp>
    </p:spTree>
    <p:extLst>
      <p:ext uri="{BB962C8B-B14F-4D97-AF65-F5344CB8AC3E}">
        <p14:creationId xmlns:p14="http://schemas.microsoft.com/office/powerpoint/2010/main" val="223041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5</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b="1" dirty="0">
                <a:solidFill>
                  <a:srgbClr val="FFFF00"/>
                </a:solidFill>
              </a:rPr>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163090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50</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Principles of R</a:t>
            </a:r>
          </a:p>
        </p:txBody>
      </p:sp>
      <p:sp>
        <p:nvSpPr>
          <p:cNvPr id="8198" name="Rectangle 3"/>
          <p:cNvSpPr>
            <a:spLocks noGrp="1" noChangeArrowheads="1"/>
          </p:cNvSpPr>
          <p:nvPr>
            <p:ph type="body" idx="1"/>
          </p:nvPr>
        </p:nvSpPr>
        <p:spPr>
          <a:xfrm>
            <a:off x="1752600" y="1524000"/>
            <a:ext cx="8686800" cy="4114800"/>
          </a:xfrm>
        </p:spPr>
        <p:txBody>
          <a:bodyPr>
            <a:normAutofit fontScale="85000" lnSpcReduction="10000"/>
          </a:bodyPr>
          <a:lstStyle/>
          <a:p>
            <a:r>
              <a:rPr lang="en-US" dirty="0"/>
              <a:t>Packages are libraries of functions to use in addition to the standard functions. They need to be loaded specifically. There are two types of packages:</a:t>
            </a:r>
          </a:p>
          <a:p>
            <a:pPr lvl="0"/>
            <a:r>
              <a:rPr lang="en-US" dirty="0"/>
              <a:t>Standard packages, which can be installed from the </a:t>
            </a:r>
            <a:r>
              <a:rPr lang="en-US" i="1" dirty="0"/>
              <a:t>Package</a:t>
            </a:r>
            <a:r>
              <a:rPr lang="en-US" dirty="0"/>
              <a:t> menu, choosing </a:t>
            </a:r>
            <a:r>
              <a:rPr lang="en-US" i="1" dirty="0"/>
              <a:t>Load package in the graphical user interface (GUI)</a:t>
            </a:r>
            <a:r>
              <a:rPr lang="en-US" dirty="0"/>
              <a:t>.</a:t>
            </a:r>
          </a:p>
          <a:p>
            <a:pPr lvl="0"/>
            <a:r>
              <a:rPr lang="en-US" dirty="0"/>
              <a:t>Packages to install from a local zip file, which can be installed from the </a:t>
            </a:r>
            <a:r>
              <a:rPr lang="en-US" i="1" dirty="0"/>
              <a:t>Package</a:t>
            </a:r>
            <a:r>
              <a:rPr lang="en-US" dirty="0"/>
              <a:t> menu, choosing </a:t>
            </a:r>
            <a:r>
              <a:rPr lang="en-US" i="1" dirty="0"/>
              <a:t>Install package(s) from local zip files…</a:t>
            </a:r>
            <a:r>
              <a:rPr lang="en-US" dirty="0"/>
              <a:t>, which proposes to load a zipped package from the working directory. </a:t>
            </a:r>
          </a:p>
          <a:p>
            <a:pPr lvl="0"/>
            <a:r>
              <a:rPr lang="en-US" dirty="0"/>
              <a:t>Packages can also be installed with </a:t>
            </a:r>
            <a:r>
              <a:rPr lang="en-US" dirty="0" err="1"/>
              <a:t>install.packages</a:t>
            </a:r>
            <a:r>
              <a:rPr lang="en-US" dirty="0"/>
              <a:t>().</a:t>
            </a:r>
          </a:p>
          <a:p>
            <a:pPr lvl="0"/>
            <a:r>
              <a:rPr lang="en-US" dirty="0"/>
              <a:t>Once packages are installed, they can be loaded with library().</a:t>
            </a:r>
          </a:p>
        </p:txBody>
      </p:sp>
    </p:spTree>
    <p:extLst>
      <p:ext uri="{BB962C8B-B14F-4D97-AF65-F5344CB8AC3E}">
        <p14:creationId xmlns:p14="http://schemas.microsoft.com/office/powerpoint/2010/main" val="3405052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51</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b="1" dirty="0">
                <a:solidFill>
                  <a:srgbClr val="FFFF00"/>
                </a:solidFill>
              </a:rPr>
              <a:t>Working with R</a:t>
            </a:r>
          </a:p>
          <a:p>
            <a:pPr lvl="1"/>
            <a:r>
              <a:rPr lang="en-US" altLang="en-US" dirty="0"/>
              <a:t>Data preprocessing with R</a:t>
            </a:r>
            <a:endParaRPr lang="en-US" altLang="en-US" b="1" dirty="0">
              <a:solidFill>
                <a:srgbClr val="FFFF00"/>
              </a:solidFill>
            </a:endParaRPr>
          </a:p>
          <a:p>
            <a:pPr lvl="1"/>
            <a:endParaRPr lang="en-US" altLang="en-US" dirty="0"/>
          </a:p>
        </p:txBody>
      </p:sp>
    </p:spTree>
    <p:extLst>
      <p:ext uri="{BB962C8B-B14F-4D97-AF65-F5344CB8AC3E}">
        <p14:creationId xmlns:p14="http://schemas.microsoft.com/office/powerpoint/2010/main" val="3045454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52</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Working with R</a:t>
            </a:r>
          </a:p>
        </p:txBody>
      </p:sp>
      <p:sp>
        <p:nvSpPr>
          <p:cNvPr id="8198" name="Rectangle 3"/>
          <p:cNvSpPr>
            <a:spLocks noGrp="1" noChangeArrowheads="1"/>
          </p:cNvSpPr>
          <p:nvPr>
            <p:ph type="body" idx="1"/>
          </p:nvPr>
        </p:nvSpPr>
        <p:spPr>
          <a:xfrm>
            <a:off x="1752600" y="1524000"/>
            <a:ext cx="8686800" cy="4114800"/>
          </a:xfrm>
        </p:spPr>
        <p:txBody>
          <a:bodyPr>
            <a:normAutofit/>
          </a:bodyPr>
          <a:lstStyle/>
          <a:p>
            <a:r>
              <a:rPr lang="en-US" altLang="en-US" dirty="0"/>
              <a:t>Some distributions are available combining several tools for bioinformatics, such as</a:t>
            </a:r>
          </a:p>
          <a:p>
            <a:endParaRPr lang="en-US" altLang="en-US" dirty="0"/>
          </a:p>
          <a:p>
            <a:pPr lvl="1"/>
            <a:r>
              <a:rPr lang="en-US" altLang="en-US" dirty="0"/>
              <a:t>Bioconductor (</a:t>
            </a:r>
            <a:r>
              <a:rPr lang="en-US" dirty="0">
                <a:hlinkClick r:id="rId2"/>
              </a:rPr>
              <a:t>http://bioconductor.org</a:t>
            </a:r>
            <a:r>
              <a:rPr lang="en-US" dirty="0"/>
              <a:t>) for bioinformatics  packages.</a:t>
            </a:r>
          </a:p>
          <a:p>
            <a:pPr lvl="1"/>
            <a:endParaRPr lang="en-US" altLang="en-US" dirty="0"/>
          </a:p>
          <a:p>
            <a:pPr lvl="1"/>
            <a:r>
              <a:rPr lang="en-US" altLang="en-US" dirty="0"/>
              <a:t>Anaconda (</a:t>
            </a:r>
            <a:r>
              <a:rPr lang="en-US" altLang="en-US" dirty="0">
                <a:hlinkClick r:id="rId3"/>
              </a:rPr>
              <a:t>https://www.continuum.io/downloads</a:t>
            </a:r>
            <a:r>
              <a:rPr lang="en-US" altLang="en-US" dirty="0"/>
              <a:t>) for data Science includes Python, R, and Scala with their most popular packages (including Bioconductor).</a:t>
            </a:r>
          </a:p>
        </p:txBody>
      </p:sp>
    </p:spTree>
    <p:extLst>
      <p:ext uri="{BB962C8B-B14F-4D97-AF65-F5344CB8AC3E}">
        <p14:creationId xmlns:p14="http://schemas.microsoft.com/office/powerpoint/2010/main" val="3542722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53</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Working with R</a:t>
            </a:r>
          </a:p>
        </p:txBody>
      </p:sp>
      <p:sp>
        <p:nvSpPr>
          <p:cNvPr id="8198" name="Rectangle 3"/>
          <p:cNvSpPr>
            <a:spLocks noGrp="1" noChangeArrowheads="1"/>
          </p:cNvSpPr>
          <p:nvPr>
            <p:ph type="body" idx="1"/>
          </p:nvPr>
        </p:nvSpPr>
        <p:spPr>
          <a:xfrm>
            <a:off x="1752600" y="1809750"/>
            <a:ext cx="8686800" cy="4114800"/>
          </a:xfrm>
        </p:spPr>
        <p:txBody>
          <a:bodyPr>
            <a:normAutofit/>
          </a:bodyPr>
          <a:lstStyle/>
          <a:p>
            <a:r>
              <a:rPr lang="en-US" altLang="en-US" dirty="0"/>
              <a:t>Anaconda includes the </a:t>
            </a:r>
            <a:r>
              <a:rPr lang="en-US" altLang="en-US" dirty="0" err="1"/>
              <a:t>Jupyter</a:t>
            </a:r>
            <a:r>
              <a:rPr lang="en-US" altLang="en-US" dirty="0"/>
              <a:t> notebook in which R can be run.</a:t>
            </a:r>
          </a:p>
          <a:p>
            <a:endParaRPr lang="en-US" altLang="en-US" dirty="0"/>
          </a:p>
          <a:p>
            <a:r>
              <a:rPr lang="en-US" altLang="en-US" dirty="0"/>
              <a:t>In this course, </a:t>
            </a:r>
            <a:r>
              <a:rPr lang="en-US" altLang="en-US" dirty="0" err="1"/>
              <a:t>Jupyter</a:t>
            </a:r>
            <a:r>
              <a:rPr lang="en-US" altLang="en-US" dirty="0"/>
              <a:t> notebook is provided from a link in the menu so that no local R installation is required.</a:t>
            </a:r>
          </a:p>
        </p:txBody>
      </p:sp>
    </p:spTree>
    <p:extLst>
      <p:ext uri="{BB962C8B-B14F-4D97-AF65-F5344CB8AC3E}">
        <p14:creationId xmlns:p14="http://schemas.microsoft.com/office/powerpoint/2010/main" val="3319039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54</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dirty="0"/>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b="1" dirty="0">
                <a:solidFill>
                  <a:srgbClr val="FFFF00"/>
                </a:solidFill>
              </a:rPr>
              <a:t>Data preprocessing </a:t>
            </a:r>
            <a:r>
              <a:rPr lang="en-US" altLang="en-US" b="1">
                <a:solidFill>
                  <a:srgbClr val="FFFF00"/>
                </a:solidFill>
              </a:rPr>
              <a:t>with R</a:t>
            </a:r>
            <a:endParaRPr lang="en-US" altLang="en-US" b="1" dirty="0">
              <a:solidFill>
                <a:srgbClr val="FFFF00"/>
              </a:solidFill>
            </a:endParaRPr>
          </a:p>
          <a:p>
            <a:pPr lvl="1"/>
            <a:endParaRPr lang="en-US" altLang="en-US" dirty="0"/>
          </a:p>
        </p:txBody>
      </p:sp>
      <p:sp>
        <p:nvSpPr>
          <p:cNvPr id="2" name="Rectangle 1"/>
          <p:cNvSpPr/>
          <p:nvPr/>
        </p:nvSpPr>
        <p:spPr>
          <a:xfrm>
            <a:off x="4965177" y="3244334"/>
            <a:ext cx="2261645" cy="369332"/>
          </a:xfrm>
          <a:prstGeom prst="rect">
            <a:avLst/>
          </a:prstGeom>
        </p:spPr>
        <p:txBody>
          <a:bodyPr wrap="none">
            <a:spAutoFit/>
          </a:bodyPr>
          <a:lstStyle/>
          <a:p>
            <a:pPr lvl="1"/>
            <a:r>
              <a:rPr lang="en-US" altLang="en-US" dirty="0"/>
              <a:t>Feature selection</a:t>
            </a:r>
          </a:p>
        </p:txBody>
      </p:sp>
    </p:spTree>
    <p:extLst>
      <p:ext uri="{BB962C8B-B14F-4D97-AF65-F5344CB8AC3E}">
        <p14:creationId xmlns:p14="http://schemas.microsoft.com/office/powerpoint/2010/main" val="15018427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55</a:t>
            </a:fld>
            <a:endParaRPr lang="en-US" altLang="en-US" sz="1400"/>
          </a:p>
        </p:txBody>
      </p:sp>
      <p:sp>
        <p:nvSpPr>
          <p:cNvPr id="8197" name="Rectangle 2"/>
          <p:cNvSpPr>
            <a:spLocks noGrp="1" noChangeArrowheads="1"/>
          </p:cNvSpPr>
          <p:nvPr>
            <p:ph type="title"/>
          </p:nvPr>
        </p:nvSpPr>
        <p:spPr>
          <a:xfrm>
            <a:off x="1752600" y="234950"/>
            <a:ext cx="7772400" cy="1143000"/>
          </a:xfrm>
        </p:spPr>
        <p:txBody>
          <a:bodyPr>
            <a:normAutofit/>
          </a:bodyPr>
          <a:lstStyle/>
          <a:p>
            <a:r>
              <a:rPr lang="en-US" altLang="en-US" b="1" dirty="0">
                <a:effectLst>
                  <a:outerShdw blurRad="38100" dist="38100" dir="2700000" algn="tl">
                    <a:srgbClr val="000000">
                      <a:alpha val="43137"/>
                    </a:srgbClr>
                  </a:outerShdw>
                </a:effectLst>
              </a:rPr>
              <a:t>Data Preprocessing with R</a:t>
            </a:r>
          </a:p>
        </p:txBody>
      </p:sp>
      <p:sp>
        <p:nvSpPr>
          <p:cNvPr id="8198" name="Rectangle 3"/>
          <p:cNvSpPr>
            <a:spLocks noGrp="1" noChangeArrowheads="1"/>
          </p:cNvSpPr>
          <p:nvPr>
            <p:ph type="body" idx="1"/>
          </p:nvPr>
        </p:nvSpPr>
        <p:spPr>
          <a:xfrm>
            <a:off x="1752600" y="2453986"/>
            <a:ext cx="8686800" cy="2575214"/>
          </a:xfrm>
        </p:spPr>
        <p:txBody>
          <a:bodyPr>
            <a:normAutofit/>
          </a:bodyPr>
          <a:lstStyle/>
          <a:p>
            <a:r>
              <a:rPr lang="en-US" altLang="en-US" dirty="0"/>
              <a:t>Watch the video</a:t>
            </a:r>
          </a:p>
          <a:p>
            <a:endParaRPr lang="en-US" altLang="en-US" dirty="0"/>
          </a:p>
          <a:p>
            <a:r>
              <a:rPr lang="en-US" altLang="en-US" dirty="0"/>
              <a:t>Start </a:t>
            </a:r>
            <a:r>
              <a:rPr lang="en-US" altLang="en-US" dirty="0" err="1"/>
              <a:t>Jupyter</a:t>
            </a:r>
            <a:r>
              <a:rPr lang="en-US" altLang="en-US" dirty="0"/>
              <a:t> notebook from the provided link</a:t>
            </a:r>
          </a:p>
        </p:txBody>
      </p:sp>
    </p:spTree>
    <p:extLst>
      <p:ext uri="{BB962C8B-B14F-4D97-AF65-F5344CB8AC3E}">
        <p14:creationId xmlns:p14="http://schemas.microsoft.com/office/powerpoint/2010/main" val="362506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6</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Sources</a:t>
            </a:r>
          </a:p>
        </p:txBody>
      </p:sp>
      <p:sp>
        <p:nvSpPr>
          <p:cNvPr id="8198" name="Rectangle 3"/>
          <p:cNvSpPr>
            <a:spLocks noGrp="1" noChangeArrowheads="1"/>
          </p:cNvSpPr>
          <p:nvPr>
            <p:ph type="body" idx="1"/>
          </p:nvPr>
        </p:nvSpPr>
        <p:spPr>
          <a:xfrm>
            <a:off x="1752600" y="1523999"/>
            <a:ext cx="8686800" cy="4656083"/>
          </a:xfrm>
        </p:spPr>
        <p:txBody>
          <a:bodyPr>
            <a:normAutofit fontScale="92500" lnSpcReduction="10000"/>
          </a:bodyPr>
          <a:lstStyle/>
          <a:p>
            <a:r>
              <a:rPr lang="en-US" altLang="en-US" dirty="0"/>
              <a:t>Where do we find biomedical Big Data sources ?</a:t>
            </a:r>
          </a:p>
          <a:p>
            <a:pPr lvl="1"/>
            <a:r>
              <a:rPr lang="en-US" altLang="en-US" dirty="0"/>
              <a:t>Data in existing repositories (proprietary):</a:t>
            </a:r>
          </a:p>
          <a:p>
            <a:pPr lvl="2"/>
            <a:r>
              <a:rPr lang="en-US" altLang="en-US" dirty="0"/>
              <a:t>Electronic Medical Records (EMRs).</a:t>
            </a:r>
          </a:p>
          <a:p>
            <a:pPr lvl="2"/>
            <a:r>
              <a:rPr lang="en-US" altLang="en-US" dirty="0"/>
              <a:t>Clinical studies.</a:t>
            </a:r>
          </a:p>
          <a:p>
            <a:pPr lvl="2"/>
            <a:endParaRPr lang="en-US" altLang="en-US" dirty="0"/>
          </a:p>
          <a:p>
            <a:pPr lvl="1"/>
            <a:r>
              <a:rPr lang="en-US" altLang="en-US" dirty="0"/>
              <a:t>Open data sources (public).</a:t>
            </a:r>
          </a:p>
          <a:p>
            <a:pPr lvl="2"/>
            <a:r>
              <a:rPr lang="en-US" altLang="en-US" dirty="0"/>
              <a:t>List in resources</a:t>
            </a:r>
          </a:p>
          <a:p>
            <a:pPr lvl="2"/>
            <a:r>
              <a:rPr lang="en-US" b="1" u="sng" dirty="0">
                <a:hlinkClick r:id="rId2"/>
              </a:rPr>
              <a:t>The Cancer Genome Atlas (TCGA)</a:t>
            </a:r>
            <a:endParaRPr lang="en-US" sz="600" dirty="0"/>
          </a:p>
          <a:p>
            <a:pPr lvl="2"/>
            <a:r>
              <a:rPr lang="en-US" b="1" u="sng" dirty="0">
                <a:hlinkClick r:id="rId3"/>
              </a:rPr>
              <a:t>Alzheimer’s Disease Neuroimaging Initiative (ADNI)</a:t>
            </a:r>
            <a:endParaRPr lang="en-US" sz="600" dirty="0"/>
          </a:p>
          <a:p>
            <a:pPr lvl="2"/>
            <a:r>
              <a:rPr lang="en-US" b="1" u="sng" dirty="0">
                <a:hlinkClick r:id="rId4"/>
              </a:rPr>
              <a:t>Health and Retirement Study (HRS)</a:t>
            </a:r>
            <a:endParaRPr lang="en-US" sz="600" dirty="0"/>
          </a:p>
          <a:p>
            <a:pPr lvl="2"/>
            <a:r>
              <a:rPr lang="en-US" b="1" u="sng" dirty="0">
                <a:hlinkClick r:id="rId5"/>
              </a:rPr>
              <a:t>UK Biobank</a:t>
            </a:r>
            <a:endParaRPr lang="en-US" sz="600" dirty="0"/>
          </a:p>
          <a:p>
            <a:pPr lvl="2"/>
            <a:r>
              <a:rPr lang="en-US" b="1" u="sng" dirty="0">
                <a:hlinkClick r:id="rId6"/>
              </a:rPr>
              <a:t>Millennium Cohort Study</a:t>
            </a:r>
            <a:endParaRPr lang="en-US" sz="600" dirty="0"/>
          </a:p>
          <a:p>
            <a:pPr lvl="2"/>
            <a:r>
              <a:rPr lang="en-US" b="1" u="sng" dirty="0">
                <a:hlinkClick r:id="rId7"/>
              </a:rPr>
              <a:t>CALIBER (EHR and admin data)</a:t>
            </a:r>
            <a:endParaRPr lang="en-US" sz="600" dirty="0"/>
          </a:p>
          <a:p>
            <a:pPr lvl="2"/>
            <a:r>
              <a:rPr lang="en-US" b="1" u="sng" dirty="0">
                <a:hlinkClick r:id="rId8"/>
              </a:rPr>
              <a:t>UCI Machine Learning Repository</a:t>
            </a:r>
            <a:r>
              <a:rPr lang="en-US" b="1" u="sng" dirty="0"/>
              <a:t> </a:t>
            </a:r>
          </a:p>
          <a:p>
            <a:pPr lvl="2"/>
            <a:r>
              <a:rPr lang="en-US" sz="600" b="1" u="sng" dirty="0"/>
              <a:t>…</a:t>
            </a:r>
            <a:endParaRPr lang="en-US" sz="600" dirty="0"/>
          </a:p>
          <a:p>
            <a:pPr lvl="2"/>
            <a:endParaRPr lang="en-US" altLang="en-US" dirty="0"/>
          </a:p>
        </p:txBody>
      </p:sp>
    </p:spTree>
    <p:extLst>
      <p:ext uri="{BB962C8B-B14F-4D97-AF65-F5344CB8AC3E}">
        <p14:creationId xmlns:p14="http://schemas.microsoft.com/office/powerpoint/2010/main" val="400549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7</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Data Sources</a:t>
            </a:r>
          </a:p>
        </p:txBody>
      </p:sp>
      <p:sp>
        <p:nvSpPr>
          <p:cNvPr id="8198" name="Rectangle 3"/>
          <p:cNvSpPr>
            <a:spLocks noGrp="1" noChangeArrowheads="1"/>
          </p:cNvSpPr>
          <p:nvPr>
            <p:ph type="body" idx="1"/>
          </p:nvPr>
        </p:nvSpPr>
        <p:spPr>
          <a:xfrm>
            <a:off x="1752600" y="1524000"/>
            <a:ext cx="8686800" cy="4114800"/>
          </a:xfrm>
        </p:spPr>
        <p:txBody>
          <a:bodyPr>
            <a:normAutofit fontScale="92500" lnSpcReduction="10000"/>
          </a:bodyPr>
          <a:lstStyle/>
          <a:p>
            <a:r>
              <a:rPr lang="en-US" altLang="en-US" dirty="0"/>
              <a:t>Heterogeneous types of Big Data to analyze separately or together:</a:t>
            </a:r>
          </a:p>
          <a:p>
            <a:pPr lvl="1"/>
            <a:r>
              <a:rPr lang="en-US" altLang="en-US" dirty="0"/>
              <a:t>Numeric, nominal.</a:t>
            </a:r>
          </a:p>
          <a:p>
            <a:pPr lvl="1"/>
            <a:r>
              <a:rPr lang="en-US" altLang="en-US" dirty="0"/>
              <a:t>Text.</a:t>
            </a:r>
          </a:p>
          <a:p>
            <a:pPr lvl="1"/>
            <a:r>
              <a:rPr lang="en-US" altLang="en-US" dirty="0"/>
              <a:t>Image.</a:t>
            </a:r>
          </a:p>
          <a:p>
            <a:pPr lvl="1"/>
            <a:r>
              <a:rPr lang="en-US" altLang="en-US" dirty="0"/>
              <a:t>Video.</a:t>
            </a:r>
          </a:p>
          <a:p>
            <a:pPr lvl="1"/>
            <a:r>
              <a:rPr lang="en-US" altLang="en-US" dirty="0"/>
              <a:t>Sound.</a:t>
            </a:r>
          </a:p>
          <a:p>
            <a:pPr lvl="1"/>
            <a:r>
              <a:rPr lang="en-US" altLang="en-US" dirty="0"/>
              <a:t>Social media.</a:t>
            </a:r>
          </a:p>
          <a:p>
            <a:pPr lvl="1"/>
            <a:r>
              <a:rPr lang="en-US" altLang="en-US" dirty="0"/>
              <a:t>Web.</a:t>
            </a:r>
          </a:p>
          <a:p>
            <a:pPr lvl="1"/>
            <a:r>
              <a:rPr lang="en-US" altLang="en-US" dirty="0"/>
              <a:t>Time series.</a:t>
            </a:r>
          </a:p>
          <a:p>
            <a:pPr lvl="1"/>
            <a:r>
              <a:rPr lang="en-US" altLang="en-US" dirty="0"/>
              <a:t>Signal.</a:t>
            </a:r>
          </a:p>
          <a:p>
            <a:pPr lvl="1"/>
            <a:r>
              <a:rPr lang="en-US" altLang="en-US" dirty="0"/>
              <a:t>…</a:t>
            </a:r>
          </a:p>
        </p:txBody>
      </p:sp>
    </p:spTree>
    <p:extLst>
      <p:ext uri="{BB962C8B-B14F-4D97-AF65-F5344CB8AC3E}">
        <p14:creationId xmlns:p14="http://schemas.microsoft.com/office/powerpoint/2010/main" val="223548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8</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960437"/>
            <a:ext cx="7772400" cy="5578475"/>
          </a:xfrm>
          <a:noFill/>
        </p:spPr>
        <p:txBody>
          <a:bodyPr vert="horz" lIns="92075" tIns="46038" rIns="92075" bIns="46038" rtlCol="0">
            <a:normAutofit fontScale="70000" lnSpcReduction="20000"/>
          </a:bodyPr>
          <a:lstStyle/>
          <a:p>
            <a:endParaRPr lang="en-US" altLang="en-US" sz="2000" dirty="0"/>
          </a:p>
          <a:p>
            <a:r>
              <a:rPr lang="en-US" altLang="en-US" sz="2400" dirty="0"/>
              <a:t>Introduction to module</a:t>
            </a:r>
          </a:p>
          <a:p>
            <a:r>
              <a:rPr lang="en-US" altLang="en-US" sz="2400" dirty="0"/>
              <a:t>Locating and downloading datasets</a:t>
            </a:r>
          </a:p>
          <a:p>
            <a:pPr lvl="1"/>
            <a:r>
              <a:rPr lang="en-US" altLang="en-US" dirty="0"/>
              <a:t>Datasets and files</a:t>
            </a:r>
          </a:p>
          <a:p>
            <a:pPr lvl="1"/>
            <a:r>
              <a:rPr lang="en-US" altLang="en-US" dirty="0"/>
              <a:t>Data sources</a:t>
            </a:r>
          </a:p>
          <a:p>
            <a:r>
              <a:rPr lang="en-US" altLang="en-US" sz="2400" dirty="0"/>
              <a:t>Data preprocessing</a:t>
            </a:r>
          </a:p>
          <a:p>
            <a:pPr lvl="1"/>
            <a:r>
              <a:rPr lang="en-US" altLang="en-US" b="1" dirty="0">
                <a:solidFill>
                  <a:srgbClr val="FFFF00"/>
                </a:solidFill>
              </a:rPr>
              <a:t>Importance of data preprocessing</a:t>
            </a:r>
          </a:p>
          <a:p>
            <a:pPr lvl="1"/>
            <a:r>
              <a:rPr lang="en-US" altLang="en-US" dirty="0"/>
              <a:t>Data preprocessing tasks</a:t>
            </a:r>
          </a:p>
          <a:p>
            <a:r>
              <a:rPr lang="en-US" altLang="en-US" sz="2400" dirty="0"/>
              <a:t>Missing values</a:t>
            </a:r>
          </a:p>
          <a:p>
            <a:pPr lvl="1"/>
            <a:r>
              <a:rPr lang="en-US" altLang="en-US" dirty="0"/>
              <a:t>Replacing missing values</a:t>
            </a:r>
          </a:p>
          <a:p>
            <a:r>
              <a:rPr lang="en-US" altLang="en-US" sz="2400" dirty="0"/>
              <a:t>Normalizing and discretizing data</a:t>
            </a:r>
          </a:p>
          <a:p>
            <a:pPr lvl="1"/>
            <a:r>
              <a:rPr lang="en-US" altLang="en-US" dirty="0"/>
              <a:t>Data normalization</a:t>
            </a:r>
          </a:p>
          <a:p>
            <a:pPr lvl="1"/>
            <a:r>
              <a:rPr lang="en-US" altLang="en-US" dirty="0"/>
              <a:t>Discretization</a:t>
            </a:r>
          </a:p>
          <a:p>
            <a:r>
              <a:rPr lang="en-US" altLang="en-US" sz="2400" dirty="0"/>
              <a:t>Data reduction</a:t>
            </a:r>
          </a:p>
          <a:p>
            <a:pPr lvl="1"/>
            <a:r>
              <a:rPr lang="en-US" altLang="en-US" dirty="0"/>
              <a:t>Feature selection</a:t>
            </a:r>
          </a:p>
          <a:p>
            <a:pPr lvl="1"/>
            <a:r>
              <a:rPr lang="en-US" altLang="en-US" dirty="0"/>
              <a:t>Data sampling</a:t>
            </a:r>
          </a:p>
          <a:p>
            <a:r>
              <a:rPr lang="en-US" altLang="en-US" sz="2400" dirty="0"/>
              <a:t>Introduction to R language</a:t>
            </a:r>
          </a:p>
          <a:p>
            <a:pPr lvl="1"/>
            <a:r>
              <a:rPr lang="en-US" altLang="en-US" dirty="0"/>
              <a:t>Principles of R</a:t>
            </a:r>
          </a:p>
          <a:p>
            <a:pPr lvl="1"/>
            <a:r>
              <a:rPr lang="en-US" altLang="en-US" dirty="0"/>
              <a:t>Working with R</a:t>
            </a:r>
          </a:p>
          <a:p>
            <a:pPr lvl="1"/>
            <a:r>
              <a:rPr lang="en-US" altLang="en-US" dirty="0"/>
              <a:t>Data preprocessing with R</a:t>
            </a:r>
          </a:p>
          <a:p>
            <a:pPr lvl="1"/>
            <a:endParaRPr lang="en-US" altLang="en-US" dirty="0"/>
          </a:p>
        </p:txBody>
      </p:sp>
    </p:spTree>
    <p:extLst>
      <p:ext uri="{BB962C8B-B14F-4D97-AF65-F5344CB8AC3E}">
        <p14:creationId xmlns:p14="http://schemas.microsoft.com/office/powerpoint/2010/main" val="249843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Isabelle Bichindaritz, SUNY Oswego</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9</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normAutofit/>
          </a:bodyPr>
          <a:lstStyle/>
          <a:p>
            <a:r>
              <a:rPr lang="en-US" altLang="en-US" b="1" dirty="0">
                <a:effectLst>
                  <a:outerShdw blurRad="38100" dist="38100" dir="2700000" algn="tl">
                    <a:srgbClr val="000000">
                      <a:alpha val="43137"/>
                    </a:srgbClr>
                  </a:outerShdw>
                </a:effectLst>
              </a:rPr>
              <a:t>Importance of Data Preprocessing</a:t>
            </a:r>
          </a:p>
        </p:txBody>
      </p:sp>
      <p:sp>
        <p:nvSpPr>
          <p:cNvPr id="8198" name="Rectangle 3"/>
          <p:cNvSpPr>
            <a:spLocks noGrp="1" noChangeArrowheads="1"/>
          </p:cNvSpPr>
          <p:nvPr>
            <p:ph type="body" idx="1"/>
          </p:nvPr>
        </p:nvSpPr>
        <p:spPr>
          <a:xfrm>
            <a:off x="1752600" y="1809750"/>
            <a:ext cx="8686800" cy="4114800"/>
          </a:xfrm>
        </p:spPr>
        <p:txBody>
          <a:bodyPr>
            <a:normAutofit/>
          </a:bodyPr>
          <a:lstStyle/>
          <a:p>
            <a:r>
              <a:rPr lang="en-US" altLang="en-US" dirty="0"/>
              <a:t>Data as found in public datasets and other types of datasets is imperfect, ‘dirty’. </a:t>
            </a:r>
          </a:p>
          <a:p>
            <a:endParaRPr lang="en-US" altLang="en-US" dirty="0"/>
          </a:p>
          <a:p>
            <a:r>
              <a:rPr lang="en-US" altLang="en-US" dirty="0"/>
              <a:t>Data quality is essential to get good analytics results - Garbage In, Garbage Out (GIGO).</a:t>
            </a:r>
          </a:p>
          <a:p>
            <a:endParaRPr lang="en-US" altLang="en-US" dirty="0"/>
          </a:p>
          <a:p>
            <a:r>
              <a:rPr lang="en-US" altLang="en-US" dirty="0"/>
              <a:t>The format of data often requires to make changes – for example the analytical method used may required nominal data, while your data is numeric.</a:t>
            </a:r>
          </a:p>
        </p:txBody>
      </p:sp>
    </p:spTree>
    <p:extLst>
      <p:ext uri="{BB962C8B-B14F-4D97-AF65-F5344CB8AC3E}">
        <p14:creationId xmlns:p14="http://schemas.microsoft.com/office/powerpoint/2010/main" val="419522501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8954</TotalTime>
  <Words>3643</Words>
  <Application>Microsoft Office PowerPoint</Application>
  <PresentationFormat>Widescreen</PresentationFormat>
  <Paragraphs>776</Paragraphs>
  <Slides>55</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Calibri Light</vt:lpstr>
      <vt:lpstr>Tahoma</vt:lpstr>
      <vt:lpstr>Times New Roman</vt:lpstr>
      <vt:lpstr>Wingdings 2</vt:lpstr>
      <vt:lpstr>HDOfficeLightV0</vt:lpstr>
      <vt:lpstr>Module 2</vt:lpstr>
      <vt:lpstr>Outline</vt:lpstr>
      <vt:lpstr>PowerPoint Presentation</vt:lpstr>
      <vt:lpstr>Datasets and Files</vt:lpstr>
      <vt:lpstr>Outline</vt:lpstr>
      <vt:lpstr>Data Sources</vt:lpstr>
      <vt:lpstr>Data Sources</vt:lpstr>
      <vt:lpstr>Outline</vt:lpstr>
      <vt:lpstr>Importance of Data Preprocessing</vt:lpstr>
      <vt:lpstr>Importance of Data Preprocessing</vt:lpstr>
      <vt:lpstr>Importance of Data Preprocessing</vt:lpstr>
      <vt:lpstr>Importance of Data Preprocessing</vt:lpstr>
      <vt:lpstr>Outline</vt:lpstr>
      <vt:lpstr>Data Preprocessing Tasks</vt:lpstr>
      <vt:lpstr>Data Preprocessing Tasks</vt:lpstr>
      <vt:lpstr>Outline</vt:lpstr>
      <vt:lpstr>Missing Values</vt:lpstr>
      <vt:lpstr>Outline</vt:lpstr>
      <vt:lpstr>Replacing Missing Values</vt:lpstr>
      <vt:lpstr>Replacing Missing Values</vt:lpstr>
      <vt:lpstr>Outline</vt:lpstr>
      <vt:lpstr>Normalizing and Discretizing Data</vt:lpstr>
      <vt:lpstr>Outline</vt:lpstr>
      <vt:lpstr>Data Normalization</vt:lpstr>
      <vt:lpstr>Data Normalization</vt:lpstr>
      <vt:lpstr>Data Normalization</vt:lpstr>
      <vt:lpstr>Data Normalization</vt:lpstr>
      <vt:lpstr>Data Normalization</vt:lpstr>
      <vt:lpstr>Data Normalization</vt:lpstr>
      <vt:lpstr>Data Normalization</vt:lpstr>
      <vt:lpstr>Outline</vt:lpstr>
      <vt:lpstr>Discretization</vt:lpstr>
      <vt:lpstr>Discretization</vt:lpstr>
      <vt:lpstr>Discretization</vt:lpstr>
      <vt:lpstr>Discretization</vt:lpstr>
      <vt:lpstr>Discretization</vt:lpstr>
      <vt:lpstr>Outline</vt:lpstr>
      <vt:lpstr>Data Reduction</vt:lpstr>
      <vt:lpstr>Outline</vt:lpstr>
      <vt:lpstr>Feature Selection</vt:lpstr>
      <vt:lpstr>Outline</vt:lpstr>
      <vt:lpstr>Data Sampling</vt:lpstr>
      <vt:lpstr>Data Sampling</vt:lpstr>
      <vt:lpstr>Outline</vt:lpstr>
      <vt:lpstr>Introduction to R Language</vt:lpstr>
      <vt:lpstr>Outline</vt:lpstr>
      <vt:lpstr>Principles of R</vt:lpstr>
      <vt:lpstr>Principles of R</vt:lpstr>
      <vt:lpstr>Principles of R</vt:lpstr>
      <vt:lpstr>Principles of R</vt:lpstr>
      <vt:lpstr>Outline</vt:lpstr>
      <vt:lpstr>Working with R</vt:lpstr>
      <vt:lpstr>Working with R</vt:lpstr>
      <vt:lpstr>Outline</vt:lpstr>
      <vt:lpstr>Data Preprocessing with R</vt:lpstr>
    </vt:vector>
  </TitlesOfParts>
  <Company>SUNY Oswego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Isabelle Bichindaritz</dc:creator>
  <cp:lastModifiedBy>RAHEELA SHAHZADI</cp:lastModifiedBy>
  <cp:revision>203</cp:revision>
  <cp:lastPrinted>2016-08-12T15:29:56Z</cp:lastPrinted>
  <dcterms:created xsi:type="dcterms:W3CDTF">2016-07-10T19:12:56Z</dcterms:created>
  <dcterms:modified xsi:type="dcterms:W3CDTF">2023-03-03T04:47:50Z</dcterms:modified>
</cp:coreProperties>
</file>