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2"/>
  </p:notesMasterIdLst>
  <p:sldIdLst>
    <p:sldId id="256" r:id="rId2"/>
    <p:sldId id="261" r:id="rId3"/>
    <p:sldId id="262" r:id="rId4"/>
    <p:sldId id="257" r:id="rId5"/>
    <p:sldId id="266" r:id="rId6"/>
    <p:sldId id="264" r:id="rId7"/>
    <p:sldId id="269" r:id="rId8"/>
    <p:sldId id="267" r:id="rId9"/>
    <p:sldId id="268" r:id="rId10"/>
    <p:sldId id="265" r:id="rId11"/>
    <p:sldId id="270" r:id="rId12"/>
    <p:sldId id="281" r:id="rId13"/>
    <p:sldId id="282" r:id="rId14"/>
    <p:sldId id="280" r:id="rId15"/>
    <p:sldId id="320" r:id="rId16"/>
    <p:sldId id="322" r:id="rId17"/>
    <p:sldId id="321" r:id="rId18"/>
    <p:sldId id="324" r:id="rId19"/>
    <p:sldId id="323" r:id="rId20"/>
    <p:sldId id="325" r:id="rId21"/>
    <p:sldId id="271" r:id="rId22"/>
    <p:sldId id="284" r:id="rId23"/>
    <p:sldId id="285" r:id="rId24"/>
    <p:sldId id="283" r:id="rId25"/>
    <p:sldId id="326" r:id="rId26"/>
    <p:sldId id="327" r:id="rId27"/>
    <p:sldId id="272" r:id="rId28"/>
    <p:sldId id="286" r:id="rId29"/>
    <p:sldId id="287" r:id="rId30"/>
    <p:sldId id="288" r:id="rId31"/>
    <p:sldId id="273" r:id="rId32"/>
    <p:sldId id="290" r:id="rId33"/>
    <p:sldId id="291" r:id="rId34"/>
    <p:sldId id="289" r:id="rId35"/>
    <p:sldId id="328" r:id="rId36"/>
    <p:sldId id="274" r:id="rId37"/>
    <p:sldId id="293" r:id="rId38"/>
    <p:sldId id="294" r:id="rId39"/>
    <p:sldId id="292" r:id="rId40"/>
    <p:sldId id="275" r:id="rId41"/>
    <p:sldId id="296" r:id="rId42"/>
    <p:sldId id="297" r:id="rId43"/>
    <p:sldId id="295" r:id="rId44"/>
    <p:sldId id="276" r:id="rId45"/>
    <p:sldId id="298" r:id="rId46"/>
    <p:sldId id="277" r:id="rId47"/>
    <p:sldId id="302" r:id="rId48"/>
    <p:sldId id="303" r:id="rId49"/>
    <p:sldId id="299" r:id="rId50"/>
    <p:sldId id="330" r:id="rId51"/>
    <p:sldId id="329" r:id="rId52"/>
    <p:sldId id="305" r:id="rId53"/>
    <p:sldId id="312" r:id="rId54"/>
    <p:sldId id="306" r:id="rId55"/>
    <p:sldId id="316" r:id="rId56"/>
    <p:sldId id="315" r:id="rId57"/>
    <p:sldId id="307" r:id="rId58"/>
    <p:sldId id="317" r:id="rId59"/>
    <p:sldId id="318" r:id="rId60"/>
    <p:sldId id="319" r:id="rId6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08481BC-C8FD-4874-AC97-BD3798764E27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ADF3B73-E173-45C2-B65F-B02BEF24A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55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66" indent="-291179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717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604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491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377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264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4151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038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CD84D6-A37C-4066-8057-22ADF90E1769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5800"/>
            <a:ext cx="6329363" cy="3560763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027" y="4486805"/>
            <a:ext cx="5183152" cy="42721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0003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66" indent="-291179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717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604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491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377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264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4151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038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CD84D6-A37C-4066-8057-22ADF90E1769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5800"/>
            <a:ext cx="6329363" cy="3560763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027" y="4486805"/>
            <a:ext cx="5183152" cy="42721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0335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66" indent="-291179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717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604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491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377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264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4151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038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CD84D6-A37C-4066-8057-22ADF90E1769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5800"/>
            <a:ext cx="6329363" cy="3560763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027" y="4486805"/>
            <a:ext cx="5183152" cy="42721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3824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66" indent="-291179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717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604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491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377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264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4151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038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CD84D6-A37C-4066-8057-22ADF90E1769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5800"/>
            <a:ext cx="6329363" cy="3560763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027" y="4486805"/>
            <a:ext cx="5183152" cy="42721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7080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66" indent="-291179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717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604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491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377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264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4151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038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CD84D6-A37C-4066-8057-22ADF90E1769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5800"/>
            <a:ext cx="6329363" cy="3560763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027" y="4486805"/>
            <a:ext cx="5183152" cy="42721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4582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66" indent="-291179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717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604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491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377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264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4151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038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CD84D6-A37C-4066-8057-22ADF90E1769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5800"/>
            <a:ext cx="6329363" cy="3560763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027" y="4486805"/>
            <a:ext cx="5183152" cy="42721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4951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66" indent="-291179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717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604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491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377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264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4151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038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CD84D6-A37C-4066-8057-22ADF90E1769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5800"/>
            <a:ext cx="6329363" cy="3560763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027" y="4486805"/>
            <a:ext cx="5183152" cy="42721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9898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66" indent="-291179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717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604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491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377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264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4151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038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CD84D6-A37C-4066-8057-22ADF90E1769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5800"/>
            <a:ext cx="6329363" cy="3560763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027" y="4486805"/>
            <a:ext cx="5183152" cy="42721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38716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66" indent="-291179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717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604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491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377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264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4151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038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CD84D6-A37C-4066-8057-22ADF90E1769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5800"/>
            <a:ext cx="6329363" cy="3560763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027" y="4486805"/>
            <a:ext cx="5183152" cy="42721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24642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66" indent="-291179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717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604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491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377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264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4151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038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CD84D6-A37C-4066-8057-22ADF90E1769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5800"/>
            <a:ext cx="6329363" cy="3560763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027" y="4486805"/>
            <a:ext cx="5183152" cy="42721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4856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66" indent="-291179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717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604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491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377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264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4151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038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CD84D6-A37C-4066-8057-22ADF90E1769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5800"/>
            <a:ext cx="6329363" cy="3560763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027" y="4486805"/>
            <a:ext cx="5183152" cy="42721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0538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66" indent="-291179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717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604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491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377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264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4151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038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CD84D6-A37C-4066-8057-22ADF90E1769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5800"/>
            <a:ext cx="6329363" cy="3560763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027" y="4486805"/>
            <a:ext cx="5183152" cy="42721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63581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66" indent="-291179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717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604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491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377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264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4151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038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CD84D6-A37C-4066-8057-22ADF90E1769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5800"/>
            <a:ext cx="6329363" cy="3560763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027" y="4486805"/>
            <a:ext cx="5183152" cy="42721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17721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66" indent="-291179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717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604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491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377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264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4151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038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CD84D6-A37C-4066-8057-22ADF90E1769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5800"/>
            <a:ext cx="6329363" cy="3560763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027" y="4486805"/>
            <a:ext cx="5183152" cy="42721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40525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66" indent="-291179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717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604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491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377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264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4151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038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CD84D6-A37C-4066-8057-22ADF90E1769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5800"/>
            <a:ext cx="6329363" cy="3560763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027" y="4486805"/>
            <a:ext cx="5183152" cy="42721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131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66" indent="-291179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717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604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491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377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264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4151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038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CD84D6-A37C-4066-8057-22ADF90E1769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5800"/>
            <a:ext cx="6329363" cy="3560763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027" y="4486805"/>
            <a:ext cx="5183152" cy="42721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83844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66" indent="-291179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717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604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491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377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264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4151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038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CD84D6-A37C-4066-8057-22ADF90E1769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5800"/>
            <a:ext cx="6329363" cy="3560763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027" y="4486805"/>
            <a:ext cx="5183152" cy="42721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34454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66" indent="-291179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717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604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491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377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264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4151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038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CD84D6-A37C-4066-8057-22ADF90E1769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5800"/>
            <a:ext cx="6329363" cy="3560763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027" y="4486805"/>
            <a:ext cx="5183152" cy="42721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93133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66" indent="-291179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717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604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491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377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264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4151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038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CD84D6-A37C-4066-8057-22ADF90E1769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5800"/>
            <a:ext cx="6329363" cy="3560763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027" y="4486805"/>
            <a:ext cx="5183152" cy="42721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25555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66" indent="-291179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717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604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491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377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264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4151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038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CD84D6-A37C-4066-8057-22ADF90E1769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5800"/>
            <a:ext cx="6329363" cy="3560763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027" y="4486805"/>
            <a:ext cx="5183152" cy="42721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10717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66" indent="-291179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717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604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491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377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264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4151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038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CD84D6-A37C-4066-8057-22ADF90E1769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5800"/>
            <a:ext cx="6329363" cy="3560763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027" y="4486805"/>
            <a:ext cx="5183152" cy="42721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7697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66" indent="-291179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717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604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491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377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264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4151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038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CD84D6-A37C-4066-8057-22ADF90E1769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5800"/>
            <a:ext cx="6329363" cy="3560763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027" y="4486805"/>
            <a:ext cx="5183152" cy="42721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9777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66" indent="-291179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717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604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491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377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264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4151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038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CD84D6-A37C-4066-8057-22ADF90E1769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5800"/>
            <a:ext cx="6329363" cy="3560763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027" y="4486805"/>
            <a:ext cx="5183152" cy="42721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94589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66" indent="-291179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717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604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491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377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264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4151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038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CD84D6-A37C-4066-8057-22ADF90E1769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5800"/>
            <a:ext cx="6329363" cy="3560763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027" y="4486805"/>
            <a:ext cx="5183152" cy="42721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70142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66" indent="-291179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717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604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491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377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264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4151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038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CD84D6-A37C-4066-8057-22ADF90E1769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5800"/>
            <a:ext cx="6329363" cy="3560763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027" y="4486805"/>
            <a:ext cx="5183152" cy="42721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07957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66" indent="-291179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717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604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491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377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264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4151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038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CD84D6-A37C-4066-8057-22ADF90E1769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5800"/>
            <a:ext cx="6329363" cy="3560763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027" y="4486805"/>
            <a:ext cx="5183152" cy="42721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00554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66" indent="-291179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717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604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491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377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264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4151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038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CD84D6-A37C-4066-8057-22ADF90E1769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5800"/>
            <a:ext cx="6329363" cy="3560763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027" y="4486805"/>
            <a:ext cx="5183152" cy="42721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9665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66" indent="-291179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717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604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491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377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264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4151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038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CD84D6-A37C-4066-8057-22ADF90E1769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5800"/>
            <a:ext cx="6329363" cy="3560763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027" y="4486805"/>
            <a:ext cx="5183152" cy="42721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01347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66" indent="-291179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717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604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491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377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264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4151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038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CD84D6-A37C-4066-8057-22ADF90E1769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5800"/>
            <a:ext cx="6329363" cy="3560763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027" y="4486805"/>
            <a:ext cx="5183152" cy="42721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50529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66" indent="-291179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717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604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491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377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264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4151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038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CD84D6-A37C-4066-8057-22ADF90E1769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5800"/>
            <a:ext cx="6329363" cy="3560763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027" y="4486805"/>
            <a:ext cx="5183152" cy="42721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93531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66" indent="-291179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717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604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491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377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264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4151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038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CD84D6-A37C-4066-8057-22ADF90E1769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5800"/>
            <a:ext cx="6329363" cy="3560763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027" y="4486805"/>
            <a:ext cx="5183152" cy="42721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5643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66" indent="-291179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717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604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491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377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264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4151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038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CD84D6-A37C-4066-8057-22ADF90E1769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5800"/>
            <a:ext cx="6329363" cy="3560763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027" y="4486805"/>
            <a:ext cx="5183152" cy="42721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6653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66" indent="-291179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717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604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491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377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264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4151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038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CD84D6-A37C-4066-8057-22ADF90E1769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5800"/>
            <a:ext cx="6329363" cy="3560763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027" y="4486805"/>
            <a:ext cx="5183152" cy="42721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6876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66" indent="-291179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717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604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491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377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264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4151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038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CD84D6-A37C-4066-8057-22ADF90E1769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5800"/>
            <a:ext cx="6329363" cy="3560763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027" y="4486805"/>
            <a:ext cx="5183152" cy="42721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10098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66" indent="-291179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717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604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491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377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264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4151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038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CD84D6-A37C-4066-8057-22ADF90E1769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5800"/>
            <a:ext cx="6329363" cy="3560763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027" y="4486805"/>
            <a:ext cx="5183152" cy="42721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32496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66" indent="-291179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717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604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491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377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264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4151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038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CD84D6-A37C-4066-8057-22ADF90E1769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5800"/>
            <a:ext cx="6329363" cy="3560763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027" y="4486805"/>
            <a:ext cx="5183152" cy="42721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0534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66" indent="-291179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717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604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491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377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264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4151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038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CD84D6-A37C-4066-8057-22ADF90E1769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5800"/>
            <a:ext cx="6329363" cy="3560763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027" y="4486805"/>
            <a:ext cx="5183152" cy="42721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75681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66" indent="-291179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717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604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491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377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264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4151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038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CD84D6-A37C-4066-8057-22ADF90E1769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5800"/>
            <a:ext cx="6329363" cy="3560763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027" y="4486805"/>
            <a:ext cx="5183152" cy="42721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52265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66" indent="-291179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717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604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491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377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264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4151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038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CD84D6-A37C-4066-8057-22ADF90E1769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5800"/>
            <a:ext cx="6329363" cy="3560763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027" y="4486805"/>
            <a:ext cx="5183152" cy="42721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68025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66" indent="-291179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717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604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491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377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264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4151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038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CD84D6-A37C-4066-8057-22ADF90E1769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5800"/>
            <a:ext cx="6329363" cy="3560763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027" y="4486805"/>
            <a:ext cx="5183152" cy="42721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63019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66" indent="-291179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717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604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491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377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264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4151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038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CD84D6-A37C-4066-8057-22ADF90E1769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5800"/>
            <a:ext cx="6329363" cy="3560763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027" y="4486805"/>
            <a:ext cx="5183152" cy="42721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685358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66" indent="-291179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717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604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491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377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264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4151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038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CD84D6-A37C-4066-8057-22ADF90E1769}" type="slidenum">
              <a:rPr lang="en-US" altLang="en-US" sz="1200"/>
              <a:pPr/>
              <a:t>49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5800"/>
            <a:ext cx="6329363" cy="3560763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027" y="4486805"/>
            <a:ext cx="5183152" cy="42721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545229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66" indent="-291179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717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604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491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377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264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4151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038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CD84D6-A37C-4066-8057-22ADF90E1769}" type="slidenum">
              <a:rPr lang="en-US" altLang="en-US" sz="1200"/>
              <a:pPr/>
              <a:t>50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5800"/>
            <a:ext cx="6329363" cy="3560763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027" y="4486805"/>
            <a:ext cx="5183152" cy="42721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22065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66" indent="-291179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717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604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491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377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264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4151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038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CD84D6-A37C-4066-8057-22ADF90E1769}" type="slidenum">
              <a:rPr lang="en-US" altLang="en-US" sz="1200"/>
              <a:pPr/>
              <a:t>51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5800"/>
            <a:ext cx="6329363" cy="3560763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027" y="4486805"/>
            <a:ext cx="5183152" cy="42721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3839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66" indent="-291179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717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604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491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377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264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4151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038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CD84D6-A37C-4066-8057-22ADF90E1769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5800"/>
            <a:ext cx="6329363" cy="3560763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027" y="4486805"/>
            <a:ext cx="5183152" cy="42721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45041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66" indent="-291179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717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604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491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377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264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4151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038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CD84D6-A37C-4066-8057-22ADF90E1769}" type="slidenum">
              <a:rPr lang="en-US" altLang="en-US" sz="1200"/>
              <a:pPr/>
              <a:t>52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5800"/>
            <a:ext cx="6329363" cy="3560763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027" y="4486805"/>
            <a:ext cx="5183152" cy="42721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29783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66" indent="-291179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717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604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491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377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264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4151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038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CD84D6-A37C-4066-8057-22ADF90E1769}" type="slidenum">
              <a:rPr lang="en-US" altLang="en-US" sz="1200"/>
              <a:pPr/>
              <a:t>53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5800"/>
            <a:ext cx="6329363" cy="3560763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027" y="4486805"/>
            <a:ext cx="5183152" cy="42721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719462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66" indent="-291179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717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604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491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377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264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4151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038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CD84D6-A37C-4066-8057-22ADF90E1769}" type="slidenum">
              <a:rPr lang="en-US" altLang="en-US" sz="1200"/>
              <a:pPr/>
              <a:t>54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5800"/>
            <a:ext cx="6329363" cy="3560763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027" y="4486805"/>
            <a:ext cx="5183152" cy="42721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064621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66" indent="-291179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717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604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491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377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264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4151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038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CD84D6-A37C-4066-8057-22ADF90E1769}" type="slidenum">
              <a:rPr lang="en-US" altLang="en-US" sz="1200"/>
              <a:pPr/>
              <a:t>55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5800"/>
            <a:ext cx="6329363" cy="3560763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027" y="4486805"/>
            <a:ext cx="5183152" cy="42721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193692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66" indent="-291179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717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604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491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377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264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4151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038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CD84D6-A37C-4066-8057-22ADF90E1769}" type="slidenum">
              <a:rPr lang="en-US" altLang="en-US" sz="1200"/>
              <a:pPr/>
              <a:t>56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5800"/>
            <a:ext cx="6329363" cy="3560763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027" y="4486805"/>
            <a:ext cx="5183152" cy="42721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24628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66" indent="-291179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717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604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491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377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264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4151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038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CD84D6-A37C-4066-8057-22ADF90E1769}" type="slidenum">
              <a:rPr lang="en-US" altLang="en-US" sz="1200"/>
              <a:pPr/>
              <a:t>57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5800"/>
            <a:ext cx="6329363" cy="3560763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027" y="4486805"/>
            <a:ext cx="5183152" cy="42721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773659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66" indent="-291179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717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604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491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377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264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4151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038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CD84D6-A37C-4066-8057-22ADF90E1769}" type="slidenum">
              <a:rPr lang="en-US" altLang="en-US" sz="1200"/>
              <a:pPr/>
              <a:t>58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5800"/>
            <a:ext cx="6329363" cy="3560763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027" y="4486805"/>
            <a:ext cx="5183152" cy="42721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975057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66" indent="-291179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717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604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491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377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264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4151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038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CD84D6-A37C-4066-8057-22ADF90E1769}" type="slidenum">
              <a:rPr lang="en-US" altLang="en-US" sz="1200"/>
              <a:pPr/>
              <a:t>59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5800"/>
            <a:ext cx="6329363" cy="3560763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027" y="4486805"/>
            <a:ext cx="5183152" cy="42721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124413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66" indent="-291179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717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604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491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377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264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4151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038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CD84D6-A37C-4066-8057-22ADF90E1769}" type="slidenum">
              <a:rPr lang="en-US" altLang="en-US" sz="1200"/>
              <a:pPr/>
              <a:t>60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5800"/>
            <a:ext cx="6329363" cy="3560763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027" y="4486805"/>
            <a:ext cx="5183152" cy="42721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1444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66" indent="-291179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717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604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491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377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264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4151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038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CD84D6-A37C-4066-8057-22ADF90E1769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5800"/>
            <a:ext cx="6329363" cy="3560763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027" y="4486805"/>
            <a:ext cx="5183152" cy="42721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758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66" indent="-291179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717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604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491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377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264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4151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038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CD84D6-A37C-4066-8057-22ADF90E1769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5800"/>
            <a:ext cx="6329363" cy="3560763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027" y="4486805"/>
            <a:ext cx="5183152" cy="42721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5819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66" indent="-291179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717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604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491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377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264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4151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038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CD84D6-A37C-4066-8057-22ADF90E1769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5800"/>
            <a:ext cx="6329363" cy="3560763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027" y="4486805"/>
            <a:ext cx="5183152" cy="42721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8894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66" indent="-291179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717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604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491" indent="-232943" defTabSz="94633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377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264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4151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038" indent="-232943" algn="ctr" defTabSz="94633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CD84D6-A37C-4066-8057-22ADF90E1769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5800"/>
            <a:ext cx="6329363" cy="3560763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027" y="4486805"/>
            <a:ext cx="5183152" cy="42721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242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1/4/2010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Isabelle Bichindaritz, SUNY Oswego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588C-1661-40F2-A5C9-AAE089DDE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9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1/4/2010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Isabelle Bichindaritz, SUNY Oswego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588C-1661-40F2-A5C9-AAE089DDE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77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1/4/2010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Isabelle Bichindaritz, SUNY Oswego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588C-1661-40F2-A5C9-AAE089DDE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4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1/4/2010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Isabelle Bichindaritz, SUNY Oswego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588C-1661-40F2-A5C9-AAE089DDE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6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1/4/2010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Isabelle Bichindaritz, SUNY Oswego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588C-1661-40F2-A5C9-AAE089DDE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6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1/4/2010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Isabelle Bichindaritz, SUNY Oswego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588C-1661-40F2-A5C9-AAE089DDE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84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1/4/2010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Isabelle Bichindaritz, SUNY Oswego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588C-1661-40F2-A5C9-AAE089DDE36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88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1/4/2010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Isabelle Bichindaritz, SUNY Oswego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588C-1661-40F2-A5C9-AAE089DDE36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91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1/4/2010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Isabelle Bichindaritz, SUNY Oswego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588C-1661-40F2-A5C9-AAE089DDE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0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1/4/2010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Isabelle Bichindaritz, SUNY Oswego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588C-1661-40F2-A5C9-AAE089DDE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01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1/4/2010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Isabelle Bichindaritz, SUNY Oswego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588C-1661-40F2-A5C9-AAE089DDE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5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1/4/2010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Isabelle Bichindaritz, SUNY Oswego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8588C-1661-40F2-A5C9-AAE089DDE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61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B4qATziTlQ" TargetMode="External"/><Relationship Id="rId5" Type="http://schemas.openxmlformats.org/officeDocument/2006/relationships/hyperlink" Target="https://www.youtube.com/watch?v=PB4qATziTlQ" TargetMode="Externa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21.wmf"/><Relationship Id="rId3" Type="http://schemas.openxmlformats.org/officeDocument/2006/relationships/image" Target="../media/image16.emf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5.bin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9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dnuggets.com/2015/06/top-20-r-machine-learning-packages.html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Predicting Diseases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Isabelle Bichindaritz, SUNY Oswego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588C-1661-40F2-A5C9-AAE089DDE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88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Isabelle Bichindaritz, SUNY Oswego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716D28-8F6E-4A42-B856-7B86E1D7F3D1}" type="slidenum">
              <a:rPr lang="en-US" altLang="en-US" sz="1400"/>
              <a:pPr/>
              <a:t>10</a:t>
            </a:fld>
            <a:endParaRPr lang="en-US" altLang="en-US" sz="1400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69863" y="0"/>
            <a:ext cx="11537824" cy="944217"/>
          </a:xfrm>
        </p:spPr>
        <p:txBody>
          <a:bodyPr vert="horz" lIns="92075" tIns="46038" rIns="92075" bIns="46038" rtlCol="0" anchor="b">
            <a:noAutofit/>
          </a:bodyPr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 of Classification and Prediction Methods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2436" y="1198881"/>
            <a:ext cx="9074727" cy="4943474"/>
          </a:xfrm>
          <a:noFill/>
        </p:spPr>
        <p:txBody>
          <a:bodyPr vert="horz" lIns="92075" tIns="46038" rIns="92075" bIns="46038" rtlCol="0">
            <a:normAutofit fontScale="77500" lnSpcReduction="20000"/>
          </a:bodyPr>
          <a:lstStyle/>
          <a:p>
            <a:r>
              <a:rPr lang="en-US" altLang="en-US" dirty="0"/>
              <a:t>This model building involves using a dataset for training, then another one for testing.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Often, there is only one dataset to work from, and there are several strategies to create the training / testing framework.</a:t>
            </a:r>
          </a:p>
          <a:p>
            <a:r>
              <a:rPr lang="en-US" altLang="en-US" dirty="0"/>
              <a:t>The end goal is to put the model in production, which is when it will be applied to any new data – a new patient coming for a visit, or online. 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7" y="1750046"/>
            <a:ext cx="8353425" cy="278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571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Isabelle Bichindaritz, SUNY Oswego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716D28-8F6E-4A42-B856-7B86E1D7F3D1}" type="slidenum">
              <a:rPr lang="en-US" altLang="en-US" sz="1400"/>
              <a:pPr/>
              <a:t>11</a:t>
            </a:fld>
            <a:endParaRPr lang="en-US" altLang="en-US" sz="1400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 vert="horz" lIns="92075" tIns="46038" rIns="92075" bIns="46038" rtlCol="0" anchor="b">
            <a:normAutofit/>
          </a:bodyPr>
          <a:lstStyle/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Outline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960437"/>
            <a:ext cx="7772400" cy="5578475"/>
          </a:xfrm>
          <a:noFill/>
        </p:spPr>
        <p:txBody>
          <a:bodyPr vert="horz" lIns="92075" tIns="46038" rIns="92075" bIns="46038" rtlCol="0">
            <a:normAutofit fontScale="92500" lnSpcReduction="10000"/>
          </a:bodyPr>
          <a:lstStyle/>
          <a:p>
            <a:endParaRPr lang="en-US" altLang="en-US" sz="2000" dirty="0"/>
          </a:p>
          <a:p>
            <a:r>
              <a:rPr lang="en-US" altLang="en-US" sz="2200" dirty="0"/>
              <a:t>Introduction to module</a:t>
            </a:r>
          </a:p>
          <a:p>
            <a:r>
              <a:rPr lang="en-US" altLang="en-US" sz="2200" dirty="0"/>
              <a:t>Classification and prediction methods</a:t>
            </a:r>
          </a:p>
          <a:p>
            <a:pPr lvl="1"/>
            <a:r>
              <a:rPr lang="en-US" sz="2200" dirty="0"/>
              <a:t>Overview of classification and prediction methods</a:t>
            </a:r>
          </a:p>
          <a:p>
            <a:pPr lvl="1"/>
            <a:r>
              <a:rPr lang="en-US" sz="2200" b="1" dirty="0">
                <a:solidFill>
                  <a:srgbClr val="FFFF00"/>
                </a:solidFill>
              </a:rPr>
              <a:t>Classification methods based on analogy </a:t>
            </a:r>
          </a:p>
          <a:p>
            <a:pPr lvl="1"/>
            <a:r>
              <a:rPr lang="en-US" sz="2200" dirty="0"/>
              <a:t>Classification methods based on neural networks</a:t>
            </a:r>
          </a:p>
          <a:p>
            <a:pPr lvl="1"/>
            <a:r>
              <a:rPr lang="en-US" sz="2200" dirty="0"/>
              <a:t>Classification methods based on rules</a:t>
            </a:r>
          </a:p>
          <a:p>
            <a:pPr lvl="1"/>
            <a:r>
              <a:rPr lang="en-US" sz="2200" dirty="0"/>
              <a:t>Classification methods based on probabilities</a:t>
            </a:r>
          </a:p>
          <a:p>
            <a:pPr lvl="1"/>
            <a:r>
              <a:rPr lang="en-US" sz="2200" dirty="0"/>
              <a:t>Classification methods based on statistics</a:t>
            </a:r>
          </a:p>
          <a:p>
            <a:pPr lvl="1"/>
            <a:r>
              <a:rPr lang="en-US" altLang="en-US" sz="2200" dirty="0"/>
              <a:t>Prediction methods</a:t>
            </a:r>
          </a:p>
          <a:p>
            <a:r>
              <a:rPr lang="en-US" altLang="en-US" sz="2200" dirty="0"/>
              <a:t>Evaluation of prediction performance</a:t>
            </a:r>
          </a:p>
          <a:p>
            <a:pPr lvl="1"/>
            <a:r>
              <a:rPr lang="en-US" altLang="en-US" sz="2200" dirty="0"/>
              <a:t>Evaluation schemes</a:t>
            </a:r>
          </a:p>
          <a:p>
            <a:r>
              <a:rPr lang="en-US" altLang="en-US" sz="2200" dirty="0"/>
              <a:t>Combining feature selection and prediction</a:t>
            </a:r>
          </a:p>
          <a:p>
            <a:pPr lvl="1"/>
            <a:r>
              <a:rPr lang="en-US" altLang="en-US" sz="2200" dirty="0"/>
              <a:t>Prediction workflow</a:t>
            </a:r>
          </a:p>
          <a:p>
            <a:r>
              <a:rPr lang="en-US" altLang="en-US" sz="2200" dirty="0"/>
              <a:t>Classification and prediction with R</a:t>
            </a:r>
          </a:p>
          <a:p>
            <a:pPr lvl="1"/>
            <a:r>
              <a:rPr lang="en-US" sz="2200" dirty="0"/>
              <a:t>R scripts for prediction from gene expressions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098801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Isabelle Bichindaritz, SUNY Oswego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716D28-8F6E-4A42-B856-7B86E1D7F3D1}" type="slidenum">
              <a:rPr lang="en-US" altLang="en-US" sz="1400"/>
              <a:pPr/>
              <a:t>12</a:t>
            </a:fld>
            <a:endParaRPr lang="en-US" altLang="en-US" sz="1400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69863" y="0"/>
            <a:ext cx="11537824" cy="944217"/>
          </a:xfrm>
        </p:spPr>
        <p:txBody>
          <a:bodyPr vert="horz" lIns="92075" tIns="46038" rIns="92075" bIns="46038" rtlCol="0" anchor="b">
            <a:noAutofit/>
          </a:bodyPr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 Methods Based on Analogy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88083"/>
            <a:ext cx="9074727" cy="47244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Two main classification methods are based on analogy: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lvl="1"/>
            <a:r>
              <a:rPr lang="en-US" altLang="en-US" dirty="0"/>
              <a:t>The support vector machine (SVM).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Nearest-neighbor classifier (</a:t>
            </a:r>
            <a:r>
              <a:rPr lang="en-US" altLang="en-US" dirty="0" err="1"/>
              <a:t>kNN</a:t>
            </a:r>
            <a:r>
              <a:rPr lang="en-US" altLang="en-US" dirty="0"/>
              <a:t>).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73343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Isabelle Bichindaritz, SUNY Oswego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716D28-8F6E-4A42-B856-7B86E1D7F3D1}" type="slidenum">
              <a:rPr lang="en-US" altLang="en-US" sz="1400"/>
              <a:pPr/>
              <a:t>13</a:t>
            </a:fld>
            <a:endParaRPr lang="en-US" altLang="en-US" sz="1400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69863" y="0"/>
            <a:ext cx="11537824" cy="944217"/>
          </a:xfrm>
        </p:spPr>
        <p:txBody>
          <a:bodyPr vert="horz" lIns="92075" tIns="46038" rIns="92075" bIns="46038" rtlCol="0" anchor="b">
            <a:noAutofit/>
          </a:bodyPr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 Methods Based on Analogy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2436" y="1417955"/>
            <a:ext cx="9074727" cy="4724400"/>
          </a:xfrm>
          <a:noFill/>
        </p:spPr>
        <p:txBody>
          <a:bodyPr vert="horz" lIns="92075" tIns="46038" rIns="92075" bIns="46038" rtlCol="0">
            <a:normAutofit lnSpcReduction="10000"/>
          </a:bodyPr>
          <a:lstStyle/>
          <a:p>
            <a:r>
              <a:rPr lang="en-US" dirty="0"/>
              <a:t>Goal of SVM: to generate mathematical functions that map input variables to desired outputs for classification or regression type prediction problems.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First, SVM uses nonlinear </a:t>
            </a:r>
            <a:r>
              <a:rPr lang="en-US" dirty="0">
                <a:solidFill>
                  <a:srgbClr val="FF0000"/>
                </a:solidFill>
              </a:rPr>
              <a:t>kernel functions </a:t>
            </a:r>
            <a:r>
              <a:rPr lang="en-US" dirty="0"/>
              <a:t>to transform non-linear relationships among the variables into linearly separable feature spaces. </a:t>
            </a:r>
          </a:p>
          <a:p>
            <a:pPr lvl="1"/>
            <a:r>
              <a:rPr lang="en-US" dirty="0"/>
              <a:t>Then, the </a:t>
            </a:r>
            <a:r>
              <a:rPr lang="en-US" dirty="0">
                <a:solidFill>
                  <a:srgbClr val="FF0000"/>
                </a:solidFill>
              </a:rPr>
              <a:t>maximum-margin hyperplanes </a:t>
            </a:r>
            <a:r>
              <a:rPr lang="en-US" dirty="0"/>
              <a:t>are constructed to optimally separate different classes from each other based on the training dataset.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SVM has solid mathematical foundation!</a:t>
            </a:r>
          </a:p>
        </p:txBody>
      </p:sp>
    </p:spTree>
    <p:extLst>
      <p:ext uri="{BB962C8B-B14F-4D97-AF65-F5344CB8AC3E}">
        <p14:creationId xmlns:p14="http://schemas.microsoft.com/office/powerpoint/2010/main" val="1036112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Isabelle Bichindaritz, SUNY Oswego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716D28-8F6E-4A42-B856-7B86E1D7F3D1}" type="slidenum">
              <a:rPr lang="en-US" altLang="en-US" sz="1400"/>
              <a:pPr/>
              <a:t>14</a:t>
            </a:fld>
            <a:endParaRPr lang="en-US" altLang="en-US" sz="1400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69863" y="0"/>
            <a:ext cx="11537824" cy="944217"/>
          </a:xfrm>
        </p:spPr>
        <p:txBody>
          <a:bodyPr vert="horz" lIns="92075" tIns="46038" rIns="92075" bIns="46038" rtlCol="0" anchor="b">
            <a:noAutofit/>
          </a:bodyPr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 Methods Based on Analogy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6356" y="1288083"/>
            <a:ext cx="9074727" cy="47244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hyperplane</a:t>
            </a:r>
            <a:r>
              <a:rPr lang="en-US" dirty="0"/>
              <a:t> is a geometric concept used to describe the separation surface between different classes of things.</a:t>
            </a:r>
          </a:p>
          <a:p>
            <a:pPr lvl="1"/>
            <a:r>
              <a:rPr lang="en-US" dirty="0"/>
              <a:t>In SVM, two parallel hyperplanes are constructed on each side of the separation space with the aim of maximizing the distance between them.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A kernel function </a:t>
            </a:r>
            <a:r>
              <a:rPr lang="en-US" dirty="0"/>
              <a:t>in SVM uses the kernel trick  (a method for using a linear classifier algorithm to solve a nonlinear problem)</a:t>
            </a:r>
          </a:p>
          <a:p>
            <a:pPr lvl="1"/>
            <a:r>
              <a:rPr lang="en-US" dirty="0"/>
              <a:t>The most commonly used kernel function is the radial basis function (RBF).</a:t>
            </a:r>
          </a:p>
        </p:txBody>
      </p:sp>
    </p:spTree>
    <p:extLst>
      <p:ext uri="{BB962C8B-B14F-4D97-AF65-F5344CB8AC3E}">
        <p14:creationId xmlns:p14="http://schemas.microsoft.com/office/powerpoint/2010/main" val="3904994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Isabelle Bichindaritz, SUNY Oswego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716D28-8F6E-4A42-B856-7B86E1D7F3D1}" type="slidenum">
              <a:rPr lang="en-US" altLang="en-US" sz="1400"/>
              <a:pPr/>
              <a:t>15</a:t>
            </a:fld>
            <a:endParaRPr lang="en-US" altLang="en-US" sz="1400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69863" y="0"/>
            <a:ext cx="11537824" cy="944217"/>
          </a:xfrm>
        </p:spPr>
        <p:txBody>
          <a:bodyPr vert="horz" lIns="92075" tIns="46038" rIns="92075" bIns="46038" rtlCol="0" anchor="b">
            <a:noAutofit/>
          </a:bodyPr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 Methods Based on Analogy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9822" y="1514451"/>
            <a:ext cx="847231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478280" y="5324451"/>
            <a:ext cx="891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2763" indent="-512763">
              <a:buFont typeface="Wingdings" pitchFamily="2" charset="2"/>
              <a:buChar char="Ø"/>
            </a:pPr>
            <a:r>
              <a:rPr lang="en-US" sz="2400" b="0" dirty="0">
                <a:solidFill>
                  <a:srgbClr val="FF3300"/>
                </a:solidFill>
              </a:rPr>
              <a:t>Many linear classifiers (hyperplanes) may separate the data</a:t>
            </a:r>
          </a:p>
        </p:txBody>
      </p:sp>
    </p:spTree>
    <p:extLst>
      <p:ext uri="{BB962C8B-B14F-4D97-AF65-F5344CB8AC3E}">
        <p14:creationId xmlns:p14="http://schemas.microsoft.com/office/powerpoint/2010/main" val="1094324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Isabelle Bichindaritz, SUNY Oswego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716D28-8F6E-4A42-B856-7B86E1D7F3D1}" type="slidenum">
              <a:rPr lang="en-US" altLang="en-US" sz="1400"/>
              <a:pPr/>
              <a:t>16</a:t>
            </a:fld>
            <a:endParaRPr lang="en-US" altLang="en-US" sz="1400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69863" y="0"/>
            <a:ext cx="11537824" cy="944217"/>
          </a:xfrm>
        </p:spPr>
        <p:txBody>
          <a:bodyPr vert="horz" lIns="92075" tIns="46038" rIns="92075" bIns="46038" rtlCol="0" anchor="b">
            <a:noAutofit/>
          </a:bodyPr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 Methods Based on Analogy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6356" y="1288083"/>
            <a:ext cx="9074727" cy="47244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r>
              <a:rPr lang="en-US" dirty="0"/>
              <a:t>SVMs are the most widely used kernel-learning algorithms for wide range of classification and regression problems.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SVMs represent the state-of-the-art by virtue of their excellent generalization performance, superior prediction power, ease of use, and rigorous theoretical foundation.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Most comparative studies show its superiority in both regression and classification type prediction problems.</a:t>
            </a:r>
          </a:p>
        </p:txBody>
      </p:sp>
    </p:spTree>
    <p:extLst>
      <p:ext uri="{BB962C8B-B14F-4D97-AF65-F5344CB8AC3E}">
        <p14:creationId xmlns:p14="http://schemas.microsoft.com/office/powerpoint/2010/main" val="4107426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Isabelle Bichindaritz, SUNY Oswego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716D28-8F6E-4A42-B856-7B86E1D7F3D1}" type="slidenum">
              <a:rPr lang="en-US" altLang="en-US" sz="1400"/>
              <a:pPr/>
              <a:t>17</a:t>
            </a:fld>
            <a:endParaRPr lang="en-US" altLang="en-US" sz="1400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69863" y="0"/>
            <a:ext cx="11537824" cy="944217"/>
          </a:xfrm>
        </p:spPr>
        <p:txBody>
          <a:bodyPr vert="horz" lIns="92075" tIns="46038" rIns="92075" bIns="46038" rtlCol="0" anchor="b">
            <a:noAutofit/>
          </a:bodyPr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 Methods Based on Analogy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6356" y="1288083"/>
            <a:ext cx="9074727" cy="4724400"/>
          </a:xfrm>
          <a:noFill/>
        </p:spPr>
        <p:txBody>
          <a:bodyPr vert="horz" lIns="92075" tIns="46038" rIns="92075" bIns="46038" rtlCol="0">
            <a:normAutofit fontScale="92500"/>
          </a:bodyPr>
          <a:lstStyle/>
          <a:p>
            <a:r>
              <a:rPr lang="en-US" dirty="0"/>
              <a:t>SVMs </a:t>
            </a:r>
            <a:r>
              <a:rPr lang="en-US" dirty="0">
                <a:sym typeface="Wingdings" panose="05000000000000000000" pitchFamily="2" charset="2"/>
              </a:rPr>
              <a:t> time-demanding, computationally intensive iterative derivations</a:t>
            </a:r>
          </a:p>
          <a:p>
            <a:r>
              <a:rPr lang="en-US" i="1" dirty="0">
                <a:sym typeface="Wingdings" panose="05000000000000000000" pitchFamily="2" charset="2"/>
              </a:rPr>
              <a:t>k-</a:t>
            </a:r>
            <a:r>
              <a:rPr lang="en-US" dirty="0">
                <a:sym typeface="Wingdings" panose="05000000000000000000" pitchFamily="2" charset="2"/>
              </a:rPr>
              <a:t>NN is a simplistic and logical prediction method, that produces </a:t>
            </a:r>
            <a:r>
              <a:rPr lang="en-US" u="sng" dirty="0">
                <a:sym typeface="Wingdings" panose="05000000000000000000" pitchFamily="2" charset="2"/>
              </a:rPr>
              <a:t>very competitive</a:t>
            </a:r>
            <a:r>
              <a:rPr lang="en-US" dirty="0">
                <a:sym typeface="Wingdings" panose="05000000000000000000" pitchFamily="2" charset="2"/>
              </a:rPr>
              <a:t> results – in particular for Big Data</a:t>
            </a:r>
          </a:p>
          <a:p>
            <a:r>
              <a:rPr lang="en-US" i="1" dirty="0">
                <a:sym typeface="Wingdings" panose="05000000000000000000" pitchFamily="2" charset="2"/>
              </a:rPr>
              <a:t>k-</a:t>
            </a:r>
            <a:r>
              <a:rPr lang="en-US" dirty="0">
                <a:sym typeface="Wingdings" panose="05000000000000000000" pitchFamily="2" charset="2"/>
              </a:rPr>
              <a:t>NN is a prediction method for classification as well as regression types (similar to SVM)</a:t>
            </a:r>
          </a:p>
          <a:p>
            <a:r>
              <a:rPr lang="en-US" i="1" dirty="0"/>
              <a:t>k</a:t>
            </a:r>
            <a:r>
              <a:rPr lang="en-US" dirty="0"/>
              <a:t>-NN is a type of instance-based learning (or lazy learning) – most of the work takes place at the time of prediction (not at modeling)</a:t>
            </a:r>
          </a:p>
          <a:p>
            <a:r>
              <a:rPr lang="en-US" i="1" dirty="0"/>
              <a:t>k </a:t>
            </a:r>
            <a:r>
              <a:rPr lang="en-US" dirty="0"/>
              <a:t>: the number of neighbors used</a:t>
            </a:r>
          </a:p>
          <a:p>
            <a:r>
              <a:rPr lang="en-US" dirty="0"/>
              <a:t>Data are kept after modeling (not only the model).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018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Isabelle Bichindaritz, SUNY Oswego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716D28-8F6E-4A42-B856-7B86E1D7F3D1}" type="slidenum">
              <a:rPr lang="en-US" altLang="en-US" sz="1400"/>
              <a:pPr/>
              <a:t>18</a:t>
            </a:fld>
            <a:endParaRPr lang="en-US" altLang="en-US" sz="1400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69863" y="0"/>
            <a:ext cx="11537824" cy="944217"/>
          </a:xfrm>
        </p:spPr>
        <p:txBody>
          <a:bodyPr vert="horz" lIns="92075" tIns="46038" rIns="92075" bIns="46038" rtlCol="0" anchor="b">
            <a:noAutofit/>
          </a:bodyPr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 Methods Based on Analogy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6357" y="1288083"/>
            <a:ext cx="4256658" cy="47244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r>
              <a:rPr lang="en-US" dirty="0"/>
              <a:t>How many neighbors ?</a:t>
            </a:r>
          </a:p>
          <a:p>
            <a:endParaRPr lang="en-US" dirty="0"/>
          </a:p>
          <a:p>
            <a:r>
              <a:rPr lang="en-US" dirty="0"/>
              <a:t>The answer depends on </a:t>
            </a:r>
            <a:br>
              <a:rPr lang="en-US" dirty="0"/>
            </a:br>
            <a:r>
              <a:rPr lang="en-US" dirty="0"/>
              <a:t>the value of k.</a:t>
            </a:r>
          </a:p>
          <a:p>
            <a:endParaRPr lang="en-US" dirty="0"/>
          </a:p>
          <a:p>
            <a:r>
              <a:rPr lang="en-US" dirty="0"/>
              <a:t>Which distance measure ?</a:t>
            </a:r>
          </a:p>
          <a:p>
            <a:endParaRPr lang="en-US" dirty="0"/>
          </a:p>
          <a:p>
            <a:r>
              <a:rPr lang="en-US" dirty="0"/>
              <a:t>It depends on the data – </a:t>
            </a:r>
          </a:p>
          <a:p>
            <a:pPr lvl="1"/>
            <a:r>
              <a:rPr lang="en-US" dirty="0"/>
              <a:t>Euclidian distance or more </a:t>
            </a:r>
            <a:br>
              <a:rPr lang="en-US" dirty="0"/>
            </a:br>
            <a:r>
              <a:rPr lang="en-US" dirty="0"/>
              <a:t>complex.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14" y="1364073"/>
            <a:ext cx="5168462" cy="48203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4736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Isabelle Bichindaritz, SUNY Oswego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716D28-8F6E-4A42-B856-7B86E1D7F3D1}" type="slidenum">
              <a:rPr lang="en-US" altLang="en-US" sz="1400"/>
              <a:pPr/>
              <a:t>19</a:t>
            </a:fld>
            <a:endParaRPr lang="en-US" altLang="en-US" sz="1400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69863" y="0"/>
            <a:ext cx="11537824" cy="944217"/>
          </a:xfrm>
        </p:spPr>
        <p:txBody>
          <a:bodyPr vert="horz" lIns="92075" tIns="46038" rIns="92075" bIns="46038" rtlCol="0" anchor="b">
            <a:noAutofit/>
          </a:bodyPr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 Methods Based on Analogy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120" y="1489219"/>
            <a:ext cx="6529310" cy="43221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017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Isabelle Bichindaritz, SUNY Oswego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716D28-8F6E-4A42-B856-7B86E1D7F3D1}" type="slidenum">
              <a:rPr lang="en-US" altLang="en-US" sz="1400"/>
              <a:pPr/>
              <a:t>2</a:t>
            </a:fld>
            <a:endParaRPr lang="en-US" altLang="en-US" sz="1400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 vert="horz" lIns="92075" tIns="46038" rIns="92075" bIns="46038" rtlCol="0" anchor="b">
            <a:normAutofit/>
          </a:bodyPr>
          <a:lstStyle/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Outline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960437"/>
            <a:ext cx="7772400" cy="5578475"/>
          </a:xfrm>
          <a:noFill/>
        </p:spPr>
        <p:txBody>
          <a:bodyPr vert="horz" lIns="92075" tIns="46038" rIns="92075" bIns="46038" rtlCol="0">
            <a:normAutofit fontScale="92500" lnSpcReduction="10000"/>
          </a:bodyPr>
          <a:lstStyle/>
          <a:p>
            <a:endParaRPr lang="en-US" altLang="en-US" sz="2000" dirty="0"/>
          </a:p>
          <a:p>
            <a:r>
              <a:rPr lang="en-US" altLang="en-US" sz="2200" dirty="0"/>
              <a:t>Introduction to module</a:t>
            </a:r>
          </a:p>
          <a:p>
            <a:r>
              <a:rPr lang="en-US" altLang="en-US" sz="2200" dirty="0"/>
              <a:t>Classification and prediction methods</a:t>
            </a:r>
          </a:p>
          <a:p>
            <a:pPr lvl="1"/>
            <a:r>
              <a:rPr lang="en-US" sz="2200" dirty="0"/>
              <a:t>Overview of classification and prediction methods</a:t>
            </a:r>
          </a:p>
          <a:p>
            <a:pPr lvl="1"/>
            <a:r>
              <a:rPr lang="en-US" sz="2200" dirty="0"/>
              <a:t>Classification methods based on analogy </a:t>
            </a:r>
          </a:p>
          <a:p>
            <a:pPr lvl="1"/>
            <a:r>
              <a:rPr lang="en-US" sz="2200" dirty="0"/>
              <a:t>Classification methods based on neural networks</a:t>
            </a:r>
          </a:p>
          <a:p>
            <a:pPr lvl="1"/>
            <a:r>
              <a:rPr lang="en-US" sz="2200" dirty="0"/>
              <a:t>Classification methods based on rules</a:t>
            </a:r>
          </a:p>
          <a:p>
            <a:pPr lvl="1"/>
            <a:r>
              <a:rPr lang="en-US" sz="2200" dirty="0"/>
              <a:t>Classification methods based on probabilities</a:t>
            </a:r>
          </a:p>
          <a:p>
            <a:pPr lvl="1"/>
            <a:r>
              <a:rPr lang="en-US" sz="2200" dirty="0"/>
              <a:t>Classification methods based on statistics</a:t>
            </a:r>
          </a:p>
          <a:p>
            <a:pPr lvl="1"/>
            <a:r>
              <a:rPr lang="en-US" altLang="en-US" sz="2200" dirty="0"/>
              <a:t>Prediction methods</a:t>
            </a:r>
          </a:p>
          <a:p>
            <a:r>
              <a:rPr lang="en-US" altLang="en-US" sz="2200" dirty="0"/>
              <a:t>Evaluation of prediction performance</a:t>
            </a:r>
          </a:p>
          <a:p>
            <a:pPr lvl="1"/>
            <a:r>
              <a:rPr lang="en-US" altLang="en-US" sz="2200" dirty="0"/>
              <a:t>Evaluation schemes</a:t>
            </a:r>
          </a:p>
          <a:p>
            <a:r>
              <a:rPr lang="en-US" altLang="en-US" sz="2200" dirty="0"/>
              <a:t>Combining feature selection and prediction</a:t>
            </a:r>
          </a:p>
          <a:p>
            <a:pPr lvl="1"/>
            <a:r>
              <a:rPr lang="en-US" altLang="en-US" sz="2200" dirty="0"/>
              <a:t>Prediction workflow</a:t>
            </a:r>
          </a:p>
          <a:p>
            <a:r>
              <a:rPr lang="en-US" altLang="en-US" sz="2200" dirty="0"/>
              <a:t>Classification and prediction with R</a:t>
            </a:r>
          </a:p>
          <a:p>
            <a:pPr lvl="1"/>
            <a:r>
              <a:rPr lang="en-US" sz="2200" dirty="0"/>
              <a:t>R scripts for prediction from gene expressions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243746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Isabelle Bichindaritz, SUNY Oswego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716D28-8F6E-4A42-B856-7B86E1D7F3D1}" type="slidenum">
              <a:rPr lang="en-US" altLang="en-US" sz="1400"/>
              <a:pPr/>
              <a:t>20</a:t>
            </a:fld>
            <a:endParaRPr lang="en-US" altLang="en-US" sz="1400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69863" y="0"/>
            <a:ext cx="11537824" cy="944217"/>
          </a:xfrm>
        </p:spPr>
        <p:txBody>
          <a:bodyPr vert="horz" lIns="92075" tIns="46038" rIns="92075" bIns="46038" rtlCol="0" anchor="b">
            <a:noAutofit/>
          </a:bodyPr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 Methods Based on Analogy</a:t>
            </a:r>
          </a:p>
        </p:txBody>
      </p:sp>
      <p:pic>
        <p:nvPicPr>
          <p:cNvPr id="3" name="PB4qATziTlQ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810000" y="2143125"/>
            <a:ext cx="4572000" cy="2571750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501411" y="5289452"/>
            <a:ext cx="9074727" cy="723031"/>
          </a:xfrm>
          <a:prstGeom prst="rect">
            <a:avLst/>
          </a:prstGeom>
          <a:noFill/>
        </p:spPr>
        <p:txBody>
          <a:bodyPr vert="horz" lIns="92075" tIns="46038" rIns="92075" bIns="46038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err="1">
                <a:hlinkClick r:id="rId5"/>
              </a:rPr>
              <a:t>Antal</a:t>
            </a:r>
            <a:r>
              <a:rPr lang="en-US" sz="2400" dirty="0">
                <a:hlinkClick r:id="rId5"/>
              </a:rPr>
              <a:t> van den Bosch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1739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Isabelle Bichindaritz, SUNY Oswego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716D28-8F6E-4A42-B856-7B86E1D7F3D1}" type="slidenum">
              <a:rPr lang="en-US" altLang="en-US" sz="1400"/>
              <a:pPr/>
              <a:t>21</a:t>
            </a:fld>
            <a:endParaRPr lang="en-US" altLang="en-US" sz="1400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 vert="horz" lIns="92075" tIns="46038" rIns="92075" bIns="46038" rtlCol="0" anchor="b">
            <a:normAutofit/>
          </a:bodyPr>
          <a:lstStyle/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Outline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960437"/>
            <a:ext cx="7772400" cy="5578475"/>
          </a:xfrm>
          <a:noFill/>
        </p:spPr>
        <p:txBody>
          <a:bodyPr vert="horz" lIns="92075" tIns="46038" rIns="92075" bIns="46038" rtlCol="0">
            <a:normAutofit fontScale="92500" lnSpcReduction="10000"/>
          </a:bodyPr>
          <a:lstStyle/>
          <a:p>
            <a:endParaRPr lang="en-US" altLang="en-US" sz="2000" dirty="0"/>
          </a:p>
          <a:p>
            <a:r>
              <a:rPr lang="en-US" altLang="en-US" sz="2200" dirty="0"/>
              <a:t>Introduction to module</a:t>
            </a:r>
          </a:p>
          <a:p>
            <a:r>
              <a:rPr lang="en-US" altLang="en-US" sz="2200" dirty="0"/>
              <a:t>Classification and prediction methods</a:t>
            </a:r>
          </a:p>
          <a:p>
            <a:pPr lvl="1"/>
            <a:r>
              <a:rPr lang="en-US" sz="2200" dirty="0"/>
              <a:t>Overview of classification and prediction methods</a:t>
            </a:r>
          </a:p>
          <a:p>
            <a:pPr lvl="1"/>
            <a:r>
              <a:rPr lang="en-US" sz="2200" dirty="0"/>
              <a:t>Classification methods based on analogy </a:t>
            </a:r>
          </a:p>
          <a:p>
            <a:pPr lvl="1"/>
            <a:r>
              <a:rPr lang="en-US" sz="2200" b="1" dirty="0">
                <a:solidFill>
                  <a:srgbClr val="FFFF00"/>
                </a:solidFill>
              </a:rPr>
              <a:t>Classification methods based on neural networks</a:t>
            </a:r>
          </a:p>
          <a:p>
            <a:pPr lvl="1"/>
            <a:r>
              <a:rPr lang="en-US" sz="2200" dirty="0"/>
              <a:t>Classification methods based on rules</a:t>
            </a:r>
          </a:p>
          <a:p>
            <a:pPr lvl="1"/>
            <a:r>
              <a:rPr lang="en-US" sz="2200" dirty="0"/>
              <a:t>Classification methods based on probabilities</a:t>
            </a:r>
          </a:p>
          <a:p>
            <a:pPr lvl="1"/>
            <a:r>
              <a:rPr lang="en-US" sz="2200" dirty="0"/>
              <a:t>Classification methods based on statistics</a:t>
            </a:r>
          </a:p>
          <a:p>
            <a:pPr lvl="1"/>
            <a:r>
              <a:rPr lang="en-US" altLang="en-US" sz="2200" dirty="0"/>
              <a:t>Prediction methods</a:t>
            </a:r>
          </a:p>
          <a:p>
            <a:r>
              <a:rPr lang="en-US" altLang="en-US" sz="2200" dirty="0"/>
              <a:t>Evaluation of prediction performance</a:t>
            </a:r>
          </a:p>
          <a:p>
            <a:pPr lvl="1"/>
            <a:r>
              <a:rPr lang="en-US" altLang="en-US" sz="2200" dirty="0"/>
              <a:t>Evaluation schemes</a:t>
            </a:r>
          </a:p>
          <a:p>
            <a:r>
              <a:rPr lang="en-US" altLang="en-US" sz="2200" dirty="0"/>
              <a:t>Combining feature selection and prediction</a:t>
            </a:r>
          </a:p>
          <a:p>
            <a:pPr lvl="1"/>
            <a:r>
              <a:rPr lang="en-US" altLang="en-US" sz="2200" dirty="0"/>
              <a:t>Prediction workflow</a:t>
            </a:r>
          </a:p>
          <a:p>
            <a:r>
              <a:rPr lang="en-US" altLang="en-US" sz="2200" dirty="0"/>
              <a:t>Classification and prediction with R</a:t>
            </a:r>
          </a:p>
          <a:p>
            <a:pPr lvl="1"/>
            <a:r>
              <a:rPr lang="en-US" sz="2200" dirty="0"/>
              <a:t>R scripts for prediction from gene expressions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150209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Isabelle Bichindaritz, SUNY Oswego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716D28-8F6E-4A42-B856-7B86E1D7F3D1}" type="slidenum">
              <a:rPr lang="en-US" altLang="en-US" sz="1400"/>
              <a:pPr/>
              <a:t>22</a:t>
            </a:fld>
            <a:endParaRPr lang="en-US" altLang="en-US" sz="1400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69863" y="0"/>
            <a:ext cx="11537824" cy="944217"/>
          </a:xfrm>
        </p:spPr>
        <p:txBody>
          <a:bodyPr vert="horz" lIns="92075" tIns="46038" rIns="92075" bIns="46038" rtlCol="0" anchor="b">
            <a:noAutofit/>
          </a:bodyPr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 Methods Based on Neural Networks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0233" y="1460158"/>
            <a:ext cx="9074727" cy="47244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r>
              <a:rPr lang="en-US" dirty="0"/>
              <a:t>Neural networks (NN): a brain metaphor for information processing</a:t>
            </a:r>
          </a:p>
          <a:p>
            <a:r>
              <a:rPr lang="en-US" dirty="0"/>
              <a:t>Neural computing</a:t>
            </a:r>
          </a:p>
          <a:p>
            <a:r>
              <a:rPr lang="en-US" dirty="0"/>
              <a:t>Artificial neural network (ANN)</a:t>
            </a:r>
          </a:p>
          <a:p>
            <a:r>
              <a:rPr lang="en-US" dirty="0"/>
              <a:t>Many uses for ANN for</a:t>
            </a:r>
          </a:p>
          <a:p>
            <a:pPr lvl="1"/>
            <a:r>
              <a:rPr lang="en-US" dirty="0"/>
              <a:t>pattern recognition, forecasting, prediction, and classification.</a:t>
            </a:r>
          </a:p>
          <a:p>
            <a:endParaRPr lang="en-US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050" y="4261083"/>
            <a:ext cx="5665763" cy="2065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6544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Isabelle Bichindaritz, SUNY Oswego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716D28-8F6E-4A42-B856-7B86E1D7F3D1}" type="slidenum">
              <a:rPr lang="en-US" altLang="en-US" sz="1400"/>
              <a:pPr/>
              <a:t>23</a:t>
            </a:fld>
            <a:endParaRPr lang="en-US" altLang="en-US" sz="1400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69863" y="0"/>
            <a:ext cx="11537824" cy="944217"/>
          </a:xfrm>
        </p:spPr>
        <p:txBody>
          <a:bodyPr vert="horz" lIns="92075" tIns="46038" rIns="92075" bIns="46038" rtlCol="0" anchor="b">
            <a:noAutofit/>
          </a:bodyPr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 Methods Based on Neural Networks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2436" y="1417955"/>
            <a:ext cx="9074727" cy="47244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r>
              <a:rPr lang="en-US" dirty="0"/>
              <a:t>A single neuron (processing element – PE) with inputs and outputs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699" y="2464191"/>
            <a:ext cx="69342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3124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Isabelle Bichindaritz, SUNY Oswego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716D28-8F6E-4A42-B856-7B86E1D7F3D1}" type="slidenum">
              <a:rPr lang="en-US" altLang="en-US" sz="1400"/>
              <a:pPr/>
              <a:t>24</a:t>
            </a:fld>
            <a:endParaRPr lang="en-US" altLang="en-US" sz="1400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69863" y="0"/>
            <a:ext cx="11537824" cy="944217"/>
          </a:xfrm>
        </p:spPr>
        <p:txBody>
          <a:bodyPr vert="horz" lIns="92075" tIns="46038" rIns="92075" bIns="46038" rtlCol="0" anchor="b">
            <a:noAutofit/>
          </a:bodyPr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 Methods Based on Neural Networks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2436" y="1417955"/>
            <a:ext cx="9074727" cy="47244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r>
              <a:rPr lang="en-US" dirty="0"/>
              <a:t>Architecture of a neural network is driven by the task it is intended to address</a:t>
            </a:r>
          </a:p>
          <a:p>
            <a:pPr lvl="1"/>
            <a:r>
              <a:rPr lang="en-US" dirty="0"/>
              <a:t>Classification, regression, clustering, general optimization, association, ….</a:t>
            </a:r>
          </a:p>
          <a:p>
            <a:r>
              <a:rPr lang="en-US" dirty="0">
                <a:solidFill>
                  <a:srgbClr val="FF3300"/>
                </a:solidFill>
              </a:rPr>
              <a:t>Most popular architecture: </a:t>
            </a:r>
            <a:r>
              <a:rPr lang="en-US" dirty="0"/>
              <a:t>Feedforward, multi-layered perceptron with backpropagation learning algorithm</a:t>
            </a:r>
          </a:p>
          <a:p>
            <a:pPr lvl="1"/>
            <a:r>
              <a:rPr lang="en-US" dirty="0"/>
              <a:t>Used for both classification and regression type problems</a:t>
            </a:r>
          </a:p>
          <a:p>
            <a:r>
              <a:rPr lang="en-US" dirty="0">
                <a:solidFill>
                  <a:srgbClr val="F85E08"/>
                </a:solidFill>
              </a:rPr>
              <a:t>Others</a:t>
            </a:r>
            <a:r>
              <a:rPr lang="en-US" dirty="0"/>
              <a:t> – Recurrent, self-organizing feature maps, Hopfield networks, …</a:t>
            </a:r>
          </a:p>
        </p:txBody>
      </p:sp>
    </p:spTree>
    <p:extLst>
      <p:ext uri="{BB962C8B-B14F-4D97-AF65-F5344CB8AC3E}">
        <p14:creationId xmlns:p14="http://schemas.microsoft.com/office/powerpoint/2010/main" val="2483942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Isabelle Bichindaritz, SUNY Oswego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716D28-8F6E-4A42-B856-7B86E1D7F3D1}" type="slidenum">
              <a:rPr lang="en-US" altLang="en-US" sz="1400"/>
              <a:pPr/>
              <a:t>25</a:t>
            </a:fld>
            <a:endParaRPr lang="en-US" altLang="en-US" sz="1400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69863" y="0"/>
            <a:ext cx="11537824" cy="944217"/>
          </a:xfrm>
        </p:spPr>
        <p:txBody>
          <a:bodyPr vert="horz" lIns="92075" tIns="46038" rIns="92075" bIns="46038" rtlCol="0" anchor="b">
            <a:noAutofit/>
          </a:bodyPr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 Methods Based on Neural Networks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127" y="2294673"/>
            <a:ext cx="5105400" cy="3875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ight Arrow 7"/>
          <p:cNvSpPr/>
          <p:nvPr/>
        </p:nvSpPr>
        <p:spPr bwMode="auto">
          <a:xfrm>
            <a:off x="2499756" y="1380142"/>
            <a:ext cx="6117771" cy="1143000"/>
          </a:xfrm>
          <a:prstGeom prst="rightArrow">
            <a:avLst/>
          </a:prstGeom>
          <a:solidFill>
            <a:srgbClr val="FFF5CC">
              <a:alpha val="50196"/>
            </a:srgb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rgbClr val="CC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98084" y="1715013"/>
            <a:ext cx="589084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0" dirty="0">
                <a:solidFill>
                  <a:schemeClr val="accent1">
                    <a:lumMod val="75000"/>
                  </a:schemeClr>
                </a:solidFill>
              </a:rPr>
              <a:t>Feed-forward MLP with 1 Hidden Layer</a:t>
            </a:r>
          </a:p>
        </p:txBody>
      </p:sp>
    </p:spTree>
    <p:extLst>
      <p:ext uri="{BB962C8B-B14F-4D97-AF65-F5344CB8AC3E}">
        <p14:creationId xmlns:p14="http://schemas.microsoft.com/office/powerpoint/2010/main" val="2338079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Isabelle Bichindaritz, SUNY Oswego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716D28-8F6E-4A42-B856-7B86E1D7F3D1}" type="slidenum">
              <a:rPr lang="en-US" altLang="en-US" sz="1400"/>
              <a:pPr/>
              <a:t>26</a:t>
            </a:fld>
            <a:endParaRPr lang="en-US" altLang="en-US" sz="1400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69863" y="0"/>
            <a:ext cx="11537824" cy="944217"/>
          </a:xfrm>
        </p:spPr>
        <p:txBody>
          <a:bodyPr vert="horz" lIns="92075" tIns="46038" rIns="92075" bIns="46038" rtlCol="0" anchor="b">
            <a:noAutofit/>
          </a:bodyPr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 Methods Based on Neural Networks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286" y="1362393"/>
            <a:ext cx="9074727" cy="4724400"/>
          </a:xfrm>
          <a:noFill/>
        </p:spPr>
        <p:txBody>
          <a:bodyPr vert="horz" lIns="92075" tIns="46038" rIns="92075" bIns="46038" rtlCol="0">
            <a:normAutofit fontScale="85000" lnSpcReduction="20000"/>
          </a:bodyPr>
          <a:lstStyle/>
          <a:p>
            <a:r>
              <a:rPr lang="en-US" altLang="en-US" dirty="0"/>
              <a:t>Neural networks learn the prediction model,</a:t>
            </a:r>
            <a:br>
              <a:rPr lang="en-US" altLang="en-US" dirty="0"/>
            </a:br>
            <a:r>
              <a:rPr lang="en-US" altLang="en-US" dirty="0"/>
              <a:t>which is here a set of weights representing </a:t>
            </a:r>
            <a:br>
              <a:rPr lang="en-US" altLang="en-US" dirty="0"/>
            </a:br>
            <a:r>
              <a:rPr lang="en-US" altLang="en-US" dirty="0"/>
              <a:t>the </a:t>
            </a:r>
            <a:r>
              <a:rPr lang="en-US" dirty="0"/>
              <a:t>underlying relationship between inputs </a:t>
            </a:r>
            <a:br>
              <a:rPr lang="en-US" dirty="0"/>
            </a:br>
            <a:r>
              <a:rPr lang="en-US" dirty="0"/>
              <a:t>and outputs, or just among the inputs. </a:t>
            </a:r>
          </a:p>
          <a:p>
            <a:r>
              <a:rPr lang="en-US" dirty="0"/>
              <a:t>Once trained, the neural network stops </a:t>
            </a:r>
            <a:br>
              <a:rPr lang="en-US" dirty="0"/>
            </a:br>
            <a:r>
              <a:rPr lang="en-US" dirty="0"/>
              <a:t>learning and can be applied to new data </a:t>
            </a:r>
            <a:br>
              <a:rPr lang="en-US" dirty="0"/>
            </a:br>
            <a:r>
              <a:rPr lang="en-US" dirty="0"/>
              <a:t>for classification or prediction tasks. </a:t>
            </a:r>
          </a:p>
          <a:p>
            <a:r>
              <a:rPr lang="en-US" dirty="0"/>
              <a:t>Deep learning is based on advanced </a:t>
            </a:r>
            <a:br>
              <a:rPr lang="en-US" dirty="0"/>
            </a:br>
            <a:r>
              <a:rPr lang="en-US" dirty="0"/>
              <a:t>neural networks.</a:t>
            </a:r>
          </a:p>
          <a:p>
            <a:r>
              <a:rPr lang="en-US" dirty="0"/>
              <a:t>They provide excellent pattern recognition </a:t>
            </a:r>
            <a:br>
              <a:rPr lang="en-US" dirty="0"/>
            </a:br>
            <a:r>
              <a:rPr lang="en-US" dirty="0"/>
              <a:t>performance and are one of the major methods </a:t>
            </a:r>
            <a:br>
              <a:rPr lang="en-US" dirty="0"/>
            </a:br>
            <a:r>
              <a:rPr lang="en-US" dirty="0"/>
              <a:t>used in machine learning.</a:t>
            </a:r>
          </a:p>
          <a:p>
            <a:r>
              <a:rPr lang="en-US" dirty="0"/>
              <a:t>Neural networks require important computing </a:t>
            </a:r>
            <a:br>
              <a:rPr lang="en-US" dirty="0"/>
            </a:br>
            <a:r>
              <a:rPr lang="en-US" dirty="0"/>
              <a:t>power, have a set of parameters to adjust, and </a:t>
            </a:r>
            <a:br>
              <a:rPr lang="en-US" dirty="0"/>
            </a:br>
            <a:r>
              <a:rPr lang="en-US" dirty="0"/>
              <a:t>are often not much understandable.</a:t>
            </a:r>
            <a:endParaRPr lang="en-US" sz="1600" dirty="0"/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225" y="1158212"/>
            <a:ext cx="3827462" cy="477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7649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Isabelle Bichindaritz, SUNY Oswego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716D28-8F6E-4A42-B856-7B86E1D7F3D1}" type="slidenum">
              <a:rPr lang="en-US" altLang="en-US" sz="1400"/>
              <a:pPr/>
              <a:t>27</a:t>
            </a:fld>
            <a:endParaRPr lang="en-US" altLang="en-US" sz="1400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 vert="horz" lIns="92075" tIns="46038" rIns="92075" bIns="46038" rtlCol="0" anchor="b">
            <a:normAutofit/>
          </a:bodyPr>
          <a:lstStyle/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Outline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960437"/>
            <a:ext cx="7772400" cy="5578475"/>
          </a:xfrm>
          <a:noFill/>
        </p:spPr>
        <p:txBody>
          <a:bodyPr vert="horz" lIns="92075" tIns="46038" rIns="92075" bIns="46038" rtlCol="0">
            <a:normAutofit fontScale="92500" lnSpcReduction="10000"/>
          </a:bodyPr>
          <a:lstStyle/>
          <a:p>
            <a:endParaRPr lang="en-US" altLang="en-US" sz="2000" dirty="0"/>
          </a:p>
          <a:p>
            <a:r>
              <a:rPr lang="en-US" altLang="en-US" sz="2200" dirty="0"/>
              <a:t>Introduction to module</a:t>
            </a:r>
          </a:p>
          <a:p>
            <a:r>
              <a:rPr lang="en-US" altLang="en-US" sz="2200" dirty="0"/>
              <a:t>Classification and prediction methods</a:t>
            </a:r>
          </a:p>
          <a:p>
            <a:pPr lvl="1"/>
            <a:r>
              <a:rPr lang="en-US" sz="2200" dirty="0"/>
              <a:t>Overview of classification and prediction methods</a:t>
            </a:r>
          </a:p>
          <a:p>
            <a:pPr lvl="1"/>
            <a:r>
              <a:rPr lang="en-US" sz="2200" dirty="0"/>
              <a:t>Classification methods based on analogy </a:t>
            </a:r>
          </a:p>
          <a:p>
            <a:pPr lvl="1"/>
            <a:r>
              <a:rPr lang="en-US" sz="2200" dirty="0"/>
              <a:t>Classification methods based on neural networks</a:t>
            </a:r>
          </a:p>
          <a:p>
            <a:pPr lvl="1"/>
            <a:r>
              <a:rPr lang="en-US" sz="2200" b="1" dirty="0">
                <a:solidFill>
                  <a:srgbClr val="FFFF00"/>
                </a:solidFill>
              </a:rPr>
              <a:t>Classification methods based on rules</a:t>
            </a:r>
          </a:p>
          <a:p>
            <a:pPr lvl="1"/>
            <a:r>
              <a:rPr lang="en-US" sz="2200" dirty="0"/>
              <a:t>Classification methods based on probabilities</a:t>
            </a:r>
          </a:p>
          <a:p>
            <a:pPr lvl="1"/>
            <a:r>
              <a:rPr lang="en-US" sz="2200" dirty="0"/>
              <a:t>Classification methods based on statistics</a:t>
            </a:r>
          </a:p>
          <a:p>
            <a:pPr lvl="1"/>
            <a:r>
              <a:rPr lang="en-US" altLang="en-US" sz="2200" dirty="0"/>
              <a:t>Prediction methods</a:t>
            </a:r>
          </a:p>
          <a:p>
            <a:r>
              <a:rPr lang="en-US" altLang="en-US" sz="2200" dirty="0"/>
              <a:t>Evaluation of prediction performance</a:t>
            </a:r>
          </a:p>
          <a:p>
            <a:pPr lvl="1"/>
            <a:r>
              <a:rPr lang="en-US" altLang="en-US" sz="2200" dirty="0"/>
              <a:t>Evaluation schemes</a:t>
            </a:r>
          </a:p>
          <a:p>
            <a:r>
              <a:rPr lang="en-US" altLang="en-US" sz="2200" dirty="0"/>
              <a:t>Combining feature selection and prediction</a:t>
            </a:r>
          </a:p>
          <a:p>
            <a:pPr lvl="1"/>
            <a:r>
              <a:rPr lang="en-US" altLang="en-US" sz="2200" dirty="0"/>
              <a:t>Prediction workflow</a:t>
            </a:r>
          </a:p>
          <a:p>
            <a:r>
              <a:rPr lang="en-US" altLang="en-US" sz="2200" dirty="0"/>
              <a:t>Classification and prediction with R</a:t>
            </a:r>
          </a:p>
          <a:p>
            <a:pPr lvl="1"/>
            <a:r>
              <a:rPr lang="en-US" sz="2200" dirty="0"/>
              <a:t>R scripts for prediction from gene expressions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519459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Isabelle Bichindaritz, SUNY Oswego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716D28-8F6E-4A42-B856-7B86E1D7F3D1}" type="slidenum">
              <a:rPr lang="en-US" altLang="en-US" sz="1400"/>
              <a:pPr/>
              <a:t>28</a:t>
            </a:fld>
            <a:endParaRPr lang="en-US" altLang="en-US" sz="1400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69863" y="0"/>
            <a:ext cx="11537824" cy="944217"/>
          </a:xfrm>
        </p:spPr>
        <p:txBody>
          <a:bodyPr vert="horz" lIns="92075" tIns="46038" rIns="92075" bIns="46038" rtlCol="0" anchor="b">
            <a:noAutofit/>
          </a:bodyPr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 Methods Based on rules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2436" y="1417955"/>
            <a:ext cx="10325251" cy="530352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r>
              <a:rPr lang="en-US" dirty="0"/>
              <a:t>Decision tree method: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Employs the divide and conquer method</a:t>
            </a:r>
          </a:p>
          <a:p>
            <a:pPr lvl="1"/>
            <a:r>
              <a:rPr lang="en-US" dirty="0"/>
              <a:t>Recursively divides a training set until each division consists of examples from one class</a:t>
            </a:r>
          </a:p>
          <a:p>
            <a:pPr marL="914400" lvl="1" indent="-457200">
              <a:buSzPct val="75000"/>
              <a:buFont typeface="Tahoma" pitchFamily="34" charset="0"/>
              <a:buAutoNum type="arabicPeriod"/>
            </a:pPr>
            <a:r>
              <a:rPr lang="en-US" dirty="0"/>
              <a:t>Create a root node and assign all of the training data to it</a:t>
            </a:r>
          </a:p>
          <a:p>
            <a:pPr marL="914400" lvl="1" indent="-457200">
              <a:buSzPct val="75000"/>
              <a:buFont typeface="Tahoma" pitchFamily="34" charset="0"/>
              <a:buAutoNum type="arabicPeriod"/>
            </a:pPr>
            <a:r>
              <a:rPr lang="en-US" dirty="0"/>
              <a:t>Select the best splitting attribute</a:t>
            </a:r>
          </a:p>
          <a:p>
            <a:pPr marL="914400" lvl="1" indent="-457200">
              <a:buSzPct val="75000"/>
              <a:buFont typeface="Tahoma" pitchFamily="34" charset="0"/>
              <a:buAutoNum type="arabicPeriod"/>
            </a:pPr>
            <a:r>
              <a:rPr lang="en-US" dirty="0"/>
              <a:t>Add a branch to the root node for each value of the split. Split the data into mutually exclusive subsets along the lines of the specific split</a:t>
            </a:r>
          </a:p>
          <a:p>
            <a:pPr marL="914400" lvl="1" indent="-457200">
              <a:buSzPct val="75000"/>
              <a:buFont typeface="Tahoma" pitchFamily="34" charset="0"/>
              <a:buAutoNum type="arabicPeriod"/>
            </a:pPr>
            <a:r>
              <a:rPr lang="en-US" dirty="0"/>
              <a:t>Repeat the steps 2 and 3 for each and every leaf node until the stopping criteria is reached.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0836" y="2695575"/>
            <a:ext cx="1524000" cy="304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0" dirty="0">
                <a:solidFill>
                  <a:srgbClr val="C00000"/>
                </a:solidFill>
                <a:cs typeface="+mn-cs"/>
              </a:rPr>
              <a:t>A general algorithm for decision tree building</a:t>
            </a:r>
          </a:p>
          <a:p>
            <a:pPr>
              <a:defRPr/>
            </a:pPr>
            <a:endParaRPr lang="en-US" sz="2400" b="0" dirty="0">
              <a:solidFill>
                <a:srgbClr val="C00000"/>
              </a:solidFill>
              <a:cs typeface="+mn-cs"/>
            </a:endParaRPr>
          </a:p>
          <a:p>
            <a:pPr>
              <a:defRPr/>
            </a:pPr>
            <a:endParaRPr lang="en-US" sz="2400" b="0" dirty="0">
              <a:solidFill>
                <a:srgbClr val="C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21751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Isabelle Bichindaritz, SUNY Oswego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716D28-8F6E-4A42-B856-7B86E1D7F3D1}" type="slidenum">
              <a:rPr lang="en-US" altLang="en-US" sz="1400"/>
              <a:pPr/>
              <a:t>29</a:t>
            </a:fld>
            <a:endParaRPr lang="en-US" altLang="en-US" sz="1400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69863" y="0"/>
            <a:ext cx="11537824" cy="944217"/>
          </a:xfrm>
        </p:spPr>
        <p:txBody>
          <a:bodyPr vert="horz" lIns="92075" tIns="46038" rIns="92075" bIns="46038" rtlCol="0" anchor="b">
            <a:noAutofit/>
          </a:bodyPr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 Methods Based on rules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2436" y="1417955"/>
            <a:ext cx="9074727" cy="47244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r>
              <a:rPr lang="en-US" dirty="0"/>
              <a:t>Decision tree algorithms mainly differ on</a:t>
            </a:r>
          </a:p>
          <a:p>
            <a:pPr lvl="1"/>
            <a:r>
              <a:rPr lang="en-US" dirty="0"/>
              <a:t>Splitting criteria</a:t>
            </a:r>
          </a:p>
          <a:p>
            <a:pPr lvl="2"/>
            <a:r>
              <a:rPr lang="en-US" dirty="0"/>
              <a:t>Which variable to split first?</a:t>
            </a:r>
          </a:p>
          <a:p>
            <a:pPr lvl="2"/>
            <a:r>
              <a:rPr lang="en-US" dirty="0"/>
              <a:t>What values to use to split?</a:t>
            </a:r>
          </a:p>
          <a:p>
            <a:pPr lvl="2"/>
            <a:r>
              <a:rPr lang="en-US" dirty="0"/>
              <a:t>How many splits to form for each node?</a:t>
            </a:r>
          </a:p>
          <a:p>
            <a:pPr lvl="1"/>
            <a:r>
              <a:rPr lang="en-US" dirty="0"/>
              <a:t>Stopping criteria</a:t>
            </a:r>
          </a:p>
          <a:p>
            <a:pPr lvl="2"/>
            <a:r>
              <a:rPr lang="en-US" dirty="0"/>
              <a:t>When to stop building the tree</a:t>
            </a:r>
          </a:p>
          <a:p>
            <a:pPr lvl="1"/>
            <a:r>
              <a:rPr lang="en-US" dirty="0"/>
              <a:t>Pruning (generalization method)</a:t>
            </a:r>
          </a:p>
          <a:p>
            <a:pPr lvl="2"/>
            <a:r>
              <a:rPr lang="en-US" dirty="0"/>
              <a:t>Pre-pruning versus post-pruning</a:t>
            </a:r>
          </a:p>
          <a:p>
            <a:r>
              <a:rPr lang="en-US" dirty="0"/>
              <a:t>Most popular decision tree algorithms include</a:t>
            </a:r>
          </a:p>
          <a:p>
            <a:pPr lvl="1"/>
            <a:r>
              <a:rPr lang="en-US" dirty="0"/>
              <a:t>ID3, C4.5, C5; CART; CHAID; M5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5210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Isabelle Bichindaritz, SUNY Oswego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716D28-8F6E-4A42-B856-7B86E1D7F3D1}" type="slidenum">
              <a:rPr lang="en-US" altLang="en-US" sz="1400"/>
              <a:pPr/>
              <a:t>3</a:t>
            </a:fld>
            <a:endParaRPr lang="en-US" altLang="en-US" sz="1400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 vert="horz" lIns="92075" tIns="46038" rIns="92075" bIns="46038" rtlCol="0" anchor="b">
            <a:normAutofit/>
          </a:bodyPr>
          <a:lstStyle/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Learning Objectives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2436" y="1417955"/>
            <a:ext cx="9074727" cy="47244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90000"/>
              </a:lnSpc>
            </a:pPr>
            <a:endParaRPr lang="en-US" altLang="en-US" dirty="0"/>
          </a:p>
          <a:p>
            <a:pPr marL="0" indent="0">
              <a:buNone/>
            </a:pPr>
            <a:r>
              <a:rPr lang="en-US" dirty="0"/>
              <a:t>1. Build classification and prediction models.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Evaluate the performance of classification and prediction methods.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Write R scripts to classify and predict diseases from gene expressions.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98654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Isabelle Bichindaritz, SUNY Oswego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716D28-8F6E-4A42-B856-7B86E1D7F3D1}" type="slidenum">
              <a:rPr lang="en-US" altLang="en-US" sz="1400"/>
              <a:pPr/>
              <a:t>30</a:t>
            </a:fld>
            <a:endParaRPr lang="en-US" altLang="en-US" sz="1400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69863" y="0"/>
            <a:ext cx="11537824" cy="944217"/>
          </a:xfrm>
        </p:spPr>
        <p:txBody>
          <a:bodyPr vert="horz" lIns="92075" tIns="46038" rIns="92075" bIns="46038" rtlCol="0" anchor="b">
            <a:noAutofit/>
          </a:bodyPr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 Methods Based on rules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863" y="1266825"/>
            <a:ext cx="9074727" cy="5454650"/>
          </a:xfrm>
          <a:noFill/>
        </p:spPr>
        <p:txBody>
          <a:bodyPr vert="horz" lIns="92075" tIns="46038" rIns="92075" bIns="46038" rtlCol="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Decision tree building process </a:t>
            </a:r>
            <a:br>
              <a:rPr lang="en-US" altLang="en-US" dirty="0"/>
            </a:br>
            <a:r>
              <a:rPr lang="en-US" altLang="en-US" dirty="0"/>
              <a:t>is very efficient for Big Data, </a:t>
            </a:r>
            <a:br>
              <a:rPr lang="en-US" altLang="en-US" dirty="0"/>
            </a:br>
            <a:r>
              <a:rPr lang="en-US" altLang="en-US" dirty="0"/>
              <a:t>and has the advantage of </a:t>
            </a:r>
            <a:br>
              <a:rPr lang="en-US" altLang="en-US" dirty="0"/>
            </a:br>
            <a:r>
              <a:rPr lang="en-US" altLang="en-US" dirty="0"/>
              <a:t>being easily understandable.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For example, on this tree to </a:t>
            </a:r>
            <a:br>
              <a:rPr lang="en-US" altLang="en-US" dirty="0"/>
            </a:br>
            <a:r>
              <a:rPr lang="en-US" altLang="en-US" dirty="0"/>
              <a:t>classify sample between two </a:t>
            </a:r>
            <a:br>
              <a:rPr lang="en-US" altLang="en-US" dirty="0"/>
            </a:br>
            <a:r>
              <a:rPr lang="en-US" altLang="en-US" dirty="0"/>
              <a:t>classes 2 and 4,</a:t>
            </a:r>
            <a:br>
              <a:rPr lang="en-US" altLang="en-US" dirty="0"/>
            </a:br>
            <a:r>
              <a:rPr lang="en-US" altLang="en-US" dirty="0"/>
              <a:t>samples with </a:t>
            </a:r>
            <a:br>
              <a:rPr lang="en-US" altLang="en-US" dirty="0"/>
            </a:br>
            <a:r>
              <a:rPr lang="en-US" altLang="en-US" dirty="0" err="1"/>
              <a:t>Cellsize</a:t>
            </a:r>
            <a:r>
              <a:rPr lang="en-US" altLang="en-US" dirty="0"/>
              <a:t> &lt; 2.5 AND </a:t>
            </a:r>
            <a:br>
              <a:rPr lang="en-US" altLang="en-US" dirty="0"/>
            </a:br>
            <a:r>
              <a:rPr lang="en-US" altLang="en-US" dirty="0" err="1"/>
              <a:t>BareNuclei</a:t>
            </a:r>
            <a:r>
              <a:rPr lang="en-US" altLang="en-US" dirty="0"/>
              <a:t> &lt; 5.5 AND </a:t>
            </a:r>
            <a:br>
              <a:rPr lang="en-US" altLang="en-US" dirty="0"/>
            </a:br>
            <a:r>
              <a:rPr lang="en-US" altLang="en-US" dirty="0" err="1"/>
              <a:t>ClumpThickness</a:t>
            </a:r>
            <a:r>
              <a:rPr lang="en-US" altLang="en-US" dirty="0"/>
              <a:t> &lt; 6.5 </a:t>
            </a:r>
            <a:br>
              <a:rPr lang="en-US" altLang="en-US" dirty="0"/>
            </a:br>
            <a:r>
              <a:rPr lang="en-US" altLang="en-US" dirty="0"/>
              <a:t>belong to class 2 in 99.5% </a:t>
            </a:r>
            <a:br>
              <a:rPr lang="en-US" altLang="en-US" dirty="0"/>
            </a:br>
            <a:r>
              <a:rPr lang="en-US" altLang="en-US" dirty="0"/>
              <a:t>of the cases.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053" y="1217127"/>
            <a:ext cx="7218947" cy="481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813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Isabelle Bichindaritz, SUNY Oswego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716D28-8F6E-4A42-B856-7B86E1D7F3D1}" type="slidenum">
              <a:rPr lang="en-US" altLang="en-US" sz="1400"/>
              <a:pPr/>
              <a:t>31</a:t>
            </a:fld>
            <a:endParaRPr lang="en-US" altLang="en-US" sz="1400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 vert="horz" lIns="92075" tIns="46038" rIns="92075" bIns="46038" rtlCol="0" anchor="b">
            <a:normAutofit/>
          </a:bodyPr>
          <a:lstStyle/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Outline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960437"/>
            <a:ext cx="7772400" cy="5578475"/>
          </a:xfrm>
          <a:noFill/>
        </p:spPr>
        <p:txBody>
          <a:bodyPr vert="horz" lIns="92075" tIns="46038" rIns="92075" bIns="46038" rtlCol="0">
            <a:normAutofit fontScale="92500" lnSpcReduction="10000"/>
          </a:bodyPr>
          <a:lstStyle/>
          <a:p>
            <a:endParaRPr lang="en-US" altLang="en-US" sz="2000" dirty="0"/>
          </a:p>
          <a:p>
            <a:r>
              <a:rPr lang="en-US" altLang="en-US" sz="2200" dirty="0"/>
              <a:t>Introduction to module</a:t>
            </a:r>
          </a:p>
          <a:p>
            <a:r>
              <a:rPr lang="en-US" altLang="en-US" sz="2200" dirty="0"/>
              <a:t>Classification and prediction methods</a:t>
            </a:r>
          </a:p>
          <a:p>
            <a:pPr lvl="1"/>
            <a:r>
              <a:rPr lang="en-US" sz="2200" dirty="0"/>
              <a:t>Overview of classification and prediction methods</a:t>
            </a:r>
          </a:p>
          <a:p>
            <a:pPr lvl="1"/>
            <a:r>
              <a:rPr lang="en-US" sz="2200" dirty="0"/>
              <a:t>Classification methods based on analogy </a:t>
            </a:r>
          </a:p>
          <a:p>
            <a:pPr lvl="1"/>
            <a:r>
              <a:rPr lang="en-US" sz="2200" dirty="0"/>
              <a:t>Classification methods based on neural networks</a:t>
            </a:r>
          </a:p>
          <a:p>
            <a:pPr lvl="1"/>
            <a:r>
              <a:rPr lang="en-US" sz="2200" dirty="0"/>
              <a:t>Classification methods based on rules</a:t>
            </a:r>
          </a:p>
          <a:p>
            <a:pPr lvl="1"/>
            <a:r>
              <a:rPr lang="en-US" sz="2200" b="1" dirty="0">
                <a:solidFill>
                  <a:srgbClr val="FFFF00"/>
                </a:solidFill>
              </a:rPr>
              <a:t>Classification methods based on probabilities</a:t>
            </a:r>
          </a:p>
          <a:p>
            <a:pPr lvl="1"/>
            <a:r>
              <a:rPr lang="en-US" sz="2200" dirty="0"/>
              <a:t>Classification methods based on statistics</a:t>
            </a:r>
          </a:p>
          <a:p>
            <a:pPr lvl="1"/>
            <a:r>
              <a:rPr lang="en-US" altLang="en-US" sz="2200" dirty="0"/>
              <a:t>Prediction methods</a:t>
            </a:r>
          </a:p>
          <a:p>
            <a:r>
              <a:rPr lang="en-US" altLang="en-US" sz="2200" dirty="0"/>
              <a:t>Evaluation of prediction performance</a:t>
            </a:r>
          </a:p>
          <a:p>
            <a:pPr lvl="1"/>
            <a:r>
              <a:rPr lang="en-US" altLang="en-US" sz="2200" dirty="0"/>
              <a:t>Evaluation schemes</a:t>
            </a:r>
          </a:p>
          <a:p>
            <a:r>
              <a:rPr lang="en-US" altLang="en-US" sz="2200" dirty="0"/>
              <a:t>Combining feature selection and prediction</a:t>
            </a:r>
          </a:p>
          <a:p>
            <a:pPr lvl="1"/>
            <a:r>
              <a:rPr lang="en-US" altLang="en-US" sz="2200" dirty="0"/>
              <a:t>Prediction workflow</a:t>
            </a:r>
          </a:p>
          <a:p>
            <a:r>
              <a:rPr lang="en-US" altLang="en-US" sz="2200" dirty="0"/>
              <a:t>Classification and prediction with R</a:t>
            </a:r>
          </a:p>
          <a:p>
            <a:pPr lvl="1"/>
            <a:r>
              <a:rPr lang="en-US" sz="2200" dirty="0"/>
              <a:t>R scripts for prediction from gene expressions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9290284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Isabelle Bichindaritz, SUNY Oswego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716D28-8F6E-4A42-B856-7B86E1D7F3D1}" type="slidenum">
              <a:rPr lang="en-US" altLang="en-US" sz="1400"/>
              <a:pPr/>
              <a:t>32</a:t>
            </a:fld>
            <a:endParaRPr lang="en-US" altLang="en-US" sz="1400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69863" y="0"/>
            <a:ext cx="11537824" cy="944217"/>
          </a:xfrm>
        </p:spPr>
        <p:txBody>
          <a:bodyPr vert="horz" lIns="92075" tIns="46038" rIns="92075" bIns="46038" rtlCol="0" anchor="b">
            <a:noAutofit/>
          </a:bodyPr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 Methods Based on Probabilities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01913"/>
            <a:ext cx="9074727" cy="4724400"/>
          </a:xfrm>
          <a:noFill/>
        </p:spPr>
        <p:txBody>
          <a:bodyPr vert="horz" lIns="92075" tIns="46038" rIns="92075" bIns="46038" rtlCol="0">
            <a:normAutofit lnSpcReduction="10000"/>
          </a:bodyPr>
          <a:lstStyle/>
          <a:p>
            <a:pPr lvl="1"/>
            <a:r>
              <a:rPr lang="en-US" altLang="en-US" dirty="0"/>
              <a:t>Bayesian networks, also called belief networks or graphical models, derive a predictive model from data based on Bayes theorem: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where M is a model (hypotheses), D are the data</a:t>
            </a:r>
          </a:p>
          <a:p>
            <a:pPr lvl="1"/>
            <a:r>
              <a:rPr lang="en-US" altLang="en-US" dirty="0"/>
              <a:t>P(M|D) is the posterior - updated belief that M is correct</a:t>
            </a:r>
          </a:p>
          <a:p>
            <a:pPr lvl="1"/>
            <a:r>
              <a:rPr lang="en-US" altLang="en-US" dirty="0"/>
              <a:t>P(M) is our estimate that M is correct prior to any data</a:t>
            </a:r>
          </a:p>
          <a:p>
            <a:pPr lvl="1"/>
            <a:r>
              <a:rPr lang="en-US" altLang="en-US" dirty="0"/>
              <a:t>P(D|M) is the likelihood.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163" y="2612058"/>
            <a:ext cx="42672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48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Isabelle Bichindaritz, SUNY Oswego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716D28-8F6E-4A42-B856-7B86E1D7F3D1}" type="slidenum">
              <a:rPr lang="en-US" altLang="en-US" sz="1400"/>
              <a:pPr/>
              <a:t>33</a:t>
            </a:fld>
            <a:endParaRPr lang="en-US" altLang="en-US" sz="1400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69863" y="0"/>
            <a:ext cx="11537824" cy="944217"/>
          </a:xfrm>
        </p:spPr>
        <p:txBody>
          <a:bodyPr vert="horz" lIns="92075" tIns="46038" rIns="92075" bIns="46038" rtlCol="0" anchor="b">
            <a:noAutofit/>
          </a:bodyPr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 Methods Based on Probabilities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2436" y="1417955"/>
            <a:ext cx="9074727" cy="47244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To be able to infer a model, the model needs to evaluate: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 dirty="0">
                <a:latin typeface="Times New Roman" panose="02020603050405020304" pitchFamily="18" charset="0"/>
              </a:rPr>
              <a:t>The prior P(M)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 dirty="0">
                <a:latin typeface="Times New Roman" panose="02020603050405020304" pitchFamily="18" charset="0"/>
              </a:rPr>
              <a:t>The likelihood P(D/M).</a:t>
            </a:r>
          </a:p>
          <a:p>
            <a:pPr lvl="1">
              <a:spcBef>
                <a:spcPct val="20000"/>
              </a:spcBef>
              <a:buFontTx/>
              <a:buChar char="–"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FontTx/>
              <a:buChar char="–"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They allow to model situations in a probabilistic network but also to reason from the network – also called to perform inferences.</a:t>
            </a:r>
          </a:p>
          <a:p>
            <a:pPr>
              <a:spcBef>
                <a:spcPct val="20000"/>
              </a:spcBef>
            </a:pPr>
            <a:endParaRPr lang="en-US" altLang="en-US" dirty="0"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Causal relationships are made explicit and can be used to propagate new facts or beliefs into the network.</a:t>
            </a:r>
          </a:p>
        </p:txBody>
      </p:sp>
    </p:spTree>
    <p:extLst>
      <p:ext uri="{BB962C8B-B14F-4D97-AF65-F5344CB8AC3E}">
        <p14:creationId xmlns:p14="http://schemas.microsoft.com/office/powerpoint/2010/main" val="8340942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Isabelle Bichindaritz, SUNY Oswego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716D28-8F6E-4A42-B856-7B86E1D7F3D1}" type="slidenum">
              <a:rPr lang="en-US" altLang="en-US" sz="1400"/>
              <a:pPr/>
              <a:t>34</a:t>
            </a:fld>
            <a:endParaRPr lang="en-US" altLang="en-US" sz="1400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69863" y="0"/>
            <a:ext cx="11537824" cy="944217"/>
          </a:xfrm>
        </p:spPr>
        <p:txBody>
          <a:bodyPr vert="horz" lIns="92075" tIns="46038" rIns="92075" bIns="46038" rtlCol="0" anchor="b">
            <a:noAutofit/>
          </a:bodyPr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 Methods Based on Probabilities</a:t>
            </a: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1884947" y="1288083"/>
            <a:ext cx="1295400" cy="762000"/>
          </a:xfrm>
          <a:prstGeom prst="ellipse">
            <a:avLst/>
          </a:prstGeom>
          <a:solidFill>
            <a:srgbClr val="F6E6EA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solidFill>
                  <a:srgbClr val="000000"/>
                </a:solidFill>
              </a:rPr>
              <a:t>Family</a:t>
            </a:r>
          </a:p>
          <a:p>
            <a:pPr algn="ctr" eaLnBrk="1" hangingPunct="1"/>
            <a:r>
              <a:rPr lang="en-US" altLang="en-US" sz="1800" b="1" dirty="0">
                <a:solidFill>
                  <a:srgbClr val="000000"/>
                </a:solidFill>
              </a:rPr>
              <a:t>History</a:t>
            </a:r>
            <a:endParaRPr lang="en-US" altLang="en-US" sz="1800" dirty="0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1884947" y="2888283"/>
            <a:ext cx="1295400" cy="762000"/>
          </a:xfrm>
          <a:prstGeom prst="ellipse">
            <a:avLst/>
          </a:prstGeom>
          <a:solidFill>
            <a:srgbClr val="CCCC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800" b="1" dirty="0" err="1">
                <a:solidFill>
                  <a:srgbClr val="000000"/>
                </a:solidFill>
              </a:rPr>
              <a:t>LungCancer</a:t>
            </a:r>
            <a:endParaRPr lang="en-US" altLang="en-US" sz="1800" dirty="0"/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1961147" y="4564683"/>
            <a:ext cx="1295400" cy="762000"/>
          </a:xfrm>
          <a:prstGeom prst="ellipse">
            <a:avLst/>
          </a:prstGeom>
          <a:solidFill>
            <a:srgbClr val="FAE2F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800" b="1" dirty="0" err="1">
                <a:solidFill>
                  <a:srgbClr val="000000"/>
                </a:solidFill>
              </a:rPr>
              <a:t>PositiveXRay</a:t>
            </a:r>
            <a:endParaRPr lang="en-US" altLang="en-US" sz="1800" dirty="0"/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4094747" y="1288083"/>
            <a:ext cx="1295400" cy="762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800" b="1" dirty="0">
                <a:solidFill>
                  <a:srgbClr val="000000"/>
                </a:solidFill>
              </a:rPr>
              <a:t>Smoker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4170947" y="2888283"/>
            <a:ext cx="1295400" cy="7620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800" b="1" dirty="0">
                <a:solidFill>
                  <a:srgbClr val="000000"/>
                </a:solidFill>
              </a:rPr>
              <a:t>Emphysema</a:t>
            </a:r>
            <a:endParaRPr lang="en-US" altLang="en-US" sz="1800" dirty="0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4323347" y="4564683"/>
            <a:ext cx="1295400" cy="762000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800" b="1" dirty="0">
                <a:solidFill>
                  <a:srgbClr val="000000"/>
                </a:solidFill>
              </a:rPr>
              <a:t>Dyspnea</a:t>
            </a: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2570747" y="2050083"/>
            <a:ext cx="0" cy="83820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2570747" y="3650283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4780547" y="2050083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4856747" y="3650283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H="1">
            <a:off x="2646947" y="1973883"/>
            <a:ext cx="1752600" cy="91440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2570747" y="3650283"/>
            <a:ext cx="2209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5847347" y="2431083"/>
            <a:ext cx="4495800" cy="1219200"/>
          </a:xfrm>
          <a:prstGeom prst="rect">
            <a:avLst/>
          </a:prstGeom>
          <a:solidFill>
            <a:srgbClr val="00E498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5847347" y="3040683"/>
            <a:ext cx="449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6404811" y="2431083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6914147" y="2431083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8742947" y="2431083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7828547" y="2431083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9581147" y="2431083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6166435" y="2559671"/>
            <a:ext cx="538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r>
              <a:rPr lang="en-US" altLang="en-US" sz="2000" b="1">
                <a:solidFill>
                  <a:srgbClr val="000000"/>
                </a:solidFill>
              </a:rPr>
              <a:t>LC</a:t>
            </a:r>
            <a:endParaRPr lang="en-US" altLang="en-US" sz="1800"/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6006097" y="3093071"/>
            <a:ext cx="669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r>
              <a:rPr lang="en-US" altLang="en-US" sz="2000" b="1">
                <a:solidFill>
                  <a:srgbClr val="000000"/>
                </a:solidFill>
              </a:rPr>
              <a:t>~LC</a:t>
            </a:r>
            <a:endParaRPr lang="en-US" altLang="en-US" sz="1800"/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6785811" y="2050083"/>
            <a:ext cx="895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r>
              <a:rPr lang="en-US" altLang="en-US" sz="1800" b="1" dirty="0">
                <a:solidFill>
                  <a:srgbClr val="CC0099"/>
                </a:solidFill>
              </a:rPr>
              <a:t>(FH, S)</a:t>
            </a:r>
            <a:endParaRPr lang="en-US" altLang="en-US" sz="2000" b="1" dirty="0">
              <a:solidFill>
                <a:srgbClr val="000000"/>
              </a:solidFill>
            </a:endParaRP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7624011" y="2050083"/>
            <a:ext cx="10144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r>
              <a:rPr lang="en-US" altLang="en-US" sz="1800" b="1" dirty="0">
                <a:solidFill>
                  <a:srgbClr val="CC0099"/>
                </a:solidFill>
              </a:rPr>
              <a:t>(FH, ~S)</a:t>
            </a:r>
            <a:endParaRPr lang="en-US" altLang="en-US" sz="1800" dirty="0"/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8569910" y="2050083"/>
            <a:ext cx="10144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r>
              <a:rPr lang="en-US" altLang="en-US" sz="1800" b="1" dirty="0">
                <a:solidFill>
                  <a:srgbClr val="CC0099"/>
                </a:solidFill>
              </a:rPr>
              <a:t>(~FH, S)</a:t>
            </a:r>
            <a:endParaRPr lang="en-US" altLang="en-US" sz="1800" dirty="0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9566608" y="2050083"/>
            <a:ext cx="1133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r>
              <a:rPr lang="en-US" altLang="en-US" sz="1800" b="1" dirty="0">
                <a:solidFill>
                  <a:srgbClr val="CC0099"/>
                </a:solidFill>
              </a:rPr>
              <a:t>(~FH, ~S)</a:t>
            </a:r>
            <a:endParaRPr lang="en-US" altLang="en-US" sz="1800" dirty="0"/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7190372" y="2597771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r>
              <a:rPr lang="en-US" altLang="en-US" sz="2000" b="1">
                <a:solidFill>
                  <a:srgbClr val="000000"/>
                </a:solidFill>
              </a:rPr>
              <a:t>0.8</a:t>
            </a:r>
            <a:endParaRPr lang="en-US" altLang="en-US" sz="1800"/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7187197" y="3169271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r>
              <a:rPr lang="en-US" altLang="en-US" sz="2000" b="1">
                <a:solidFill>
                  <a:srgbClr val="000000"/>
                </a:solidFill>
              </a:rPr>
              <a:t>0.2</a:t>
            </a:r>
            <a:endParaRPr lang="en-US" altLang="en-US" sz="1800"/>
          </a:p>
        </p:txBody>
      </p: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8104772" y="2597771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r>
              <a:rPr lang="en-US" altLang="en-US" sz="2000" b="1">
                <a:solidFill>
                  <a:srgbClr val="000000"/>
                </a:solidFill>
              </a:rPr>
              <a:t>0.5</a:t>
            </a:r>
            <a:endParaRPr lang="en-US" altLang="en-US" sz="1800"/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8101597" y="3169271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r>
              <a:rPr lang="en-US" altLang="en-US" sz="2000" b="1">
                <a:solidFill>
                  <a:srgbClr val="000000"/>
                </a:solidFill>
              </a:rPr>
              <a:t>0.5</a:t>
            </a:r>
            <a:endParaRPr lang="en-US" altLang="en-US" sz="1800"/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8939797" y="2559671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r>
              <a:rPr lang="en-US" altLang="en-US" sz="2000" b="1">
                <a:solidFill>
                  <a:srgbClr val="000000"/>
                </a:solidFill>
              </a:rPr>
              <a:t>0.7</a:t>
            </a:r>
            <a:endParaRPr lang="en-US" altLang="en-US" sz="1800"/>
          </a:p>
        </p:txBody>
      </p:sp>
      <p:sp>
        <p:nvSpPr>
          <p:cNvPr id="37" name="Text Box 33"/>
          <p:cNvSpPr txBox="1">
            <a:spLocks noChangeArrowheads="1"/>
          </p:cNvSpPr>
          <p:nvPr/>
        </p:nvSpPr>
        <p:spPr bwMode="auto">
          <a:xfrm>
            <a:off x="8942972" y="3131171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r>
              <a:rPr lang="en-US" altLang="en-US" sz="2000" b="1">
                <a:solidFill>
                  <a:srgbClr val="000000"/>
                </a:solidFill>
              </a:rPr>
              <a:t>0.3</a:t>
            </a:r>
            <a:endParaRPr lang="en-US" altLang="en-US" sz="1800"/>
          </a:p>
        </p:txBody>
      </p:sp>
      <p:sp>
        <p:nvSpPr>
          <p:cNvPr id="38" name="Text Box 34"/>
          <p:cNvSpPr txBox="1">
            <a:spLocks noChangeArrowheads="1"/>
          </p:cNvSpPr>
          <p:nvPr/>
        </p:nvSpPr>
        <p:spPr bwMode="auto">
          <a:xfrm>
            <a:off x="9704972" y="2597771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r>
              <a:rPr lang="en-US" altLang="en-US" sz="2000" b="1">
                <a:solidFill>
                  <a:srgbClr val="000000"/>
                </a:solidFill>
              </a:rPr>
              <a:t>0.1</a:t>
            </a:r>
            <a:endParaRPr lang="en-US" altLang="en-US" sz="1800"/>
          </a:p>
        </p:txBody>
      </p:sp>
      <p:sp>
        <p:nvSpPr>
          <p:cNvPr id="39" name="Text Box 35"/>
          <p:cNvSpPr txBox="1">
            <a:spLocks noChangeArrowheads="1"/>
          </p:cNvSpPr>
          <p:nvPr/>
        </p:nvSpPr>
        <p:spPr bwMode="auto">
          <a:xfrm>
            <a:off x="9701797" y="3169271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r>
              <a:rPr lang="en-US" altLang="en-US" sz="2000" b="1">
                <a:solidFill>
                  <a:srgbClr val="000000"/>
                </a:solidFill>
              </a:rPr>
              <a:t>0.9</a:t>
            </a:r>
            <a:endParaRPr lang="en-US" altLang="en-US" sz="1800"/>
          </a:p>
        </p:txBody>
      </p:sp>
      <p:sp>
        <p:nvSpPr>
          <p:cNvPr id="40" name="Text Box 36"/>
          <p:cNvSpPr txBox="1">
            <a:spLocks noChangeArrowheads="1"/>
          </p:cNvSpPr>
          <p:nvPr/>
        </p:nvSpPr>
        <p:spPr bwMode="auto">
          <a:xfrm>
            <a:off x="1888122" y="5594349"/>
            <a:ext cx="350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r>
              <a:rPr lang="en-US" altLang="en-US" b="1" dirty="0">
                <a:solidFill>
                  <a:srgbClr val="000000"/>
                </a:solidFill>
                <a:latin typeface="+mn-lt"/>
              </a:rPr>
              <a:t>Bayesian Belief Networks</a:t>
            </a:r>
            <a:endParaRPr lang="en-US" altLang="en-US" sz="1800" dirty="0">
              <a:latin typeface="+mn-lt"/>
            </a:endParaRPr>
          </a:p>
        </p:txBody>
      </p:sp>
      <p:sp>
        <p:nvSpPr>
          <p:cNvPr id="41" name="Text Box 37"/>
          <p:cNvSpPr txBox="1">
            <a:spLocks noChangeArrowheads="1"/>
          </p:cNvSpPr>
          <p:nvPr/>
        </p:nvSpPr>
        <p:spPr bwMode="auto">
          <a:xfrm>
            <a:off x="5847347" y="3878883"/>
            <a:ext cx="45513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000000"/>
                </a:solidFill>
                <a:latin typeface="+mn-lt"/>
              </a:rPr>
              <a:t>The conditional probability table for the variable </a:t>
            </a:r>
            <a:r>
              <a:rPr lang="en-US" altLang="en-US" b="1" dirty="0" err="1">
                <a:solidFill>
                  <a:srgbClr val="000000"/>
                </a:solidFill>
                <a:latin typeface="+mn-lt"/>
              </a:rPr>
              <a:t>LungCancer</a:t>
            </a:r>
            <a:endParaRPr lang="en-US" alt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52578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Isabelle Bichindaritz, SUNY Oswego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716D28-8F6E-4A42-B856-7B86E1D7F3D1}" type="slidenum">
              <a:rPr lang="en-US" altLang="en-US" sz="1400"/>
              <a:pPr/>
              <a:t>35</a:t>
            </a:fld>
            <a:endParaRPr lang="en-US" altLang="en-US" sz="1400" dirty="0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69863" y="0"/>
            <a:ext cx="11537824" cy="944217"/>
          </a:xfrm>
        </p:spPr>
        <p:txBody>
          <a:bodyPr vert="horz" lIns="92075" tIns="46038" rIns="92075" bIns="46038" rtlCol="0" anchor="b">
            <a:noAutofit/>
          </a:bodyPr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 Methods Based on Probabilities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1573" y="1288082"/>
            <a:ext cx="9074727" cy="5305223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They are very important in biomedicine because they can calculate a probability associated with a diagnosis (or classification), for example in differential diagnosis.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Graphical representations are highly </a:t>
            </a:r>
            <a:br>
              <a:rPr lang="en-US" altLang="en-US" dirty="0"/>
            </a:br>
            <a:r>
              <a:rPr lang="en-US" altLang="en-US" dirty="0"/>
              <a:t>valued for understandability – like in </a:t>
            </a:r>
            <a:br>
              <a:rPr lang="en-US" altLang="en-US" dirty="0"/>
            </a:br>
            <a:r>
              <a:rPr lang="en-US" altLang="en-US" dirty="0"/>
              <a:t>decision trees.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There is a simplified version of this </a:t>
            </a:r>
            <a:br>
              <a:rPr lang="en-US" altLang="en-US" dirty="0"/>
            </a:br>
            <a:r>
              <a:rPr lang="en-US" altLang="en-US" dirty="0"/>
              <a:t>method called Naïve Bayes.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These methods are based on the </a:t>
            </a:r>
            <a:br>
              <a:rPr lang="en-US" altLang="en-US" dirty="0"/>
            </a:br>
            <a:r>
              <a:rPr lang="en-US" altLang="en-US" dirty="0"/>
              <a:t>hypothesis of independence between </a:t>
            </a:r>
            <a:br>
              <a:rPr lang="en-US" altLang="en-US" dirty="0"/>
            </a:br>
            <a:r>
              <a:rPr lang="en-US" altLang="en-US" dirty="0"/>
              <a:t>features, which may require feature </a:t>
            </a:r>
            <a:br>
              <a:rPr lang="en-US" altLang="en-US" dirty="0"/>
            </a:br>
            <a:r>
              <a:rPr lang="en-US" altLang="en-US" dirty="0"/>
              <a:t>selection before the prediction task.</a:t>
            </a:r>
          </a:p>
        </p:txBody>
      </p:sp>
      <p:pic>
        <p:nvPicPr>
          <p:cNvPr id="6" name="Picture 4" descr="Bnconc2-c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717" y="2687554"/>
            <a:ext cx="5256212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14053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Isabelle Bichindaritz, SUNY Oswego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716D28-8F6E-4A42-B856-7B86E1D7F3D1}" type="slidenum">
              <a:rPr lang="en-US" altLang="en-US" sz="1400"/>
              <a:pPr/>
              <a:t>36</a:t>
            </a:fld>
            <a:endParaRPr lang="en-US" altLang="en-US" sz="1400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 vert="horz" lIns="92075" tIns="46038" rIns="92075" bIns="46038" rtlCol="0" anchor="b">
            <a:normAutofit/>
          </a:bodyPr>
          <a:lstStyle/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Outline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960437"/>
            <a:ext cx="7772400" cy="5578475"/>
          </a:xfrm>
          <a:noFill/>
        </p:spPr>
        <p:txBody>
          <a:bodyPr vert="horz" lIns="92075" tIns="46038" rIns="92075" bIns="46038" rtlCol="0">
            <a:normAutofit fontScale="92500" lnSpcReduction="10000"/>
          </a:bodyPr>
          <a:lstStyle/>
          <a:p>
            <a:endParaRPr lang="en-US" altLang="en-US" sz="2000" dirty="0"/>
          </a:p>
          <a:p>
            <a:r>
              <a:rPr lang="en-US" altLang="en-US" sz="2200" dirty="0"/>
              <a:t>Introduction to module</a:t>
            </a:r>
          </a:p>
          <a:p>
            <a:r>
              <a:rPr lang="en-US" altLang="en-US" sz="2200" dirty="0"/>
              <a:t>Classification and prediction methods</a:t>
            </a:r>
          </a:p>
          <a:p>
            <a:pPr lvl="1"/>
            <a:r>
              <a:rPr lang="en-US" sz="2200" dirty="0"/>
              <a:t>Overview of classification and prediction methods</a:t>
            </a:r>
          </a:p>
          <a:p>
            <a:pPr lvl="1"/>
            <a:r>
              <a:rPr lang="en-US" sz="2200" dirty="0"/>
              <a:t>Classification methods based on analogy </a:t>
            </a:r>
          </a:p>
          <a:p>
            <a:pPr lvl="1"/>
            <a:r>
              <a:rPr lang="en-US" sz="2200" dirty="0"/>
              <a:t>Classification methods based on neural networks</a:t>
            </a:r>
          </a:p>
          <a:p>
            <a:pPr lvl="1"/>
            <a:r>
              <a:rPr lang="en-US" sz="2200" dirty="0"/>
              <a:t>Classification methods based on rules</a:t>
            </a:r>
          </a:p>
          <a:p>
            <a:pPr lvl="1"/>
            <a:r>
              <a:rPr lang="en-US" sz="2200" dirty="0"/>
              <a:t>Classification methods based on probabilities</a:t>
            </a:r>
          </a:p>
          <a:p>
            <a:pPr lvl="1"/>
            <a:r>
              <a:rPr lang="en-US" sz="2200" b="1" dirty="0">
                <a:solidFill>
                  <a:srgbClr val="FFFF00"/>
                </a:solidFill>
              </a:rPr>
              <a:t>Classification methods based on statistics</a:t>
            </a:r>
          </a:p>
          <a:p>
            <a:pPr lvl="1"/>
            <a:r>
              <a:rPr lang="en-US" altLang="en-US" sz="2200" dirty="0"/>
              <a:t>Prediction methods</a:t>
            </a:r>
          </a:p>
          <a:p>
            <a:r>
              <a:rPr lang="en-US" altLang="en-US" sz="2200" dirty="0"/>
              <a:t>Evaluation of prediction performance</a:t>
            </a:r>
          </a:p>
          <a:p>
            <a:pPr lvl="1"/>
            <a:r>
              <a:rPr lang="en-US" altLang="en-US" sz="2200" dirty="0"/>
              <a:t>Evaluation schemes</a:t>
            </a:r>
          </a:p>
          <a:p>
            <a:r>
              <a:rPr lang="en-US" altLang="en-US" sz="2200" dirty="0"/>
              <a:t>Combining feature selection and prediction</a:t>
            </a:r>
          </a:p>
          <a:p>
            <a:pPr lvl="1"/>
            <a:r>
              <a:rPr lang="en-US" altLang="en-US" sz="2200" dirty="0"/>
              <a:t>Prediction workflow</a:t>
            </a:r>
          </a:p>
          <a:p>
            <a:r>
              <a:rPr lang="en-US" altLang="en-US" sz="2200" dirty="0"/>
              <a:t>Classification and prediction with R</a:t>
            </a:r>
          </a:p>
          <a:p>
            <a:pPr lvl="1"/>
            <a:r>
              <a:rPr lang="en-US" sz="2200" dirty="0"/>
              <a:t>R scripts for prediction from gene expressions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3881595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Isabelle Bichindaritz, SUNY Oswego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716D28-8F6E-4A42-B856-7B86E1D7F3D1}" type="slidenum">
              <a:rPr lang="en-US" altLang="en-US" sz="1400"/>
              <a:pPr/>
              <a:t>37</a:t>
            </a:fld>
            <a:endParaRPr lang="en-US" altLang="en-US" sz="1400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69863" y="0"/>
            <a:ext cx="11537824" cy="944217"/>
          </a:xfrm>
        </p:spPr>
        <p:txBody>
          <a:bodyPr vert="horz" lIns="92075" tIns="46038" rIns="92075" bIns="46038" rtlCol="0" anchor="b">
            <a:noAutofit/>
          </a:bodyPr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 Methods Based on Statistics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426" y="1288083"/>
            <a:ext cx="9458279" cy="4920212"/>
          </a:xfrm>
          <a:noFill/>
        </p:spPr>
        <p:txBody>
          <a:bodyPr vert="horz" lIns="92075" tIns="46038" rIns="92075" bIns="46038" rtlCol="0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Statistics provides many useful models for classification and prediction, among which are: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lvl="1"/>
            <a:r>
              <a:rPr lang="en-US" altLang="en-US" dirty="0"/>
              <a:t>Regression models to predict a numeric feature.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Logistic regression models to predict a categorical feature (or class).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Generalized linear models (GLM) to predict a numeric or categorical feature with more flexibility of data distribution shape (does not need to be normal like in standard linear regression).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They often require particular conditions to be used, such as a normal distribution, or independent features, which are often not completely met with Big Data.</a:t>
            </a:r>
          </a:p>
        </p:txBody>
      </p:sp>
    </p:spTree>
    <p:extLst>
      <p:ext uri="{BB962C8B-B14F-4D97-AF65-F5344CB8AC3E}">
        <p14:creationId xmlns:p14="http://schemas.microsoft.com/office/powerpoint/2010/main" val="31713633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Isabelle Bichindaritz, SUNY Oswego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716D28-8F6E-4A42-B856-7B86E1D7F3D1}" type="slidenum">
              <a:rPr lang="en-US" altLang="en-US" sz="1400"/>
              <a:pPr/>
              <a:t>38</a:t>
            </a:fld>
            <a:endParaRPr lang="en-US" altLang="en-US" sz="1400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69863" y="0"/>
            <a:ext cx="11537824" cy="944217"/>
          </a:xfrm>
        </p:spPr>
        <p:txBody>
          <a:bodyPr vert="horz" lIns="92075" tIns="46038" rIns="92075" bIns="46038" rtlCol="0" anchor="b">
            <a:noAutofit/>
          </a:bodyPr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 Methods Based on Statistics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1411" y="1936750"/>
            <a:ext cx="9074727" cy="3100471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Statistical models like GLM do provide though some functions that others do not, for example the ability to consider confounding factors – or factors that may influence the classification and that we would like to isolate from the other features under consideration.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Ex: age, gender, body mass index, socio-economic status.</a:t>
            </a:r>
          </a:p>
        </p:txBody>
      </p:sp>
    </p:spTree>
    <p:extLst>
      <p:ext uri="{BB962C8B-B14F-4D97-AF65-F5344CB8AC3E}">
        <p14:creationId xmlns:p14="http://schemas.microsoft.com/office/powerpoint/2010/main" val="8425995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Isabelle Bichindaritz, SUNY Oswego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716D28-8F6E-4A42-B856-7B86E1D7F3D1}" type="slidenum">
              <a:rPr lang="en-US" altLang="en-US" sz="1400"/>
              <a:pPr/>
              <a:t>39</a:t>
            </a:fld>
            <a:endParaRPr lang="en-US" altLang="en-US" sz="1400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69863" y="0"/>
            <a:ext cx="11537824" cy="944217"/>
          </a:xfrm>
        </p:spPr>
        <p:txBody>
          <a:bodyPr vert="horz" lIns="92075" tIns="46038" rIns="92075" bIns="46038" rtlCol="0" anchor="b">
            <a:noAutofit/>
          </a:bodyPr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 Methods Based on Statistics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104" y="1288083"/>
            <a:ext cx="9074727" cy="4724400"/>
          </a:xfrm>
          <a:noFill/>
        </p:spPr>
        <p:txBody>
          <a:bodyPr vert="horz" lIns="92075" tIns="46038" rIns="92075" bIns="46038" rtlCol="0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Linear regression for prediction: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If X is fever, Y may </a:t>
            </a:r>
            <a:br>
              <a:rPr lang="en-US" altLang="en-US" dirty="0"/>
            </a:br>
            <a:r>
              <a:rPr lang="en-US" altLang="en-US" dirty="0"/>
              <a:t>calculate the severity </a:t>
            </a:r>
            <a:br>
              <a:rPr lang="en-US" altLang="en-US" dirty="0"/>
            </a:br>
            <a:r>
              <a:rPr lang="en-US" altLang="en-US" dirty="0"/>
              <a:t>of the flu.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Linear regression learns  </a:t>
            </a:r>
            <a:br>
              <a:rPr lang="en-US" altLang="en-US" dirty="0"/>
            </a:br>
            <a:r>
              <a:rPr lang="en-US" altLang="en-US" dirty="0"/>
              <a:t>weights associated with the </a:t>
            </a:r>
            <a:br>
              <a:rPr lang="en-US" altLang="en-US" dirty="0"/>
            </a:br>
            <a:r>
              <a:rPr lang="en-US" altLang="en-US" dirty="0"/>
              <a:t>features and a probability </a:t>
            </a:r>
            <a:br>
              <a:rPr lang="en-US" altLang="en-US" dirty="0"/>
            </a:br>
            <a:r>
              <a:rPr lang="en-US" altLang="en-US" dirty="0"/>
              <a:t>as to whether this feature </a:t>
            </a:r>
            <a:br>
              <a:rPr lang="en-US" altLang="en-US" dirty="0"/>
            </a:br>
            <a:r>
              <a:rPr lang="en-US" altLang="en-US" dirty="0"/>
              <a:t>is significantly important </a:t>
            </a:r>
            <a:br>
              <a:rPr lang="en-US" altLang="en-US" dirty="0"/>
            </a:br>
            <a:r>
              <a:rPr lang="en-US" altLang="en-US" dirty="0"/>
              <a:t>for the target feature (the </a:t>
            </a:r>
            <a:br>
              <a:rPr lang="en-US" altLang="en-US" dirty="0"/>
            </a:br>
            <a:r>
              <a:rPr lang="en-US" altLang="en-US" dirty="0"/>
              <a:t>one we want to calculate). </a:t>
            </a:r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4673462" y="3881092"/>
            <a:ext cx="6923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flipV="1">
            <a:off x="7923074" y="1122017"/>
            <a:ext cx="0" cy="4702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 flipV="1">
            <a:off x="9308962" y="2792067"/>
            <a:ext cx="42862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 flipV="1">
            <a:off x="8891449" y="2896842"/>
            <a:ext cx="42863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 flipV="1">
            <a:off x="8716824" y="1972917"/>
            <a:ext cx="42863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 flipV="1">
            <a:off x="8542199" y="3365154"/>
            <a:ext cx="42863" cy="42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 flipV="1">
            <a:off x="9413737" y="2439642"/>
            <a:ext cx="42862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 flipV="1">
            <a:off x="9615349" y="2166592"/>
            <a:ext cx="42863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 flipV="1">
            <a:off x="8183424" y="3461992"/>
            <a:ext cx="42863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 flipV="1">
            <a:off x="9936024" y="2161829"/>
            <a:ext cx="42863" cy="42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 flipV="1">
            <a:off x="9956662" y="1922117"/>
            <a:ext cx="42862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 flipV="1">
            <a:off x="10370999" y="1895129"/>
            <a:ext cx="42863" cy="42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15"/>
          <p:cNvSpPr>
            <a:spLocks noChangeArrowheads="1"/>
          </p:cNvSpPr>
          <p:nvPr/>
        </p:nvSpPr>
        <p:spPr bwMode="auto">
          <a:xfrm flipV="1">
            <a:off x="8138974" y="3728692"/>
            <a:ext cx="42863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6"/>
          <p:cNvSpPr>
            <a:spLocks noChangeArrowheads="1"/>
          </p:cNvSpPr>
          <p:nvPr/>
        </p:nvSpPr>
        <p:spPr bwMode="auto">
          <a:xfrm flipV="1">
            <a:off x="10350362" y="1644304"/>
            <a:ext cx="42862" cy="42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17"/>
          <p:cNvSpPr>
            <a:spLocks noChangeArrowheads="1"/>
          </p:cNvSpPr>
          <p:nvPr/>
        </p:nvSpPr>
        <p:spPr bwMode="auto">
          <a:xfrm flipV="1">
            <a:off x="10680562" y="1518892"/>
            <a:ext cx="42862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 flipV="1">
            <a:off x="7905612" y="1431579"/>
            <a:ext cx="2906712" cy="22701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11471137" y="386839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/>
              <a:t>x</a:t>
            </a: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8124687" y="944217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/>
              <a:t>y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9691549" y="2707929"/>
            <a:ext cx="1289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dirty="0"/>
              <a:t>y = x + 1</a:t>
            </a: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8739049" y="1987204"/>
            <a:ext cx="0" cy="1909763"/>
          </a:xfrm>
          <a:prstGeom prst="line">
            <a:avLst/>
          </a:prstGeom>
          <a:noFill/>
          <a:ln w="9525">
            <a:solidFill>
              <a:srgbClr val="0066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 flipH="1">
            <a:off x="7923074" y="2003079"/>
            <a:ext cx="800100" cy="0"/>
          </a:xfrm>
          <a:prstGeom prst="line">
            <a:avLst/>
          </a:prstGeom>
          <a:noFill/>
          <a:ln w="9525">
            <a:solidFill>
              <a:srgbClr val="0066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 flipH="1">
            <a:off x="7907199" y="3014317"/>
            <a:ext cx="815975" cy="0"/>
          </a:xfrm>
          <a:prstGeom prst="line">
            <a:avLst/>
          </a:prstGeom>
          <a:noFill/>
          <a:ln w="9525">
            <a:solidFill>
              <a:srgbClr val="0066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8662849" y="3900142"/>
            <a:ext cx="495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2000"/>
              <a:t>X1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7438887" y="1810992"/>
            <a:ext cx="495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2000"/>
              <a:t>Y1</a:t>
            </a: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7438887" y="2757142"/>
            <a:ext cx="579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2000"/>
              <a:t>Y1’</a:t>
            </a:r>
          </a:p>
        </p:txBody>
      </p:sp>
    </p:spTree>
    <p:extLst>
      <p:ext uri="{BB962C8B-B14F-4D97-AF65-F5344CB8AC3E}">
        <p14:creationId xmlns:p14="http://schemas.microsoft.com/office/powerpoint/2010/main" val="2534446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Isabelle Bichindaritz, SUNY Oswego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F4DAEBF-EBC9-49F4-AD41-978B72A49882}" type="slidenum">
              <a:rPr lang="en-US" altLang="en-US" sz="1400"/>
              <a:pPr/>
              <a:t>4</a:t>
            </a:fld>
            <a:endParaRPr lang="en-US" altLang="en-US" sz="140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2040515" y="234950"/>
            <a:ext cx="7772400" cy="1143000"/>
          </a:xfrm>
        </p:spPr>
        <p:txBody>
          <a:bodyPr/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Module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523999"/>
            <a:ext cx="8686800" cy="4588933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This module studies how we make predictions based on Big Data, which often involves mixed data such as clinical data and genetic data.</a:t>
            </a:r>
          </a:p>
          <a:p>
            <a:r>
              <a:rPr lang="en-US" altLang="en-US" dirty="0"/>
              <a:t>One generally differentiates between classification and prediction tasks, however both aim at predicting a particular variable, whether it is a disease, the severity of a disease, or the survival length.</a:t>
            </a:r>
          </a:p>
          <a:p>
            <a:r>
              <a:rPr lang="en-US" altLang="en-US" dirty="0"/>
              <a:t>Since there are many methods available for prediction tasks, it is important to well evaluate and compare their performance.</a:t>
            </a:r>
          </a:p>
          <a:p>
            <a:r>
              <a:rPr lang="en-US" altLang="en-US" dirty="0"/>
              <a:t>Here also, overfitting is to watch for.</a:t>
            </a:r>
          </a:p>
          <a:p>
            <a:r>
              <a:rPr lang="en-US" altLang="en-US" dirty="0"/>
              <a:t>R provides many useful functions for prediction tasks.</a:t>
            </a:r>
          </a:p>
        </p:txBody>
      </p:sp>
    </p:spTree>
    <p:extLst>
      <p:ext uri="{BB962C8B-B14F-4D97-AF65-F5344CB8AC3E}">
        <p14:creationId xmlns:p14="http://schemas.microsoft.com/office/powerpoint/2010/main" val="6975581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Isabelle Bichindaritz, SUNY Oswego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716D28-8F6E-4A42-B856-7B86E1D7F3D1}" type="slidenum">
              <a:rPr lang="en-US" altLang="en-US" sz="1400"/>
              <a:pPr/>
              <a:t>40</a:t>
            </a:fld>
            <a:endParaRPr lang="en-US" altLang="en-US" sz="1400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 vert="horz" lIns="92075" tIns="46038" rIns="92075" bIns="46038" rtlCol="0" anchor="b">
            <a:normAutofit/>
          </a:bodyPr>
          <a:lstStyle/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Outline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960437"/>
            <a:ext cx="7772400" cy="5578475"/>
          </a:xfrm>
          <a:noFill/>
        </p:spPr>
        <p:txBody>
          <a:bodyPr vert="horz" lIns="92075" tIns="46038" rIns="92075" bIns="46038" rtlCol="0">
            <a:normAutofit fontScale="92500" lnSpcReduction="10000"/>
          </a:bodyPr>
          <a:lstStyle/>
          <a:p>
            <a:endParaRPr lang="en-US" altLang="en-US" sz="2000" dirty="0"/>
          </a:p>
          <a:p>
            <a:r>
              <a:rPr lang="en-US" altLang="en-US" sz="2200" dirty="0"/>
              <a:t>Introduction to module</a:t>
            </a:r>
          </a:p>
          <a:p>
            <a:r>
              <a:rPr lang="en-US" altLang="en-US" sz="2200" dirty="0"/>
              <a:t>Classification and prediction methods</a:t>
            </a:r>
          </a:p>
          <a:p>
            <a:pPr lvl="1"/>
            <a:r>
              <a:rPr lang="en-US" sz="2200" dirty="0"/>
              <a:t>Overview of classification and prediction methods</a:t>
            </a:r>
          </a:p>
          <a:p>
            <a:pPr lvl="1"/>
            <a:r>
              <a:rPr lang="en-US" sz="2200" dirty="0"/>
              <a:t>Classification methods based on analogy </a:t>
            </a:r>
          </a:p>
          <a:p>
            <a:pPr lvl="1"/>
            <a:r>
              <a:rPr lang="en-US" sz="2200" dirty="0"/>
              <a:t>Classification methods based on neural networks</a:t>
            </a:r>
          </a:p>
          <a:p>
            <a:pPr lvl="1"/>
            <a:r>
              <a:rPr lang="en-US" sz="2200" dirty="0"/>
              <a:t>Classification methods based on rules</a:t>
            </a:r>
          </a:p>
          <a:p>
            <a:pPr lvl="1"/>
            <a:r>
              <a:rPr lang="en-US" sz="2200" dirty="0"/>
              <a:t>Classification methods based on probabilities</a:t>
            </a:r>
          </a:p>
          <a:p>
            <a:pPr lvl="1"/>
            <a:r>
              <a:rPr lang="en-US" sz="2200" dirty="0"/>
              <a:t>Classification methods based on statistics</a:t>
            </a:r>
          </a:p>
          <a:p>
            <a:pPr lvl="1"/>
            <a:r>
              <a:rPr lang="en-US" altLang="en-US" sz="2200" b="1" dirty="0">
                <a:solidFill>
                  <a:srgbClr val="FFFF00"/>
                </a:solidFill>
              </a:rPr>
              <a:t>Prediction methods</a:t>
            </a:r>
          </a:p>
          <a:p>
            <a:r>
              <a:rPr lang="en-US" altLang="en-US" sz="2200" dirty="0"/>
              <a:t>Evaluation of prediction performance</a:t>
            </a:r>
          </a:p>
          <a:p>
            <a:pPr lvl="1"/>
            <a:r>
              <a:rPr lang="en-US" altLang="en-US" sz="2200" dirty="0"/>
              <a:t>Evaluation schemes</a:t>
            </a:r>
          </a:p>
          <a:p>
            <a:r>
              <a:rPr lang="en-US" altLang="en-US" sz="2200" dirty="0"/>
              <a:t>Combining feature selection and prediction</a:t>
            </a:r>
          </a:p>
          <a:p>
            <a:pPr lvl="1"/>
            <a:r>
              <a:rPr lang="en-US" altLang="en-US" sz="2200" dirty="0"/>
              <a:t>Prediction workflow</a:t>
            </a:r>
          </a:p>
          <a:p>
            <a:r>
              <a:rPr lang="en-US" altLang="en-US" sz="2200" dirty="0"/>
              <a:t>Classification and prediction with R</a:t>
            </a:r>
          </a:p>
          <a:p>
            <a:pPr lvl="1"/>
            <a:r>
              <a:rPr lang="en-US" sz="2200" dirty="0"/>
              <a:t>R scripts for prediction from gene expressions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1699947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Isabelle Bichindaritz, SUNY Oswego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716D28-8F6E-4A42-B856-7B86E1D7F3D1}" type="slidenum">
              <a:rPr lang="en-US" altLang="en-US" sz="1400"/>
              <a:pPr/>
              <a:t>41</a:t>
            </a:fld>
            <a:endParaRPr lang="en-US" altLang="en-US" sz="1400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05967" y="0"/>
            <a:ext cx="8794624" cy="944217"/>
          </a:xfrm>
        </p:spPr>
        <p:txBody>
          <a:bodyPr vert="horz" lIns="92075" tIns="46038" rIns="92075" bIns="46038" rtlCol="0" anchor="b">
            <a:noAutofit/>
          </a:bodyPr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Prediction Methods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2436" y="1417955"/>
            <a:ext cx="9074727" cy="4724400"/>
          </a:xfrm>
          <a:noFill/>
        </p:spPr>
        <p:txBody>
          <a:bodyPr vert="horz" lIns="92075" tIns="46038" rIns="92075" bIns="46038" rtlCol="0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Prediction methods predict the value of a numeric, continuous variable (Ex: predict a severity risk index, or </a:t>
            </a:r>
            <a:br>
              <a:rPr lang="en-US" altLang="en-US" dirty="0"/>
            </a:br>
            <a:r>
              <a:rPr lang="en-US" altLang="en-US" dirty="0"/>
              <a:t>survival length):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lvl="1"/>
            <a:r>
              <a:rPr lang="en-US" altLang="en-US" dirty="0"/>
              <a:t>Regression 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Neural networks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SVMs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 err="1"/>
              <a:t>kNN</a:t>
            </a:r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etc.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07645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Isabelle Bichindaritz, SUNY Oswego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716D28-8F6E-4A42-B856-7B86E1D7F3D1}" type="slidenum">
              <a:rPr lang="en-US" altLang="en-US" sz="1400"/>
              <a:pPr/>
              <a:t>42</a:t>
            </a:fld>
            <a:endParaRPr lang="en-US" altLang="en-US" sz="1400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05967" y="0"/>
            <a:ext cx="8794624" cy="944217"/>
          </a:xfrm>
        </p:spPr>
        <p:txBody>
          <a:bodyPr vert="horz" lIns="92075" tIns="46038" rIns="92075" bIns="46038" rtlCol="0" anchor="b">
            <a:noAutofit/>
          </a:bodyPr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Prediction Methods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2436" y="1417955"/>
            <a:ext cx="9074727" cy="47244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Prediction is more complex than classification due to the large number of possible outcomes to predict.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It is often preferable to discretize the target feature (the one we want to predict) for better performance results.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Ex: to predict a risk index, one can decide to classify into three categories: low risk, medium risk, high risk.</a:t>
            </a:r>
          </a:p>
        </p:txBody>
      </p:sp>
    </p:spTree>
    <p:extLst>
      <p:ext uri="{BB962C8B-B14F-4D97-AF65-F5344CB8AC3E}">
        <p14:creationId xmlns:p14="http://schemas.microsoft.com/office/powerpoint/2010/main" val="2928916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Isabelle Bichindaritz, SUNY Oswego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716D28-8F6E-4A42-B856-7B86E1D7F3D1}" type="slidenum">
              <a:rPr lang="en-US" altLang="en-US" sz="1400"/>
              <a:pPr/>
              <a:t>43</a:t>
            </a:fld>
            <a:endParaRPr lang="en-US" altLang="en-US" sz="1400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05967" y="0"/>
            <a:ext cx="8794624" cy="944217"/>
          </a:xfrm>
        </p:spPr>
        <p:txBody>
          <a:bodyPr vert="horz" lIns="92075" tIns="46038" rIns="92075" bIns="46038" rtlCol="0" anchor="b">
            <a:noAutofit/>
          </a:bodyPr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Prediction Methods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2436" y="1417955"/>
            <a:ext cx="9074727" cy="47244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Survival analysis example</a:t>
            </a:r>
            <a:br>
              <a:rPr lang="en-US" altLang="en-US" dirty="0"/>
            </a:br>
            <a:r>
              <a:rPr lang="en-US" altLang="en-US" dirty="0"/>
              <a:t>(</a:t>
            </a:r>
            <a:r>
              <a:rPr lang="en-US" altLang="en-US" dirty="0" err="1"/>
              <a:t>Annest</a:t>
            </a:r>
            <a:r>
              <a:rPr lang="en-US" altLang="en-US" dirty="0"/>
              <a:t> et al. 2009)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regression with </a:t>
            </a:r>
            <a:br>
              <a:rPr lang="en-US" altLang="en-US" dirty="0"/>
            </a:br>
            <a:r>
              <a:rPr lang="en-US" altLang="en-US" dirty="0"/>
              <a:t>Kaplan Meier </a:t>
            </a:r>
            <a:br>
              <a:rPr lang="en-US" altLang="en-US" dirty="0"/>
            </a:br>
            <a:r>
              <a:rPr lang="en-US" altLang="en-US" dirty="0"/>
              <a:t>survival (in years) curve </a:t>
            </a:r>
            <a:br>
              <a:rPr lang="en-US" altLang="en-US" dirty="0"/>
            </a:br>
            <a:r>
              <a:rPr lang="en-US" altLang="en-US" dirty="0"/>
              <a:t>showing the survival </a:t>
            </a:r>
            <a:br>
              <a:rPr lang="en-US" altLang="en-US" dirty="0"/>
            </a:br>
            <a:r>
              <a:rPr lang="en-US" altLang="en-US" dirty="0"/>
              <a:t>difference between </a:t>
            </a:r>
            <a:br>
              <a:rPr lang="en-US" altLang="en-US" dirty="0"/>
            </a:br>
            <a:r>
              <a:rPr lang="en-US" altLang="en-US" dirty="0"/>
              <a:t>two groups of patients: </a:t>
            </a:r>
            <a:br>
              <a:rPr lang="en-US" altLang="en-US" dirty="0"/>
            </a:br>
            <a:r>
              <a:rPr lang="en-US" altLang="en-US" dirty="0"/>
              <a:t>high-risk and low-risk.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502" y="1417955"/>
            <a:ext cx="52292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122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Isabelle Bichindaritz, SUNY Oswego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716D28-8F6E-4A42-B856-7B86E1D7F3D1}" type="slidenum">
              <a:rPr lang="en-US" altLang="en-US" sz="1400"/>
              <a:pPr/>
              <a:t>44</a:t>
            </a:fld>
            <a:endParaRPr lang="en-US" altLang="en-US" sz="1400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 vert="horz" lIns="92075" tIns="46038" rIns="92075" bIns="46038" rtlCol="0" anchor="b">
            <a:normAutofit/>
          </a:bodyPr>
          <a:lstStyle/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Outline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960437"/>
            <a:ext cx="7772400" cy="5578475"/>
          </a:xfrm>
          <a:noFill/>
        </p:spPr>
        <p:txBody>
          <a:bodyPr vert="horz" lIns="92075" tIns="46038" rIns="92075" bIns="46038" rtlCol="0">
            <a:normAutofit fontScale="92500" lnSpcReduction="10000"/>
          </a:bodyPr>
          <a:lstStyle/>
          <a:p>
            <a:endParaRPr lang="en-US" altLang="en-US" sz="2000" dirty="0"/>
          </a:p>
          <a:p>
            <a:r>
              <a:rPr lang="en-US" altLang="en-US" sz="2200" dirty="0"/>
              <a:t>Introduction to module</a:t>
            </a:r>
          </a:p>
          <a:p>
            <a:r>
              <a:rPr lang="en-US" altLang="en-US" sz="2200" dirty="0"/>
              <a:t>Classification and prediction methods</a:t>
            </a:r>
          </a:p>
          <a:p>
            <a:pPr lvl="1"/>
            <a:r>
              <a:rPr lang="en-US" sz="2200" dirty="0"/>
              <a:t>Overview of classification and prediction methods</a:t>
            </a:r>
          </a:p>
          <a:p>
            <a:pPr lvl="1"/>
            <a:r>
              <a:rPr lang="en-US" sz="2200" dirty="0"/>
              <a:t>Classification methods based on analogy </a:t>
            </a:r>
          </a:p>
          <a:p>
            <a:pPr lvl="1"/>
            <a:r>
              <a:rPr lang="en-US" sz="2200" dirty="0"/>
              <a:t>Classification methods based on neural networks</a:t>
            </a:r>
          </a:p>
          <a:p>
            <a:pPr lvl="1"/>
            <a:r>
              <a:rPr lang="en-US" sz="2200" dirty="0"/>
              <a:t>Classification methods based on rules</a:t>
            </a:r>
          </a:p>
          <a:p>
            <a:pPr lvl="1"/>
            <a:r>
              <a:rPr lang="en-US" sz="2200" dirty="0"/>
              <a:t>Classification methods based on probabilities</a:t>
            </a:r>
          </a:p>
          <a:p>
            <a:pPr lvl="1"/>
            <a:r>
              <a:rPr lang="en-US" sz="2200" dirty="0"/>
              <a:t>Classification methods based on statistics</a:t>
            </a:r>
          </a:p>
          <a:p>
            <a:pPr lvl="1"/>
            <a:r>
              <a:rPr lang="en-US" altLang="en-US" sz="2200" dirty="0"/>
              <a:t>Prediction methods</a:t>
            </a:r>
          </a:p>
          <a:p>
            <a:r>
              <a:rPr lang="en-US" altLang="en-US" sz="2200" b="1" dirty="0">
                <a:solidFill>
                  <a:srgbClr val="FFFF00"/>
                </a:solidFill>
              </a:rPr>
              <a:t>Evaluation of prediction performance</a:t>
            </a:r>
          </a:p>
          <a:p>
            <a:pPr lvl="1"/>
            <a:r>
              <a:rPr lang="en-US" altLang="en-US" sz="2200" dirty="0"/>
              <a:t>Evaluation schemes</a:t>
            </a:r>
          </a:p>
          <a:p>
            <a:r>
              <a:rPr lang="en-US" altLang="en-US" sz="2200" dirty="0"/>
              <a:t>Combining feature selection and prediction</a:t>
            </a:r>
          </a:p>
          <a:p>
            <a:pPr lvl="1"/>
            <a:r>
              <a:rPr lang="en-US" altLang="en-US" sz="2200" dirty="0"/>
              <a:t>Prediction workflow</a:t>
            </a:r>
          </a:p>
          <a:p>
            <a:r>
              <a:rPr lang="en-US" altLang="en-US" sz="2200" dirty="0"/>
              <a:t>Classification and prediction with R</a:t>
            </a:r>
          </a:p>
          <a:p>
            <a:pPr lvl="1"/>
            <a:r>
              <a:rPr lang="en-US" sz="2200" dirty="0"/>
              <a:t>R scripts for prediction from gene expressions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6496626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Isabelle Bichindaritz, SUNY Oswego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716D28-8F6E-4A42-B856-7B86E1D7F3D1}" type="slidenum">
              <a:rPr lang="en-US" altLang="en-US" sz="1400"/>
              <a:pPr/>
              <a:t>45</a:t>
            </a:fld>
            <a:endParaRPr lang="en-US" altLang="en-US" sz="1400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05967" y="0"/>
            <a:ext cx="8794624" cy="944217"/>
          </a:xfrm>
        </p:spPr>
        <p:txBody>
          <a:bodyPr vert="horz" lIns="92075" tIns="46038" rIns="92075" bIns="46038" rtlCol="0" anchor="b">
            <a:noAutofit/>
          </a:bodyPr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Evaluation of Prediction Performance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2436" y="1417955"/>
            <a:ext cx="9074727" cy="47244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In order to evaluate a model’s performance, specific measures have been designed.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They also afford for the comparison between different models.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The most important are accuracy, area under ROC curve, sensitivity, specificity, and error.</a:t>
            </a:r>
          </a:p>
        </p:txBody>
      </p:sp>
    </p:spTree>
    <p:extLst>
      <p:ext uri="{BB962C8B-B14F-4D97-AF65-F5344CB8AC3E}">
        <p14:creationId xmlns:p14="http://schemas.microsoft.com/office/powerpoint/2010/main" val="30507999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Isabelle Bichindaritz, SUNY Oswego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716D28-8F6E-4A42-B856-7B86E1D7F3D1}" type="slidenum">
              <a:rPr lang="en-US" altLang="en-US" sz="1400"/>
              <a:pPr/>
              <a:t>46</a:t>
            </a:fld>
            <a:endParaRPr lang="en-US" altLang="en-US" sz="1400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 vert="horz" lIns="92075" tIns="46038" rIns="92075" bIns="46038" rtlCol="0" anchor="b">
            <a:normAutofit/>
          </a:bodyPr>
          <a:lstStyle/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Outline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960437"/>
            <a:ext cx="7772400" cy="5578475"/>
          </a:xfrm>
          <a:noFill/>
        </p:spPr>
        <p:txBody>
          <a:bodyPr vert="horz" lIns="92075" tIns="46038" rIns="92075" bIns="46038" rtlCol="0">
            <a:normAutofit fontScale="92500" lnSpcReduction="10000"/>
          </a:bodyPr>
          <a:lstStyle/>
          <a:p>
            <a:endParaRPr lang="en-US" altLang="en-US" sz="2000" dirty="0"/>
          </a:p>
          <a:p>
            <a:r>
              <a:rPr lang="en-US" altLang="en-US" sz="2200" dirty="0"/>
              <a:t>Introduction to module</a:t>
            </a:r>
          </a:p>
          <a:p>
            <a:r>
              <a:rPr lang="en-US" altLang="en-US" sz="2200" dirty="0"/>
              <a:t>Classification and prediction methods</a:t>
            </a:r>
          </a:p>
          <a:p>
            <a:pPr lvl="1"/>
            <a:r>
              <a:rPr lang="en-US" sz="2200" dirty="0"/>
              <a:t>Overview of classification and prediction methods</a:t>
            </a:r>
          </a:p>
          <a:p>
            <a:pPr lvl="1"/>
            <a:r>
              <a:rPr lang="en-US" sz="2200" dirty="0"/>
              <a:t>Classification methods based on analogy </a:t>
            </a:r>
          </a:p>
          <a:p>
            <a:pPr lvl="1"/>
            <a:r>
              <a:rPr lang="en-US" sz="2200" dirty="0"/>
              <a:t>Classification methods based on neural networks</a:t>
            </a:r>
          </a:p>
          <a:p>
            <a:pPr lvl="1"/>
            <a:r>
              <a:rPr lang="en-US" sz="2200" dirty="0"/>
              <a:t>Classification methods based on rules</a:t>
            </a:r>
          </a:p>
          <a:p>
            <a:pPr lvl="1"/>
            <a:r>
              <a:rPr lang="en-US" sz="2200" dirty="0"/>
              <a:t>Classification methods based on probabilities</a:t>
            </a:r>
          </a:p>
          <a:p>
            <a:pPr lvl="1"/>
            <a:r>
              <a:rPr lang="en-US" sz="2200" dirty="0"/>
              <a:t>Classification methods based on statistics</a:t>
            </a:r>
          </a:p>
          <a:p>
            <a:pPr lvl="1"/>
            <a:r>
              <a:rPr lang="en-US" altLang="en-US" sz="2200" dirty="0"/>
              <a:t>Prediction methods</a:t>
            </a:r>
          </a:p>
          <a:p>
            <a:r>
              <a:rPr lang="en-US" altLang="en-US" sz="2200" dirty="0"/>
              <a:t>Evaluation of prediction performance</a:t>
            </a:r>
          </a:p>
          <a:p>
            <a:pPr lvl="1"/>
            <a:r>
              <a:rPr lang="en-US" altLang="en-US" sz="2200" b="1" dirty="0">
                <a:solidFill>
                  <a:srgbClr val="FFFF00"/>
                </a:solidFill>
              </a:rPr>
              <a:t>Evaluation schemes</a:t>
            </a:r>
          </a:p>
          <a:p>
            <a:r>
              <a:rPr lang="en-US" altLang="en-US" sz="2200" dirty="0"/>
              <a:t>Combining feature selection and prediction</a:t>
            </a:r>
          </a:p>
          <a:p>
            <a:pPr lvl="1"/>
            <a:r>
              <a:rPr lang="en-US" altLang="en-US" sz="2200" dirty="0"/>
              <a:t>Prediction workflow</a:t>
            </a:r>
          </a:p>
          <a:p>
            <a:r>
              <a:rPr lang="en-US" altLang="en-US" sz="2200" dirty="0"/>
              <a:t>Classification and prediction with R</a:t>
            </a:r>
          </a:p>
          <a:p>
            <a:pPr lvl="1"/>
            <a:r>
              <a:rPr lang="en-US" sz="2200" dirty="0"/>
              <a:t>R scripts for prediction from gene expressions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1115068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Isabelle Bichindaritz, SUNY Oswego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716D28-8F6E-4A42-B856-7B86E1D7F3D1}" type="slidenum">
              <a:rPr lang="en-US" altLang="en-US" sz="1400"/>
              <a:pPr/>
              <a:t>47</a:t>
            </a:fld>
            <a:endParaRPr lang="en-US" altLang="en-US" sz="1400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05967" y="0"/>
            <a:ext cx="8794624" cy="944217"/>
          </a:xfrm>
        </p:spPr>
        <p:txBody>
          <a:bodyPr vert="horz" lIns="92075" tIns="46038" rIns="92075" bIns="46038" rtlCol="0" anchor="b">
            <a:noAutofit/>
          </a:bodyPr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Evaluation Schemes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2436" y="1417955"/>
            <a:ext cx="9074727" cy="47244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Evaluation of classifiers</a:t>
            </a:r>
          </a:p>
          <a:p>
            <a:pPr lvl="1"/>
            <a:r>
              <a:rPr lang="en-US" dirty="0"/>
              <a:t>Predictive accuracy</a:t>
            </a:r>
          </a:p>
          <a:p>
            <a:pPr lvl="2"/>
            <a:r>
              <a:rPr lang="en-US" dirty="0"/>
              <a:t>Hit rate </a:t>
            </a:r>
          </a:p>
          <a:p>
            <a:pPr lvl="1"/>
            <a:r>
              <a:rPr lang="en-US" dirty="0"/>
              <a:t>Area under ROC curve</a:t>
            </a:r>
          </a:p>
          <a:p>
            <a:pPr lvl="1"/>
            <a:r>
              <a:rPr lang="en-US" dirty="0"/>
              <a:t>Speed</a:t>
            </a:r>
          </a:p>
          <a:p>
            <a:pPr lvl="2"/>
            <a:r>
              <a:rPr lang="en-US" dirty="0"/>
              <a:t>Model building; predicting</a:t>
            </a:r>
          </a:p>
          <a:p>
            <a:pPr lvl="1"/>
            <a:r>
              <a:rPr lang="en-US" dirty="0"/>
              <a:t>Robustness</a:t>
            </a:r>
          </a:p>
          <a:p>
            <a:pPr lvl="1"/>
            <a:r>
              <a:rPr lang="en-US" dirty="0"/>
              <a:t>Scalability</a:t>
            </a:r>
          </a:p>
          <a:p>
            <a:pPr lvl="1"/>
            <a:r>
              <a:rPr lang="en-US" dirty="0"/>
              <a:t>Interpretability</a:t>
            </a:r>
          </a:p>
          <a:p>
            <a:pPr lvl="2"/>
            <a:r>
              <a:rPr lang="en-US" dirty="0"/>
              <a:t>Transparency, </a:t>
            </a:r>
            <a:r>
              <a:rPr lang="en-US" dirty="0" err="1"/>
              <a:t>explainability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04431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Isabelle Bichindaritz, SUNY Oswego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7527" y="6290410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716D28-8F6E-4A42-B856-7B86E1D7F3D1}" type="slidenum">
              <a:rPr lang="en-US" altLang="en-US" sz="1400"/>
              <a:pPr/>
              <a:t>48</a:t>
            </a:fld>
            <a:endParaRPr lang="en-US" altLang="en-US" sz="1400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05967" y="0"/>
            <a:ext cx="8794624" cy="944217"/>
          </a:xfrm>
        </p:spPr>
        <p:txBody>
          <a:bodyPr vert="horz" lIns="92075" tIns="46038" rIns="92075" bIns="46038" rtlCol="0" anchor="b">
            <a:noAutofit/>
          </a:bodyPr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Evaluation Schemes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2436" y="1417955"/>
            <a:ext cx="9074727" cy="47244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r>
              <a:rPr lang="en-US" dirty="0"/>
              <a:t>In classification problems, the primary source for accuracy estimation is the </a:t>
            </a:r>
            <a:r>
              <a:rPr lang="en-US" dirty="0">
                <a:solidFill>
                  <a:srgbClr val="FF3300"/>
                </a:solidFill>
              </a:rPr>
              <a:t>confusion matrix 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743200"/>
            <a:ext cx="34290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0719914"/>
              </p:ext>
            </p:extLst>
          </p:nvPr>
        </p:nvGraphicFramePr>
        <p:xfrm>
          <a:off x="6096000" y="2695074"/>
          <a:ext cx="31940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88367" imgH="355446" progId="Equation.3">
                  <p:embed/>
                </p:oleObj>
              </mc:Choice>
              <mc:Fallback>
                <p:oleObj name="Equation" r:id="rId4" imgW="1688367" imgH="3554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695074"/>
                        <a:ext cx="319405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277181"/>
              </p:ext>
            </p:extLst>
          </p:nvPr>
        </p:nvGraphicFramePr>
        <p:xfrm>
          <a:off x="6131819" y="3802532"/>
          <a:ext cx="4263464" cy="641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6880" imgH="393480" progId="Equation.3">
                  <p:embed/>
                </p:oleObj>
              </mc:Choice>
              <mc:Fallback>
                <p:oleObj name="Equation" r:id="rId6" imgW="2666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1819" y="3802532"/>
                        <a:ext cx="4263464" cy="6414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7968463"/>
              </p:ext>
            </p:extLst>
          </p:nvPr>
        </p:nvGraphicFramePr>
        <p:xfrm>
          <a:off x="6096000" y="4640633"/>
          <a:ext cx="4368967" cy="643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717640" imgH="393480" progId="Equation.3">
                  <p:embed/>
                </p:oleObj>
              </mc:Choice>
              <mc:Fallback>
                <p:oleObj name="Equation" r:id="rId8" imgW="27176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640633"/>
                        <a:ext cx="4368967" cy="6437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176240"/>
              </p:ext>
            </p:extLst>
          </p:nvPr>
        </p:nvGraphicFramePr>
        <p:xfrm>
          <a:off x="6131819" y="5369295"/>
          <a:ext cx="2280694" cy="682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17600" imgH="330200" progId="Equation.3">
                  <p:embed/>
                </p:oleObj>
              </mc:Choice>
              <mc:Fallback>
                <p:oleObj name="Equation" r:id="rId10" imgW="11176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1819" y="5369295"/>
                        <a:ext cx="2280694" cy="6823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434383"/>
              </p:ext>
            </p:extLst>
          </p:nvPr>
        </p:nvGraphicFramePr>
        <p:xfrm>
          <a:off x="8852229" y="5448457"/>
          <a:ext cx="1679024" cy="619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77900" imgH="355600" progId="Equation.3">
                  <p:embed/>
                </p:oleObj>
              </mc:Choice>
              <mc:Fallback>
                <p:oleObj name="Equation" r:id="rId12" imgW="9779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2229" y="5448457"/>
                        <a:ext cx="1679024" cy="6192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07054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Isabelle Bichindaritz, SUNY Oswego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716D28-8F6E-4A42-B856-7B86E1D7F3D1}" type="slidenum">
              <a:rPr lang="en-US" altLang="en-US" sz="1400"/>
              <a:pPr/>
              <a:t>49</a:t>
            </a:fld>
            <a:endParaRPr lang="en-US" altLang="en-US" sz="1400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05967" y="0"/>
            <a:ext cx="8794624" cy="944217"/>
          </a:xfrm>
        </p:spPr>
        <p:txBody>
          <a:bodyPr vert="horz" lIns="92075" tIns="46038" rIns="92075" bIns="46038" rtlCol="0" anchor="b">
            <a:noAutofit/>
          </a:bodyPr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Evaluation Schemes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942" y="1288083"/>
            <a:ext cx="9074727" cy="4724400"/>
          </a:xfrm>
          <a:noFill/>
        </p:spPr>
        <p:txBody>
          <a:bodyPr vert="horz" lIns="92075" tIns="46038" rIns="92075" bIns="46038" rtlCol="0">
            <a:normAutofit fontScale="85000" lnSpcReduction="20000"/>
          </a:bodyPr>
          <a:lstStyle/>
          <a:p>
            <a:r>
              <a:rPr lang="en-US" dirty="0">
                <a:solidFill>
                  <a:srgbClr val="FF3300"/>
                </a:solidFill>
              </a:rPr>
              <a:t>Independent training and test sets (preferred).</a:t>
            </a:r>
          </a:p>
          <a:p>
            <a:r>
              <a:rPr lang="en-US" i="1" dirty="0">
                <a:solidFill>
                  <a:srgbClr val="FF3300"/>
                </a:solidFill>
              </a:rPr>
              <a:t>k</a:t>
            </a:r>
            <a:r>
              <a:rPr lang="en-US" dirty="0">
                <a:solidFill>
                  <a:srgbClr val="FF3300"/>
                </a:solidFill>
              </a:rPr>
              <a:t>-Fold Cross Validation </a:t>
            </a:r>
            <a:r>
              <a:rPr lang="en-US" dirty="0"/>
              <a:t>(rotation estimation) </a:t>
            </a:r>
          </a:p>
          <a:p>
            <a:pPr lvl="1"/>
            <a:r>
              <a:rPr lang="en-US" dirty="0"/>
              <a:t>Split the data into </a:t>
            </a:r>
            <a:r>
              <a:rPr lang="en-US" i="1" dirty="0"/>
              <a:t>k</a:t>
            </a:r>
            <a:r>
              <a:rPr lang="en-US" dirty="0"/>
              <a:t> mutually exclusive subsets</a:t>
            </a:r>
          </a:p>
          <a:p>
            <a:pPr lvl="1"/>
            <a:r>
              <a:rPr lang="en-US" dirty="0"/>
              <a:t>Use each subset as testing while using the rest </a:t>
            </a:r>
            <a:br>
              <a:rPr lang="en-US" dirty="0"/>
            </a:br>
            <a:r>
              <a:rPr lang="en-US" dirty="0"/>
              <a:t>of the subsets as training</a:t>
            </a:r>
          </a:p>
          <a:p>
            <a:pPr lvl="1"/>
            <a:r>
              <a:rPr lang="en-US" dirty="0"/>
              <a:t>Repeat the experimentation for </a:t>
            </a:r>
            <a:r>
              <a:rPr lang="en-US" i="1" dirty="0"/>
              <a:t>k</a:t>
            </a:r>
            <a:r>
              <a:rPr lang="en-US" dirty="0"/>
              <a:t> times </a:t>
            </a:r>
          </a:p>
          <a:p>
            <a:pPr lvl="1"/>
            <a:r>
              <a:rPr lang="en-US" dirty="0"/>
              <a:t>Aggregate the test results for true estimation of </a:t>
            </a:r>
            <a:br>
              <a:rPr lang="en-US" dirty="0"/>
            </a:br>
            <a:r>
              <a:rPr lang="en-US" dirty="0"/>
              <a:t>prediction accuracy training.</a:t>
            </a:r>
          </a:p>
          <a:p>
            <a:r>
              <a:rPr lang="en-US" dirty="0">
                <a:solidFill>
                  <a:srgbClr val="FF3300"/>
                </a:solidFill>
              </a:rPr>
              <a:t>Simple split </a:t>
            </a:r>
            <a:r>
              <a:rPr lang="en-US" dirty="0"/>
              <a:t>(or holdout or test sample estimation) </a:t>
            </a:r>
          </a:p>
          <a:p>
            <a:pPr lvl="1"/>
            <a:r>
              <a:rPr lang="en-US" dirty="0"/>
              <a:t>Split the data into 2 mutually exclusive sets training (~70%) and testing (30%)</a:t>
            </a:r>
          </a:p>
          <a:p>
            <a:pPr lvl="1"/>
            <a:r>
              <a:rPr lang="en-US" sz="2800" dirty="0"/>
              <a:t>For neural networks, the data is split into three </a:t>
            </a:r>
            <a:br>
              <a:rPr lang="en-US" sz="2800" dirty="0"/>
            </a:br>
            <a:r>
              <a:rPr lang="en-US" sz="2800" dirty="0"/>
              <a:t>sub-sets </a:t>
            </a:r>
            <a:r>
              <a:rPr lang="en-US" dirty="0"/>
              <a:t>(training [~60%], validation [~20%], testing [~20%])</a:t>
            </a:r>
          </a:p>
          <a:p>
            <a:r>
              <a:rPr lang="en-US" dirty="0"/>
              <a:t>Other estimation methodologies</a:t>
            </a:r>
          </a:p>
          <a:p>
            <a:pPr lvl="1"/>
            <a:r>
              <a:rPr lang="en-US" dirty="0">
                <a:solidFill>
                  <a:srgbClr val="FF3300"/>
                </a:solidFill>
              </a:rPr>
              <a:t>Leave-one-out</a:t>
            </a:r>
            <a:r>
              <a:rPr lang="en-US" dirty="0"/>
              <a:t>, </a:t>
            </a:r>
            <a:r>
              <a:rPr lang="en-US" dirty="0">
                <a:solidFill>
                  <a:srgbClr val="FF3300"/>
                </a:solidFill>
              </a:rPr>
              <a:t>bootstrapping</a:t>
            </a:r>
            <a:r>
              <a:rPr lang="en-US" dirty="0"/>
              <a:t>, </a:t>
            </a:r>
            <a:r>
              <a:rPr lang="en-US" dirty="0">
                <a:solidFill>
                  <a:srgbClr val="FF3300"/>
                </a:solidFill>
              </a:rPr>
              <a:t>jackknifing</a:t>
            </a:r>
          </a:p>
          <a:p>
            <a:pPr lvl="1"/>
            <a:r>
              <a:rPr lang="en-US" dirty="0">
                <a:solidFill>
                  <a:srgbClr val="FF3300"/>
                </a:solidFill>
              </a:rPr>
              <a:t>Area under the ROC curve.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091" y="1408584"/>
            <a:ext cx="4953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874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Isabelle Bichindaritz, SUNY Oswego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716D28-8F6E-4A42-B856-7B86E1D7F3D1}" type="slidenum">
              <a:rPr lang="en-US" altLang="en-US" sz="1400"/>
              <a:pPr/>
              <a:t>5</a:t>
            </a:fld>
            <a:endParaRPr lang="en-US" altLang="en-US" sz="1400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 vert="horz" lIns="92075" tIns="46038" rIns="92075" bIns="46038" rtlCol="0" anchor="b">
            <a:normAutofit/>
          </a:bodyPr>
          <a:lstStyle/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Outline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960437"/>
            <a:ext cx="7772400" cy="5578475"/>
          </a:xfrm>
          <a:noFill/>
        </p:spPr>
        <p:txBody>
          <a:bodyPr vert="horz" lIns="92075" tIns="46038" rIns="92075" bIns="46038" rtlCol="0">
            <a:normAutofit fontScale="92500" lnSpcReduction="10000"/>
          </a:bodyPr>
          <a:lstStyle/>
          <a:p>
            <a:endParaRPr lang="en-US" altLang="en-US" sz="2000" dirty="0"/>
          </a:p>
          <a:p>
            <a:r>
              <a:rPr lang="en-US" altLang="en-US" sz="2200" dirty="0"/>
              <a:t>Introduction to module</a:t>
            </a:r>
          </a:p>
          <a:p>
            <a:r>
              <a:rPr lang="en-US" altLang="en-US" sz="2200" b="1" dirty="0">
                <a:solidFill>
                  <a:srgbClr val="FFFF00"/>
                </a:solidFill>
              </a:rPr>
              <a:t>Classification and prediction methods</a:t>
            </a:r>
          </a:p>
          <a:p>
            <a:pPr lvl="1"/>
            <a:r>
              <a:rPr lang="en-US" sz="2200" dirty="0"/>
              <a:t>Overview of classification and prediction methods</a:t>
            </a:r>
          </a:p>
          <a:p>
            <a:pPr lvl="1"/>
            <a:r>
              <a:rPr lang="en-US" sz="2200" dirty="0"/>
              <a:t>Classification methods based on analogy </a:t>
            </a:r>
          </a:p>
          <a:p>
            <a:pPr lvl="1"/>
            <a:r>
              <a:rPr lang="en-US" sz="2200" dirty="0"/>
              <a:t>Classification methods based on neural networks</a:t>
            </a:r>
          </a:p>
          <a:p>
            <a:pPr lvl="1"/>
            <a:r>
              <a:rPr lang="en-US" sz="2200" dirty="0"/>
              <a:t>Classification methods based on rules</a:t>
            </a:r>
          </a:p>
          <a:p>
            <a:pPr lvl="1"/>
            <a:r>
              <a:rPr lang="en-US" sz="2200" dirty="0"/>
              <a:t>Classification methods based on probabilities</a:t>
            </a:r>
          </a:p>
          <a:p>
            <a:pPr lvl="1"/>
            <a:r>
              <a:rPr lang="en-US" sz="2200" dirty="0"/>
              <a:t>Classification methods based on statistics</a:t>
            </a:r>
          </a:p>
          <a:p>
            <a:pPr lvl="1"/>
            <a:r>
              <a:rPr lang="en-US" altLang="en-US" sz="2200" dirty="0"/>
              <a:t>Prediction methods</a:t>
            </a:r>
          </a:p>
          <a:p>
            <a:r>
              <a:rPr lang="en-US" altLang="en-US" sz="2200" dirty="0"/>
              <a:t>Evaluation of prediction performance</a:t>
            </a:r>
          </a:p>
          <a:p>
            <a:pPr lvl="1"/>
            <a:r>
              <a:rPr lang="en-US" altLang="en-US" sz="2200" dirty="0"/>
              <a:t>Evaluation schemes</a:t>
            </a:r>
          </a:p>
          <a:p>
            <a:r>
              <a:rPr lang="en-US" altLang="en-US" sz="2200" dirty="0"/>
              <a:t>Combining feature selection and prediction</a:t>
            </a:r>
          </a:p>
          <a:p>
            <a:pPr lvl="1"/>
            <a:r>
              <a:rPr lang="en-US" altLang="en-US" sz="2200" dirty="0"/>
              <a:t>Prediction workflow</a:t>
            </a:r>
          </a:p>
          <a:p>
            <a:r>
              <a:rPr lang="en-US" altLang="en-US" sz="2200" dirty="0"/>
              <a:t>Classification and prediction with R</a:t>
            </a:r>
          </a:p>
          <a:p>
            <a:pPr lvl="1"/>
            <a:r>
              <a:rPr lang="en-US" sz="2200" dirty="0"/>
              <a:t>R scripts for prediction from gene expressions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4675326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Isabelle Bichindaritz, SUNY Oswego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716D28-8F6E-4A42-B856-7B86E1D7F3D1}" type="slidenum">
              <a:rPr lang="en-US" altLang="en-US" sz="1400"/>
              <a:pPr/>
              <a:t>50</a:t>
            </a:fld>
            <a:endParaRPr lang="en-US" altLang="en-US" sz="1400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05967" y="0"/>
            <a:ext cx="8794624" cy="944217"/>
          </a:xfrm>
        </p:spPr>
        <p:txBody>
          <a:bodyPr vert="horz" lIns="92075" tIns="46038" rIns="92075" bIns="46038" rtlCol="0" anchor="b">
            <a:noAutofit/>
          </a:bodyPr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Evaluation Schemes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13565"/>
              </p:ext>
            </p:extLst>
          </p:nvPr>
        </p:nvGraphicFramePr>
        <p:xfrm>
          <a:off x="5454158" y="1212012"/>
          <a:ext cx="5169764" cy="43792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1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6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6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56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7026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Prediction method (algorithm)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84" marR="67784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#errors</a:t>
                      </a:r>
                      <a:endParaRPr lang="en-US" sz="110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Leukemia2</a:t>
                      </a:r>
                      <a:endParaRPr lang="en-US" sz="110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(/34)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84" marR="67784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# errors</a:t>
                      </a:r>
                      <a:endParaRPr lang="en-US" sz="110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Leukemia3</a:t>
                      </a:r>
                      <a:endParaRPr lang="en-US" sz="110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(/34)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84" marR="67784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Average accuracy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84" marR="6778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107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BMA+KNN</a:t>
                      </a:r>
                      <a:endParaRPr lang="en-US" sz="1100">
                        <a:effectLst/>
                      </a:endParaRPr>
                    </a:p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BMA+DT</a:t>
                      </a:r>
                      <a:endParaRPr lang="en-US" sz="1100">
                        <a:effectLst/>
                      </a:endParaRPr>
                    </a:p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BMA+LR</a:t>
                      </a:r>
                      <a:endParaRPr lang="en-US" sz="1100">
                        <a:effectLst/>
                      </a:endParaRPr>
                    </a:p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BMA+NB</a:t>
                      </a:r>
                      <a:endParaRPr lang="en-US" sz="1100">
                        <a:effectLst/>
                      </a:endParaRPr>
                    </a:p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BMA+NN</a:t>
                      </a:r>
                      <a:endParaRPr lang="en-US" sz="1100">
                        <a:effectLst/>
                      </a:endParaRPr>
                    </a:p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BMA+SVM</a:t>
                      </a:r>
                      <a:endParaRPr lang="en-US" sz="1100">
                        <a:effectLst/>
                      </a:endParaRPr>
                    </a:p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BSS/WSS +KNN</a:t>
                      </a:r>
                      <a:endParaRPr lang="en-US" sz="1100">
                        <a:effectLst/>
                      </a:endParaRPr>
                    </a:p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BSS/WSS +DT</a:t>
                      </a:r>
                      <a:endParaRPr lang="en-US" sz="1100">
                        <a:effectLst/>
                      </a:endParaRPr>
                    </a:p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BSS/WSS +LR</a:t>
                      </a:r>
                      <a:endParaRPr lang="en-US" sz="1100">
                        <a:effectLst/>
                      </a:endParaRPr>
                    </a:p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BSS/WSS +NB</a:t>
                      </a:r>
                      <a:endParaRPr lang="en-US" sz="1100">
                        <a:effectLst/>
                      </a:endParaRPr>
                    </a:p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BSS/WSS +NN</a:t>
                      </a:r>
                      <a:endParaRPr lang="en-US" sz="1100">
                        <a:effectLst/>
                      </a:endParaRPr>
                    </a:p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BSS/WSS +SVM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84" marR="67784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10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10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10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10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10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10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84" marR="67784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10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10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10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10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10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10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10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10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84" marR="67784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97%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88%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93%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89%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96%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96%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97%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91%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91%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88%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96%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99%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84" marR="6778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149274" y="1417955"/>
            <a:ext cx="9074727" cy="4724400"/>
          </a:xfrm>
          <a:prstGeom prst="rect">
            <a:avLst/>
          </a:prstGeom>
          <a:noFill/>
        </p:spPr>
        <p:txBody>
          <a:bodyPr vert="horz" lIns="92075" tIns="46038" rIns="92075" bIns="46038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classifier with least </a:t>
            </a:r>
            <a:br>
              <a:rPr lang="en-US" dirty="0"/>
            </a:br>
            <a:r>
              <a:rPr lang="en-US" dirty="0"/>
              <a:t>number of errors, or </a:t>
            </a:r>
            <a:br>
              <a:rPr lang="en-US" dirty="0"/>
            </a:br>
            <a:r>
              <a:rPr lang="en-US" dirty="0"/>
              <a:t>highest accuracy, </a:t>
            </a:r>
            <a:br>
              <a:rPr lang="en-US" dirty="0"/>
            </a:br>
            <a:r>
              <a:rPr lang="en-US" dirty="0"/>
              <a:t>is superior.</a:t>
            </a:r>
          </a:p>
          <a:p>
            <a:endParaRPr lang="en-US" dirty="0"/>
          </a:p>
          <a:p>
            <a:r>
              <a:rPr lang="en-US" dirty="0"/>
              <a:t>Ex: BSS/WSS + SVM </a:t>
            </a:r>
            <a:br>
              <a:rPr lang="en-US" dirty="0"/>
            </a:br>
            <a:r>
              <a:rPr lang="en-US" dirty="0"/>
              <a:t>performs best due </a:t>
            </a:r>
            <a:br>
              <a:rPr lang="en-US" dirty="0"/>
            </a:br>
            <a:r>
              <a:rPr lang="en-US" dirty="0"/>
              <a:t>to its accuracy of </a:t>
            </a:r>
            <a:br>
              <a:rPr lang="en-US" dirty="0"/>
            </a:br>
            <a:r>
              <a:rPr lang="en-US" dirty="0"/>
              <a:t>99%.</a:t>
            </a:r>
          </a:p>
          <a:p>
            <a:endParaRPr lang="en-US" altLang="en-US" dirty="0"/>
          </a:p>
        </p:txBody>
      </p:sp>
      <p:sp>
        <p:nvSpPr>
          <p:cNvPr id="4" name="Left Arrow 3"/>
          <p:cNvSpPr/>
          <p:nvPr/>
        </p:nvSpPr>
        <p:spPr>
          <a:xfrm>
            <a:off x="10706889" y="5246841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118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Isabelle Bichindaritz, SUNY Oswego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716D28-8F6E-4A42-B856-7B86E1D7F3D1}" type="slidenum">
              <a:rPr lang="en-US" altLang="en-US" sz="1400"/>
              <a:pPr/>
              <a:t>51</a:t>
            </a:fld>
            <a:endParaRPr lang="en-US" altLang="en-US" sz="1400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05967" y="0"/>
            <a:ext cx="8794624" cy="944217"/>
          </a:xfrm>
        </p:spPr>
        <p:txBody>
          <a:bodyPr vert="horz" lIns="92075" tIns="46038" rIns="92075" bIns="46038" rtlCol="0" anchor="b">
            <a:noAutofit/>
          </a:bodyPr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Evaluation Schemes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2436" y="1417955"/>
            <a:ext cx="9074727" cy="47244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r>
              <a:rPr lang="en-US" dirty="0"/>
              <a:t>In prediction problems, error is measured as the sum of differences between a predicted and given target value.</a:t>
            </a:r>
          </a:p>
          <a:p>
            <a:endParaRPr lang="en-US" altLang="en-US" dirty="0"/>
          </a:p>
          <a:p>
            <a:r>
              <a:rPr lang="en-US" dirty="0"/>
              <a:t>There are several error measurements: </a:t>
            </a:r>
          </a:p>
          <a:p>
            <a:pPr lvl="1"/>
            <a:r>
              <a:rPr lang="en-US" dirty="0"/>
              <a:t>absolute mean, </a:t>
            </a:r>
          </a:p>
          <a:p>
            <a:pPr lvl="1"/>
            <a:r>
              <a:rPr lang="en-US" dirty="0"/>
              <a:t>root squared mean, </a:t>
            </a:r>
          </a:p>
          <a:p>
            <a:pPr lvl="1"/>
            <a:r>
              <a:rPr lang="en-US" dirty="0"/>
              <a:t>etc.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46057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Isabelle Bichindaritz, SUNY Oswego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716D28-8F6E-4A42-B856-7B86E1D7F3D1}" type="slidenum">
              <a:rPr lang="en-US" altLang="en-US" sz="1400"/>
              <a:pPr/>
              <a:t>52</a:t>
            </a:fld>
            <a:endParaRPr lang="en-US" altLang="en-US" sz="1400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 vert="horz" lIns="92075" tIns="46038" rIns="92075" bIns="46038" rtlCol="0" anchor="b">
            <a:normAutofit/>
          </a:bodyPr>
          <a:lstStyle/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Outline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960437"/>
            <a:ext cx="7772400" cy="5578475"/>
          </a:xfrm>
          <a:noFill/>
        </p:spPr>
        <p:txBody>
          <a:bodyPr vert="horz" lIns="92075" tIns="46038" rIns="92075" bIns="46038" rtlCol="0">
            <a:normAutofit fontScale="92500" lnSpcReduction="10000"/>
          </a:bodyPr>
          <a:lstStyle/>
          <a:p>
            <a:endParaRPr lang="en-US" altLang="en-US" sz="2000" dirty="0"/>
          </a:p>
          <a:p>
            <a:r>
              <a:rPr lang="en-US" altLang="en-US" sz="2200" dirty="0"/>
              <a:t>Introduction to module</a:t>
            </a:r>
          </a:p>
          <a:p>
            <a:r>
              <a:rPr lang="en-US" altLang="en-US" sz="2200" dirty="0"/>
              <a:t>Classification and prediction methods</a:t>
            </a:r>
          </a:p>
          <a:p>
            <a:pPr lvl="1"/>
            <a:r>
              <a:rPr lang="en-US" sz="2200" dirty="0"/>
              <a:t>Overview of classification and prediction methods</a:t>
            </a:r>
          </a:p>
          <a:p>
            <a:pPr lvl="1"/>
            <a:r>
              <a:rPr lang="en-US" sz="2200" dirty="0"/>
              <a:t>Classification methods based on analogy </a:t>
            </a:r>
          </a:p>
          <a:p>
            <a:pPr lvl="1"/>
            <a:r>
              <a:rPr lang="en-US" sz="2200" dirty="0"/>
              <a:t>Classification methods based on neural networks</a:t>
            </a:r>
          </a:p>
          <a:p>
            <a:pPr lvl="1"/>
            <a:r>
              <a:rPr lang="en-US" sz="2200" dirty="0"/>
              <a:t>Classification methods based on rules</a:t>
            </a:r>
          </a:p>
          <a:p>
            <a:pPr lvl="1"/>
            <a:r>
              <a:rPr lang="en-US" sz="2200" dirty="0"/>
              <a:t>Classification methods based on probabilities</a:t>
            </a:r>
          </a:p>
          <a:p>
            <a:pPr lvl="1"/>
            <a:r>
              <a:rPr lang="en-US" sz="2200" dirty="0"/>
              <a:t>Classification methods based on statistics</a:t>
            </a:r>
          </a:p>
          <a:p>
            <a:pPr lvl="1"/>
            <a:r>
              <a:rPr lang="en-US" altLang="en-US" sz="2200" dirty="0"/>
              <a:t>Prediction methods</a:t>
            </a:r>
          </a:p>
          <a:p>
            <a:r>
              <a:rPr lang="en-US" altLang="en-US" sz="2200" dirty="0"/>
              <a:t>Evaluation of prediction performance</a:t>
            </a:r>
          </a:p>
          <a:p>
            <a:pPr lvl="1"/>
            <a:r>
              <a:rPr lang="en-US" altLang="en-US" sz="2200" dirty="0"/>
              <a:t>Evaluation schemes</a:t>
            </a:r>
          </a:p>
          <a:p>
            <a:r>
              <a:rPr lang="en-US" altLang="en-US" sz="2200" b="1" dirty="0">
                <a:solidFill>
                  <a:srgbClr val="FFFF00"/>
                </a:solidFill>
              </a:rPr>
              <a:t>Combining feature selection and prediction</a:t>
            </a:r>
          </a:p>
          <a:p>
            <a:pPr lvl="1"/>
            <a:r>
              <a:rPr lang="en-US" altLang="en-US" sz="2200" dirty="0"/>
              <a:t>Prediction workflow</a:t>
            </a:r>
          </a:p>
          <a:p>
            <a:r>
              <a:rPr lang="en-US" altLang="en-US" sz="2200" dirty="0"/>
              <a:t>Classification and prediction with R</a:t>
            </a:r>
          </a:p>
          <a:p>
            <a:pPr lvl="1"/>
            <a:r>
              <a:rPr lang="en-US" sz="2200" dirty="0"/>
              <a:t>R scripts for prediction from gene expressions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4716282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Isabelle Bichindaritz, SUNY Oswego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716D28-8F6E-4A42-B856-7B86E1D7F3D1}" type="slidenum">
              <a:rPr lang="en-US" altLang="en-US" sz="1400"/>
              <a:pPr/>
              <a:t>53</a:t>
            </a:fld>
            <a:endParaRPr lang="en-US" altLang="en-US" sz="1400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05967" y="0"/>
            <a:ext cx="10454760" cy="944217"/>
          </a:xfrm>
        </p:spPr>
        <p:txBody>
          <a:bodyPr vert="horz" lIns="92075" tIns="46038" rIns="92075" bIns="46038" rtlCol="0" anchor="b">
            <a:noAutofit/>
          </a:bodyPr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Combining Feature Selection and Prediction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2436" y="1417955"/>
            <a:ext cx="9074727" cy="47244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In addition to improving the efficiency of classification / prediction models by reducing the number of features, feature selection generally improves the models’ performance.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Therefore feature selection is often a prerequisite step to classification / prediction, particularly in high dimensional domains such as bioinformatics.</a:t>
            </a:r>
          </a:p>
        </p:txBody>
      </p:sp>
    </p:spTree>
    <p:extLst>
      <p:ext uri="{BB962C8B-B14F-4D97-AF65-F5344CB8AC3E}">
        <p14:creationId xmlns:p14="http://schemas.microsoft.com/office/powerpoint/2010/main" val="30133135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Isabelle Bichindaritz, SUNY Oswego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716D28-8F6E-4A42-B856-7B86E1D7F3D1}" type="slidenum">
              <a:rPr lang="en-US" altLang="en-US" sz="1400"/>
              <a:pPr/>
              <a:t>54</a:t>
            </a:fld>
            <a:endParaRPr lang="en-US" altLang="en-US" sz="1400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 vert="horz" lIns="92075" tIns="46038" rIns="92075" bIns="46038" rtlCol="0" anchor="b">
            <a:normAutofit/>
          </a:bodyPr>
          <a:lstStyle/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Outline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960437"/>
            <a:ext cx="7772400" cy="5578475"/>
          </a:xfrm>
          <a:noFill/>
        </p:spPr>
        <p:txBody>
          <a:bodyPr vert="horz" lIns="92075" tIns="46038" rIns="92075" bIns="46038" rtlCol="0">
            <a:normAutofit fontScale="92500" lnSpcReduction="10000"/>
          </a:bodyPr>
          <a:lstStyle/>
          <a:p>
            <a:endParaRPr lang="en-US" altLang="en-US" sz="2000" dirty="0"/>
          </a:p>
          <a:p>
            <a:r>
              <a:rPr lang="en-US" altLang="en-US" sz="2200" dirty="0"/>
              <a:t>Introduction to module</a:t>
            </a:r>
          </a:p>
          <a:p>
            <a:r>
              <a:rPr lang="en-US" altLang="en-US" sz="2200" dirty="0"/>
              <a:t>Classification and prediction methods</a:t>
            </a:r>
          </a:p>
          <a:p>
            <a:pPr lvl="1"/>
            <a:r>
              <a:rPr lang="en-US" sz="2200" dirty="0"/>
              <a:t>Overview of classification and prediction methods</a:t>
            </a:r>
          </a:p>
          <a:p>
            <a:pPr lvl="1"/>
            <a:r>
              <a:rPr lang="en-US" sz="2200" dirty="0"/>
              <a:t>Classification methods based on analogy </a:t>
            </a:r>
          </a:p>
          <a:p>
            <a:pPr lvl="1"/>
            <a:r>
              <a:rPr lang="en-US" sz="2200" dirty="0"/>
              <a:t>Classification methods based on neural networks</a:t>
            </a:r>
          </a:p>
          <a:p>
            <a:pPr lvl="1"/>
            <a:r>
              <a:rPr lang="en-US" sz="2200" dirty="0"/>
              <a:t>Classification methods based on rules</a:t>
            </a:r>
          </a:p>
          <a:p>
            <a:pPr lvl="1"/>
            <a:r>
              <a:rPr lang="en-US" sz="2200" dirty="0"/>
              <a:t>Classification methods based on probabilities</a:t>
            </a:r>
          </a:p>
          <a:p>
            <a:pPr lvl="1"/>
            <a:r>
              <a:rPr lang="en-US" sz="2200" dirty="0"/>
              <a:t>Classification methods based on statistics</a:t>
            </a:r>
          </a:p>
          <a:p>
            <a:pPr lvl="1"/>
            <a:r>
              <a:rPr lang="en-US" altLang="en-US" sz="2200" dirty="0"/>
              <a:t>Prediction methods</a:t>
            </a:r>
          </a:p>
          <a:p>
            <a:r>
              <a:rPr lang="en-US" altLang="en-US" sz="2200" dirty="0"/>
              <a:t>Evaluation of prediction performance</a:t>
            </a:r>
          </a:p>
          <a:p>
            <a:pPr lvl="1"/>
            <a:r>
              <a:rPr lang="en-US" altLang="en-US" sz="2200" dirty="0"/>
              <a:t>Evaluation schemes</a:t>
            </a:r>
          </a:p>
          <a:p>
            <a:r>
              <a:rPr lang="en-US" altLang="en-US" sz="2200" dirty="0"/>
              <a:t>Combining feature selection and prediction</a:t>
            </a:r>
          </a:p>
          <a:p>
            <a:pPr lvl="1"/>
            <a:r>
              <a:rPr lang="en-US" altLang="en-US" sz="2200" b="1" dirty="0">
                <a:solidFill>
                  <a:srgbClr val="FFFF00"/>
                </a:solidFill>
              </a:rPr>
              <a:t>Prediction workflow</a:t>
            </a:r>
          </a:p>
          <a:p>
            <a:r>
              <a:rPr lang="en-US" altLang="en-US" sz="2200" dirty="0"/>
              <a:t>Classification and prediction with R</a:t>
            </a:r>
          </a:p>
          <a:p>
            <a:pPr lvl="1"/>
            <a:r>
              <a:rPr lang="en-US" sz="2200" dirty="0"/>
              <a:t>R scripts for prediction from gene expressions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0731526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Isabelle Bichindaritz, SUNY Oswego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716D28-8F6E-4A42-B856-7B86E1D7F3D1}" type="slidenum">
              <a:rPr lang="en-US" altLang="en-US" sz="1400"/>
              <a:pPr/>
              <a:t>55</a:t>
            </a:fld>
            <a:endParaRPr lang="en-US" altLang="en-US" sz="1400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05967" y="0"/>
            <a:ext cx="10454760" cy="944217"/>
          </a:xfrm>
        </p:spPr>
        <p:txBody>
          <a:bodyPr vert="horz" lIns="92075" tIns="46038" rIns="92075" bIns="46038" rtlCol="0" anchor="b">
            <a:noAutofit/>
          </a:bodyPr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Prediction Workflow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419" y="1244467"/>
            <a:ext cx="6555162" cy="4811632"/>
          </a:xfrm>
          <a:prstGeom prst="rect">
            <a:avLst/>
          </a:prstGeom>
          <a:solidFill>
            <a:srgbClr val="FFCCFF"/>
          </a:solidFill>
        </p:spPr>
      </p:pic>
    </p:spTree>
    <p:extLst>
      <p:ext uri="{BB962C8B-B14F-4D97-AF65-F5344CB8AC3E}">
        <p14:creationId xmlns:p14="http://schemas.microsoft.com/office/powerpoint/2010/main" val="26297262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Isabelle Bichindaritz, SUNY Oswego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716D28-8F6E-4A42-B856-7B86E1D7F3D1}" type="slidenum">
              <a:rPr lang="en-US" altLang="en-US" sz="1400"/>
              <a:pPr/>
              <a:t>56</a:t>
            </a:fld>
            <a:endParaRPr lang="en-US" altLang="en-US" sz="1400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05967" y="0"/>
            <a:ext cx="10454760" cy="944217"/>
          </a:xfrm>
        </p:spPr>
        <p:txBody>
          <a:bodyPr vert="horz" lIns="92075" tIns="46038" rIns="92075" bIns="46038" rtlCol="0" anchor="b">
            <a:noAutofit/>
          </a:bodyPr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Prediction Workflow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967" y="5684184"/>
            <a:ext cx="11286033" cy="672166"/>
          </a:xfrm>
          <a:noFill/>
        </p:spPr>
        <p:txBody>
          <a:bodyPr vert="horz" lIns="92075" tIns="46038" rIns="92075" bIns="46038" rtlCol="0">
            <a:normAutofit fontScale="77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600" dirty="0"/>
              <a:t>Left: 3226 features                                                      Right: feature selection of 16-20 features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Best accuracy for BSS/WSS feature selection + SVM </a:t>
            </a:r>
            <a:r>
              <a:rPr lang="en-US" altLang="en-US" dirty="0">
                <a:sym typeface="Wingdings" panose="05000000000000000000" pitchFamily="2" charset="2"/>
              </a:rPr>
              <a:t> 99% (Bichindaritz 2010).</a:t>
            </a:r>
            <a:endParaRPr lang="en-US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672686"/>
              </p:ext>
            </p:extLst>
          </p:nvPr>
        </p:nvGraphicFramePr>
        <p:xfrm>
          <a:off x="6019798" y="1133341"/>
          <a:ext cx="5169764" cy="43792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1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6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6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56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7026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Prediction method (algorithm)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84" marR="67784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#errors</a:t>
                      </a:r>
                      <a:endParaRPr lang="en-US" sz="110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Leukemia2</a:t>
                      </a:r>
                      <a:endParaRPr lang="en-US" sz="110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(/34)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84" marR="67784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# errors</a:t>
                      </a:r>
                      <a:endParaRPr lang="en-US" sz="110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Leukemia3</a:t>
                      </a:r>
                      <a:endParaRPr lang="en-US" sz="110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(/34)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84" marR="67784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Average accuracy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84" marR="6778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107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BMA+KNN</a:t>
                      </a:r>
                      <a:endParaRPr lang="en-US" sz="1100">
                        <a:effectLst/>
                      </a:endParaRPr>
                    </a:p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BMA+DT</a:t>
                      </a:r>
                      <a:endParaRPr lang="en-US" sz="1100">
                        <a:effectLst/>
                      </a:endParaRPr>
                    </a:p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BMA+LR</a:t>
                      </a:r>
                      <a:endParaRPr lang="en-US" sz="1100">
                        <a:effectLst/>
                      </a:endParaRPr>
                    </a:p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BMA+NB</a:t>
                      </a:r>
                      <a:endParaRPr lang="en-US" sz="1100">
                        <a:effectLst/>
                      </a:endParaRPr>
                    </a:p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BMA+NN</a:t>
                      </a:r>
                      <a:endParaRPr lang="en-US" sz="1100">
                        <a:effectLst/>
                      </a:endParaRPr>
                    </a:p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BMA+SVM</a:t>
                      </a:r>
                      <a:endParaRPr lang="en-US" sz="1100">
                        <a:effectLst/>
                      </a:endParaRPr>
                    </a:p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BSS/WSS +KNN</a:t>
                      </a:r>
                      <a:endParaRPr lang="en-US" sz="1100">
                        <a:effectLst/>
                      </a:endParaRPr>
                    </a:p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BSS/WSS +DT</a:t>
                      </a:r>
                      <a:endParaRPr lang="en-US" sz="1100">
                        <a:effectLst/>
                      </a:endParaRPr>
                    </a:p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BSS/WSS +LR</a:t>
                      </a:r>
                      <a:endParaRPr lang="en-US" sz="1100">
                        <a:effectLst/>
                      </a:endParaRPr>
                    </a:p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BSS/WSS +NB</a:t>
                      </a:r>
                      <a:endParaRPr lang="en-US" sz="1100">
                        <a:effectLst/>
                      </a:endParaRPr>
                    </a:p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BSS/WSS +NN</a:t>
                      </a:r>
                      <a:endParaRPr lang="en-US" sz="1100">
                        <a:effectLst/>
                      </a:endParaRPr>
                    </a:p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BSS/WSS +SVM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84" marR="67784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10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10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10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10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10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10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84" marR="67784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10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10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10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10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10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10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10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10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84" marR="67784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97%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88%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93%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89%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96%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96%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97%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91%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91%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88%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96%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99%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84" marR="6778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347980"/>
              </p:ext>
            </p:extLst>
          </p:nvPr>
        </p:nvGraphicFramePr>
        <p:xfrm>
          <a:off x="998209" y="1891802"/>
          <a:ext cx="4817745" cy="30836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0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8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4813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Algorithm</a:t>
                      </a:r>
                      <a:endParaRPr lang="en-US" sz="1000" b="1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# errors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Leukemia2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(/34)</a:t>
                      </a:r>
                      <a:endParaRPr lang="en-US" sz="1000" b="1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Average accuracy</a:t>
                      </a:r>
                      <a:endParaRPr lang="en-US" sz="1000" b="1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KNNV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DT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LR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NB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NN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SVM</a:t>
                      </a:r>
                      <a:endParaRPr lang="en-US" sz="1000" b="1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000" b="1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94%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91%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97%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97%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94%</a:t>
                      </a:r>
                      <a:endParaRPr lang="en-US" sz="1000" b="1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8961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Isabelle Bichindaritz, SUNY Oswego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716D28-8F6E-4A42-B856-7B86E1D7F3D1}" type="slidenum">
              <a:rPr lang="en-US" altLang="en-US" sz="1400"/>
              <a:pPr/>
              <a:t>57</a:t>
            </a:fld>
            <a:endParaRPr lang="en-US" altLang="en-US" sz="1400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 vert="horz" lIns="92075" tIns="46038" rIns="92075" bIns="46038" rtlCol="0" anchor="b">
            <a:normAutofit/>
          </a:bodyPr>
          <a:lstStyle/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Outline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960437"/>
            <a:ext cx="7772400" cy="5578475"/>
          </a:xfrm>
          <a:noFill/>
        </p:spPr>
        <p:txBody>
          <a:bodyPr vert="horz" lIns="92075" tIns="46038" rIns="92075" bIns="46038" rtlCol="0">
            <a:normAutofit fontScale="92500" lnSpcReduction="10000"/>
          </a:bodyPr>
          <a:lstStyle/>
          <a:p>
            <a:endParaRPr lang="en-US" altLang="en-US" sz="2000" dirty="0"/>
          </a:p>
          <a:p>
            <a:r>
              <a:rPr lang="en-US" altLang="en-US" sz="2200" dirty="0"/>
              <a:t>Introduction to module</a:t>
            </a:r>
          </a:p>
          <a:p>
            <a:r>
              <a:rPr lang="en-US" altLang="en-US" sz="2200" dirty="0"/>
              <a:t>Classification and prediction methods</a:t>
            </a:r>
          </a:p>
          <a:p>
            <a:pPr lvl="1"/>
            <a:r>
              <a:rPr lang="en-US" sz="2200" dirty="0"/>
              <a:t>Overview of classification and prediction methods</a:t>
            </a:r>
          </a:p>
          <a:p>
            <a:pPr lvl="1"/>
            <a:r>
              <a:rPr lang="en-US" sz="2200" dirty="0"/>
              <a:t>Classification methods based on analogy </a:t>
            </a:r>
          </a:p>
          <a:p>
            <a:pPr lvl="1"/>
            <a:r>
              <a:rPr lang="en-US" sz="2200" dirty="0"/>
              <a:t>Classification methods based on neural networks</a:t>
            </a:r>
          </a:p>
          <a:p>
            <a:pPr lvl="1"/>
            <a:r>
              <a:rPr lang="en-US" sz="2200" dirty="0"/>
              <a:t>Classification methods based on rules</a:t>
            </a:r>
          </a:p>
          <a:p>
            <a:pPr lvl="1"/>
            <a:r>
              <a:rPr lang="en-US" sz="2200" dirty="0"/>
              <a:t>Classification methods based on probabilities</a:t>
            </a:r>
          </a:p>
          <a:p>
            <a:pPr lvl="1"/>
            <a:r>
              <a:rPr lang="en-US" sz="2200" dirty="0"/>
              <a:t>Classification methods based on statistics</a:t>
            </a:r>
          </a:p>
          <a:p>
            <a:pPr lvl="1"/>
            <a:r>
              <a:rPr lang="en-US" altLang="en-US" sz="2200" dirty="0"/>
              <a:t>Prediction methods</a:t>
            </a:r>
          </a:p>
          <a:p>
            <a:r>
              <a:rPr lang="en-US" altLang="en-US" sz="2200" dirty="0"/>
              <a:t>Evaluation of prediction performance</a:t>
            </a:r>
          </a:p>
          <a:p>
            <a:pPr lvl="1"/>
            <a:r>
              <a:rPr lang="en-US" altLang="en-US" sz="2200" dirty="0"/>
              <a:t>Evaluation schemes</a:t>
            </a:r>
          </a:p>
          <a:p>
            <a:r>
              <a:rPr lang="en-US" altLang="en-US" sz="2200" dirty="0"/>
              <a:t>Combining feature selection and prediction</a:t>
            </a:r>
          </a:p>
          <a:p>
            <a:pPr lvl="1"/>
            <a:r>
              <a:rPr lang="en-US" altLang="en-US" sz="2200" dirty="0"/>
              <a:t>Prediction workflow</a:t>
            </a:r>
          </a:p>
          <a:p>
            <a:r>
              <a:rPr lang="en-US" altLang="en-US" sz="2200" b="1" dirty="0">
                <a:solidFill>
                  <a:srgbClr val="FFFF00"/>
                </a:solidFill>
              </a:rPr>
              <a:t>Classification and prediction with R</a:t>
            </a:r>
          </a:p>
          <a:p>
            <a:pPr lvl="1"/>
            <a:r>
              <a:rPr lang="en-US" sz="2200" dirty="0"/>
              <a:t>R scripts for prediction from gene expressions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4779228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Isabelle Bichindaritz, SUNY Oswego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716D28-8F6E-4A42-B856-7B86E1D7F3D1}" type="slidenum">
              <a:rPr lang="en-US" altLang="en-US" sz="1400"/>
              <a:pPr/>
              <a:t>58</a:t>
            </a:fld>
            <a:endParaRPr lang="en-US" altLang="en-US" sz="1400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05967" y="0"/>
            <a:ext cx="10454760" cy="944217"/>
          </a:xfrm>
        </p:spPr>
        <p:txBody>
          <a:bodyPr vert="horz" lIns="92075" tIns="46038" rIns="92075" bIns="46038" rtlCol="0" anchor="b">
            <a:noAutofit/>
          </a:bodyPr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 and Prediction with R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8636" y="972690"/>
            <a:ext cx="9074727" cy="47244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r>
              <a:rPr lang="en-US" altLang="en-US" dirty="0"/>
              <a:t>R has many packages for classification and prediction tasks (from </a:t>
            </a:r>
            <a:r>
              <a:rPr lang="en-US" altLang="en-US" dirty="0">
                <a:hlinkClick r:id="rId3"/>
              </a:rPr>
              <a:t>http://www.kdnuggets.com/2015/06/top-20-r-machine-learning-packages.html</a:t>
            </a:r>
            <a:r>
              <a:rPr lang="en-US" altLang="en-US" dirty="0"/>
              <a:t> ) : 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1464" y="2262738"/>
            <a:ext cx="5179901" cy="427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5346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Isabelle Bichindaritz, SUNY Oswego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716D28-8F6E-4A42-B856-7B86E1D7F3D1}" type="slidenum">
              <a:rPr lang="en-US" altLang="en-US" sz="1400"/>
              <a:pPr/>
              <a:t>59</a:t>
            </a:fld>
            <a:endParaRPr lang="en-US" altLang="en-US" sz="1400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 vert="horz" lIns="92075" tIns="46038" rIns="92075" bIns="46038" rtlCol="0" anchor="b">
            <a:normAutofit/>
          </a:bodyPr>
          <a:lstStyle/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Outline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960437"/>
            <a:ext cx="7772400" cy="5578475"/>
          </a:xfrm>
          <a:noFill/>
        </p:spPr>
        <p:txBody>
          <a:bodyPr vert="horz" lIns="92075" tIns="46038" rIns="92075" bIns="46038" rtlCol="0">
            <a:normAutofit fontScale="92500" lnSpcReduction="10000"/>
          </a:bodyPr>
          <a:lstStyle/>
          <a:p>
            <a:endParaRPr lang="en-US" altLang="en-US" sz="2000" dirty="0"/>
          </a:p>
          <a:p>
            <a:r>
              <a:rPr lang="en-US" altLang="en-US" sz="2200" dirty="0"/>
              <a:t>Introduction to module</a:t>
            </a:r>
          </a:p>
          <a:p>
            <a:r>
              <a:rPr lang="en-US" altLang="en-US" sz="2200" dirty="0"/>
              <a:t>Classification and prediction methods</a:t>
            </a:r>
          </a:p>
          <a:p>
            <a:pPr lvl="1"/>
            <a:r>
              <a:rPr lang="en-US" sz="2200" dirty="0"/>
              <a:t>Overview of classification and prediction methods</a:t>
            </a:r>
          </a:p>
          <a:p>
            <a:pPr lvl="1"/>
            <a:r>
              <a:rPr lang="en-US" sz="2200" dirty="0"/>
              <a:t>Classification methods based on analogy </a:t>
            </a:r>
          </a:p>
          <a:p>
            <a:pPr lvl="1"/>
            <a:r>
              <a:rPr lang="en-US" sz="2200" dirty="0"/>
              <a:t>Classification methods based on neural networks</a:t>
            </a:r>
          </a:p>
          <a:p>
            <a:pPr lvl="1"/>
            <a:r>
              <a:rPr lang="en-US" sz="2200" dirty="0"/>
              <a:t>Classification methods based on rules</a:t>
            </a:r>
          </a:p>
          <a:p>
            <a:pPr lvl="1"/>
            <a:r>
              <a:rPr lang="en-US" sz="2200" dirty="0"/>
              <a:t>Classification methods based on probabilities</a:t>
            </a:r>
          </a:p>
          <a:p>
            <a:pPr lvl="1"/>
            <a:r>
              <a:rPr lang="en-US" sz="2200" dirty="0"/>
              <a:t>Classification methods based on statistics</a:t>
            </a:r>
          </a:p>
          <a:p>
            <a:pPr lvl="1"/>
            <a:r>
              <a:rPr lang="en-US" altLang="en-US" sz="2200" dirty="0"/>
              <a:t>Prediction methods</a:t>
            </a:r>
          </a:p>
          <a:p>
            <a:r>
              <a:rPr lang="en-US" altLang="en-US" sz="2200" dirty="0"/>
              <a:t>Evaluation of prediction performance</a:t>
            </a:r>
          </a:p>
          <a:p>
            <a:pPr lvl="1"/>
            <a:r>
              <a:rPr lang="en-US" altLang="en-US" sz="2200" dirty="0"/>
              <a:t>Evaluation schemes</a:t>
            </a:r>
          </a:p>
          <a:p>
            <a:r>
              <a:rPr lang="en-US" altLang="en-US" sz="2200" dirty="0"/>
              <a:t>Combining feature selection and prediction</a:t>
            </a:r>
          </a:p>
          <a:p>
            <a:pPr lvl="1"/>
            <a:r>
              <a:rPr lang="en-US" altLang="en-US" sz="2200" dirty="0"/>
              <a:t>Prediction workflow</a:t>
            </a:r>
          </a:p>
          <a:p>
            <a:r>
              <a:rPr lang="en-US" altLang="en-US" sz="2200" dirty="0"/>
              <a:t>Classification and prediction with R</a:t>
            </a:r>
          </a:p>
          <a:p>
            <a:pPr lvl="1"/>
            <a:r>
              <a:rPr lang="en-US" sz="2200" b="1" dirty="0">
                <a:solidFill>
                  <a:srgbClr val="FFFF00"/>
                </a:solidFill>
              </a:rPr>
              <a:t>R scripts for prediction from gene expressions</a:t>
            </a:r>
            <a:endParaRPr lang="en-US" altLang="en-US" sz="2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445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Isabelle Bichindaritz, SUNY Oswego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716D28-8F6E-4A42-B856-7B86E1D7F3D1}" type="slidenum">
              <a:rPr lang="en-US" altLang="en-US" sz="1400"/>
              <a:pPr/>
              <a:t>6</a:t>
            </a:fld>
            <a:endParaRPr lang="en-US" altLang="en-US" sz="1400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82437" y="0"/>
            <a:ext cx="9074726" cy="944217"/>
          </a:xfrm>
        </p:spPr>
        <p:txBody>
          <a:bodyPr vert="horz" lIns="92075" tIns="46038" rIns="92075" bIns="46038" rtlCol="0" anchor="b">
            <a:noAutofit/>
          </a:bodyPr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 and Prediction Methods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970" y="1292052"/>
            <a:ext cx="6137564" cy="4724400"/>
          </a:xfrm>
          <a:noFill/>
        </p:spPr>
        <p:txBody>
          <a:bodyPr vert="horz" lIns="92075" tIns="46038" rIns="92075" bIns="46038" rtlCol="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Data analytics is actually a process </a:t>
            </a:r>
            <a:br>
              <a:rPr lang="en-US" altLang="en-US" dirty="0"/>
            </a:br>
            <a:r>
              <a:rPr lang="en-US" altLang="en-US" dirty="0"/>
              <a:t>involving several steps: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lvl="1"/>
            <a:r>
              <a:rPr lang="en-US" altLang="en-US" dirty="0"/>
              <a:t>Application domain understanding.</a:t>
            </a:r>
          </a:p>
          <a:p>
            <a:pPr lvl="1"/>
            <a:r>
              <a:rPr lang="en-US" altLang="en-US" dirty="0"/>
              <a:t>Data understanding.</a:t>
            </a:r>
          </a:p>
          <a:p>
            <a:pPr lvl="1"/>
            <a:r>
              <a:rPr lang="en-US" altLang="en-US" dirty="0"/>
              <a:t>Data preprocessing.</a:t>
            </a:r>
          </a:p>
          <a:p>
            <a:pPr lvl="1"/>
            <a:r>
              <a:rPr lang="en-US" altLang="en-US" dirty="0"/>
              <a:t>Model building.</a:t>
            </a:r>
          </a:p>
          <a:p>
            <a:pPr lvl="1"/>
            <a:r>
              <a:rPr lang="en-US" altLang="en-US" dirty="0"/>
              <a:t>Training and evaluation.</a:t>
            </a:r>
          </a:p>
          <a:p>
            <a:pPr lvl="1"/>
            <a:r>
              <a:rPr lang="en-US" altLang="en-US" dirty="0"/>
              <a:t>Deployment.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At this stage, we are going to build </a:t>
            </a:r>
            <a:br>
              <a:rPr lang="en-US" altLang="en-US" dirty="0"/>
            </a:br>
            <a:r>
              <a:rPr lang="en-US" altLang="en-US" dirty="0"/>
              <a:t>models for prediction tasks.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763" y="1284115"/>
            <a:ext cx="5202237" cy="473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40320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Isabelle Bichindaritz, SUNY Oswego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716D28-8F6E-4A42-B856-7B86E1D7F3D1}" type="slidenum">
              <a:rPr lang="en-US" altLang="en-US" sz="1400"/>
              <a:pPr/>
              <a:t>60</a:t>
            </a:fld>
            <a:endParaRPr lang="en-US" altLang="en-US" sz="1400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05967" y="0"/>
            <a:ext cx="10454760" cy="944217"/>
          </a:xfrm>
        </p:spPr>
        <p:txBody>
          <a:bodyPr vert="horz" lIns="92075" tIns="46038" rIns="92075" bIns="46038" rtlCol="0" anchor="b">
            <a:noAutofit/>
          </a:bodyPr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 Scripts for Prediction from Gene Expressions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2436" y="1417955"/>
            <a:ext cx="9074727" cy="47244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r>
              <a:rPr lang="en-US" altLang="en-US" dirty="0"/>
              <a:t>Watch the video</a:t>
            </a:r>
          </a:p>
          <a:p>
            <a:endParaRPr lang="en-US" altLang="en-US" dirty="0"/>
          </a:p>
          <a:p>
            <a:r>
              <a:rPr lang="en-US" altLang="en-US" dirty="0"/>
              <a:t>Start </a:t>
            </a:r>
            <a:r>
              <a:rPr lang="en-US" altLang="en-US" dirty="0" err="1"/>
              <a:t>Jupyter</a:t>
            </a:r>
            <a:r>
              <a:rPr lang="en-US" altLang="en-US" dirty="0"/>
              <a:t> notebook from the provided link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55240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Isabelle Bichindaritz, SUNY Oswego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716D28-8F6E-4A42-B856-7B86E1D7F3D1}" type="slidenum">
              <a:rPr lang="en-US" altLang="en-US" sz="1400"/>
              <a:pPr/>
              <a:t>7</a:t>
            </a:fld>
            <a:endParaRPr lang="en-US" altLang="en-US" sz="1400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 vert="horz" lIns="92075" tIns="46038" rIns="92075" bIns="46038" rtlCol="0" anchor="b">
            <a:normAutofit/>
          </a:bodyPr>
          <a:lstStyle/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Outline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960437"/>
            <a:ext cx="7772400" cy="5578475"/>
          </a:xfrm>
          <a:noFill/>
        </p:spPr>
        <p:txBody>
          <a:bodyPr vert="horz" lIns="92075" tIns="46038" rIns="92075" bIns="46038" rtlCol="0">
            <a:normAutofit fontScale="92500" lnSpcReduction="10000"/>
          </a:bodyPr>
          <a:lstStyle/>
          <a:p>
            <a:endParaRPr lang="en-US" altLang="en-US" sz="2000" dirty="0"/>
          </a:p>
          <a:p>
            <a:r>
              <a:rPr lang="en-US" altLang="en-US" sz="2200" dirty="0"/>
              <a:t>Introduction to module</a:t>
            </a:r>
          </a:p>
          <a:p>
            <a:r>
              <a:rPr lang="en-US" altLang="en-US" sz="2200" dirty="0"/>
              <a:t>Classification and prediction methods</a:t>
            </a:r>
          </a:p>
          <a:p>
            <a:pPr lvl="1"/>
            <a:r>
              <a:rPr lang="en-US" sz="2200" b="1" dirty="0">
                <a:solidFill>
                  <a:srgbClr val="FFFF00"/>
                </a:solidFill>
              </a:rPr>
              <a:t>Overview of classification and prediction methods</a:t>
            </a:r>
          </a:p>
          <a:p>
            <a:pPr lvl="1"/>
            <a:r>
              <a:rPr lang="en-US" sz="2200" dirty="0"/>
              <a:t>Classification methods based on analogy </a:t>
            </a:r>
          </a:p>
          <a:p>
            <a:pPr lvl="1"/>
            <a:r>
              <a:rPr lang="en-US" sz="2200" dirty="0"/>
              <a:t>Classification methods based on neural networks</a:t>
            </a:r>
          </a:p>
          <a:p>
            <a:pPr lvl="1"/>
            <a:r>
              <a:rPr lang="en-US" sz="2200" dirty="0"/>
              <a:t>Classification methods based on rules</a:t>
            </a:r>
          </a:p>
          <a:p>
            <a:pPr lvl="1"/>
            <a:r>
              <a:rPr lang="en-US" sz="2200" dirty="0"/>
              <a:t>Classification methods based on probabilities</a:t>
            </a:r>
          </a:p>
          <a:p>
            <a:pPr lvl="1"/>
            <a:r>
              <a:rPr lang="en-US" sz="2200" dirty="0"/>
              <a:t>Classification methods based on statistics</a:t>
            </a:r>
          </a:p>
          <a:p>
            <a:pPr lvl="1"/>
            <a:r>
              <a:rPr lang="en-US" altLang="en-US" sz="2200" dirty="0"/>
              <a:t>Prediction methods</a:t>
            </a:r>
          </a:p>
          <a:p>
            <a:r>
              <a:rPr lang="en-US" altLang="en-US" sz="2200" dirty="0"/>
              <a:t>Evaluation of prediction performance</a:t>
            </a:r>
          </a:p>
          <a:p>
            <a:pPr lvl="1"/>
            <a:r>
              <a:rPr lang="en-US" altLang="en-US" sz="2200" dirty="0"/>
              <a:t>Evaluation schemes</a:t>
            </a:r>
          </a:p>
          <a:p>
            <a:r>
              <a:rPr lang="en-US" altLang="en-US" sz="2200" dirty="0"/>
              <a:t>Combining feature selection and prediction</a:t>
            </a:r>
          </a:p>
          <a:p>
            <a:pPr lvl="1"/>
            <a:r>
              <a:rPr lang="en-US" altLang="en-US" sz="2200" dirty="0"/>
              <a:t>Prediction workflow</a:t>
            </a:r>
          </a:p>
          <a:p>
            <a:r>
              <a:rPr lang="en-US" altLang="en-US" sz="2200" dirty="0"/>
              <a:t>Classification and prediction with R</a:t>
            </a:r>
          </a:p>
          <a:p>
            <a:pPr lvl="1"/>
            <a:r>
              <a:rPr lang="en-US" sz="2200" dirty="0"/>
              <a:t>R scripts for prediction from gene expressions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348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Isabelle Bichindaritz, SUNY Oswego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716D28-8F6E-4A42-B856-7B86E1D7F3D1}" type="slidenum">
              <a:rPr lang="en-US" altLang="en-US" sz="1400"/>
              <a:pPr/>
              <a:t>8</a:t>
            </a:fld>
            <a:endParaRPr lang="en-US" altLang="en-US" sz="1400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76470" y="0"/>
            <a:ext cx="11410121" cy="944217"/>
          </a:xfrm>
        </p:spPr>
        <p:txBody>
          <a:bodyPr vert="horz" lIns="92075" tIns="46038" rIns="92075" bIns="46038" rtlCol="0" anchor="b">
            <a:noAutofit/>
          </a:bodyPr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 of Classification and Prediction Methods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84960"/>
            <a:ext cx="9074727" cy="461264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Classification and prediction are the most </a:t>
            </a:r>
            <a:br>
              <a:rPr lang="en-US" altLang="en-US" dirty="0"/>
            </a:br>
            <a:r>
              <a:rPr lang="en-US" altLang="en-US" dirty="0"/>
              <a:t>frequently used tasks in data analytics.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Methods to achieve this task are varied </a:t>
            </a:r>
            <a:br>
              <a:rPr lang="en-US" altLang="en-US" dirty="0"/>
            </a:br>
            <a:r>
              <a:rPr lang="en-US" altLang="en-US" dirty="0"/>
              <a:t>and span many disciplines, the most </a:t>
            </a:r>
            <a:br>
              <a:rPr lang="en-US" altLang="en-US" dirty="0"/>
            </a:br>
            <a:r>
              <a:rPr lang="en-US" altLang="en-US" dirty="0"/>
              <a:t>well known being machine learning and </a:t>
            </a:r>
            <a:br>
              <a:rPr lang="en-US" altLang="en-US" dirty="0"/>
            </a:br>
            <a:r>
              <a:rPr lang="en-US" altLang="en-US" dirty="0"/>
              <a:t>statistics. 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Classification predicts a categorical valued class. </a:t>
            </a:r>
            <a:br>
              <a:rPr lang="en-US" altLang="en-US" dirty="0"/>
            </a:br>
            <a:r>
              <a:rPr lang="en-US" altLang="en-US" dirty="0"/>
              <a:t>Prediction predicts a numerical valued feature.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627" y="1288083"/>
            <a:ext cx="5410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9413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Isabelle Bichindaritz, SUNY Oswego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716D28-8F6E-4A42-B856-7B86E1D7F3D1}" type="slidenum">
              <a:rPr lang="en-US" altLang="en-US" sz="1400"/>
              <a:pPr/>
              <a:t>9</a:t>
            </a:fld>
            <a:endParaRPr lang="en-US" altLang="en-US" sz="1400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37322" y="0"/>
            <a:ext cx="11589025" cy="944217"/>
          </a:xfrm>
        </p:spPr>
        <p:txBody>
          <a:bodyPr vert="horz" lIns="92075" tIns="46038" rIns="92075" bIns="46038" rtlCol="0" anchor="b">
            <a:noAutofit/>
          </a:bodyPr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 of Classification and Prediction Methods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1156" y="1288083"/>
            <a:ext cx="9074727" cy="47244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Classification and prediction tasks aim at building models that describe and distinguish classes or concept for future prediction.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Ex: Diagnosing a disease is a typical classification task.</a:t>
            </a:r>
            <a:br>
              <a:rPr lang="en-US" altLang="en-US" dirty="0"/>
            </a:br>
            <a:r>
              <a:rPr lang="en-US" altLang="en-US" dirty="0"/>
              <a:t>      Evaluating the risk or severity of a disease in a patient is </a:t>
            </a:r>
            <a:br>
              <a:rPr lang="en-US" altLang="en-US" dirty="0"/>
            </a:br>
            <a:r>
              <a:rPr lang="en-US" altLang="en-US" dirty="0"/>
              <a:t>      a typical prediction task.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What differentiates between the methods is the type of  algorithm or process used to build the predictive models from data – whether it is based on analogies, rules, neural networks, probabilities, or statistics. </a:t>
            </a:r>
          </a:p>
        </p:txBody>
      </p:sp>
    </p:spTree>
    <p:extLst>
      <p:ext uri="{BB962C8B-B14F-4D97-AF65-F5344CB8AC3E}">
        <p14:creationId xmlns:p14="http://schemas.microsoft.com/office/powerpoint/2010/main" val="277700779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10348</TotalTime>
  <Words>4127</Words>
  <Application>Microsoft Office PowerPoint</Application>
  <PresentationFormat>Widescreen</PresentationFormat>
  <Paragraphs>855</Paragraphs>
  <Slides>60</Slides>
  <Notes>58</Notes>
  <HiddenSlides>0</HiddenSlides>
  <MMClips>1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9" baseType="lpstr">
      <vt:lpstr>Calibri</vt:lpstr>
      <vt:lpstr>Calibri Light</vt:lpstr>
      <vt:lpstr>Tahoma</vt:lpstr>
      <vt:lpstr>Times</vt:lpstr>
      <vt:lpstr>Times New Roman</vt:lpstr>
      <vt:lpstr>Wingdings</vt:lpstr>
      <vt:lpstr>Wingdings 2</vt:lpstr>
      <vt:lpstr>HDOfficeLightV0</vt:lpstr>
      <vt:lpstr>Equation</vt:lpstr>
      <vt:lpstr>Module 4</vt:lpstr>
      <vt:lpstr>Outline</vt:lpstr>
      <vt:lpstr>Learning Objectives</vt:lpstr>
      <vt:lpstr>Introduction to Module</vt:lpstr>
      <vt:lpstr>Outline</vt:lpstr>
      <vt:lpstr>Classification and Prediction Methods</vt:lpstr>
      <vt:lpstr>Outline</vt:lpstr>
      <vt:lpstr>Overview of Classification and Prediction Methods</vt:lpstr>
      <vt:lpstr>Overview of Classification and Prediction Methods</vt:lpstr>
      <vt:lpstr>Overview of Classification and Prediction Methods</vt:lpstr>
      <vt:lpstr>Outline</vt:lpstr>
      <vt:lpstr>Classification Methods Based on Analogy</vt:lpstr>
      <vt:lpstr>Classification Methods Based on Analogy</vt:lpstr>
      <vt:lpstr>Classification Methods Based on Analogy</vt:lpstr>
      <vt:lpstr>Classification Methods Based on Analogy</vt:lpstr>
      <vt:lpstr>Classification Methods Based on Analogy</vt:lpstr>
      <vt:lpstr>Classification Methods Based on Analogy</vt:lpstr>
      <vt:lpstr>Classification Methods Based on Analogy</vt:lpstr>
      <vt:lpstr>Classification Methods Based on Analogy</vt:lpstr>
      <vt:lpstr>Classification Methods Based on Analogy</vt:lpstr>
      <vt:lpstr>Outline</vt:lpstr>
      <vt:lpstr>Classification Methods Based on Neural Networks</vt:lpstr>
      <vt:lpstr>Classification Methods Based on Neural Networks</vt:lpstr>
      <vt:lpstr>Classification Methods Based on Neural Networks</vt:lpstr>
      <vt:lpstr>Classification Methods Based on Neural Networks</vt:lpstr>
      <vt:lpstr>Classification Methods Based on Neural Networks</vt:lpstr>
      <vt:lpstr>Outline</vt:lpstr>
      <vt:lpstr>Classification Methods Based on rules</vt:lpstr>
      <vt:lpstr>Classification Methods Based on rules</vt:lpstr>
      <vt:lpstr>Classification Methods Based on rules</vt:lpstr>
      <vt:lpstr>Outline</vt:lpstr>
      <vt:lpstr>Classification Methods Based on Probabilities</vt:lpstr>
      <vt:lpstr>Classification Methods Based on Probabilities</vt:lpstr>
      <vt:lpstr>Classification Methods Based on Probabilities</vt:lpstr>
      <vt:lpstr>Classification Methods Based on Probabilities</vt:lpstr>
      <vt:lpstr>Outline</vt:lpstr>
      <vt:lpstr>Classification Methods Based on Statistics</vt:lpstr>
      <vt:lpstr>Classification Methods Based on Statistics</vt:lpstr>
      <vt:lpstr>Classification Methods Based on Statistics</vt:lpstr>
      <vt:lpstr>Outline</vt:lpstr>
      <vt:lpstr>Prediction Methods</vt:lpstr>
      <vt:lpstr>Prediction Methods</vt:lpstr>
      <vt:lpstr>Prediction Methods</vt:lpstr>
      <vt:lpstr>Outline</vt:lpstr>
      <vt:lpstr>Evaluation of Prediction Performance</vt:lpstr>
      <vt:lpstr>Outline</vt:lpstr>
      <vt:lpstr>Evaluation Schemes</vt:lpstr>
      <vt:lpstr>Evaluation Schemes</vt:lpstr>
      <vt:lpstr>Evaluation Schemes</vt:lpstr>
      <vt:lpstr>Evaluation Schemes</vt:lpstr>
      <vt:lpstr>Evaluation Schemes</vt:lpstr>
      <vt:lpstr>Outline</vt:lpstr>
      <vt:lpstr>Combining Feature Selection and Prediction</vt:lpstr>
      <vt:lpstr>Outline</vt:lpstr>
      <vt:lpstr>Prediction Workflow</vt:lpstr>
      <vt:lpstr>Prediction Workflow</vt:lpstr>
      <vt:lpstr>Outline</vt:lpstr>
      <vt:lpstr>Classification and Prediction with R</vt:lpstr>
      <vt:lpstr>Outline</vt:lpstr>
      <vt:lpstr>R Scripts for Prediction from Gene Expressions</vt:lpstr>
    </vt:vector>
  </TitlesOfParts>
  <Company>SUNY Oswego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</dc:title>
  <dc:creator>Isabelle Bichindaritz</dc:creator>
  <cp:lastModifiedBy>RAHEELA SHAHZADI</cp:lastModifiedBy>
  <cp:revision>304</cp:revision>
  <cp:lastPrinted>2016-08-12T15:29:56Z</cp:lastPrinted>
  <dcterms:created xsi:type="dcterms:W3CDTF">2016-07-10T19:12:56Z</dcterms:created>
  <dcterms:modified xsi:type="dcterms:W3CDTF">2023-10-25T04:59:44Z</dcterms:modified>
</cp:coreProperties>
</file>