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.xml.rels" ContentType="application/vnd.openxmlformats-package.relationships+xml"/>
  <Override PartName="/ppt/notesSlides/notesSlide4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15.wmf" ContentType="image/x-wmf"/>
  <Override PartName="/ppt/media/image21.jpeg" ContentType="image/jpeg"/>
  <Override PartName="/ppt/media/image16.png" ContentType="image/png"/>
  <Override PartName="/ppt/media/image18.png" ContentType="image/png"/>
  <Override PartName="/ppt/media/image17.png" ContentType="image/png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11.png" ContentType="image/png"/>
  <Override PartName="/ppt/media/image19.jpeg" ContentType="image/jpeg"/>
  <Override PartName="/ppt/media/image14.wmf" ContentType="image/x-wmf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2192000" cy="6858000"/>
  <p:notesSz cx="7010400" cy="929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C8FA731-5B19-4830-B4F8-44E77D2D764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Num" idx="84"/>
          </p:nvPr>
        </p:nvSpPr>
        <p:spPr>
          <a:xfrm>
            <a:off x="3970800" y="8830080"/>
            <a:ext cx="3037320" cy="4662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A30F10-C067-476B-B2A6-2F5D08E14E8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ldImg"/>
          </p:nvPr>
        </p:nvSpPr>
        <p:spPr>
          <a:xfrm>
            <a:off x="412920" y="685800"/>
            <a:ext cx="6329160" cy="356040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984960" y="4486680"/>
            <a:ext cx="5182920" cy="427176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Num" idx="86"/>
          </p:nvPr>
        </p:nvSpPr>
        <p:spPr>
          <a:xfrm>
            <a:off x="3970800" y="8830080"/>
            <a:ext cx="3037320" cy="4662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CF13EB-896B-421A-8379-4BC3A70304B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Img"/>
          </p:nvPr>
        </p:nvSpPr>
        <p:spPr>
          <a:xfrm>
            <a:off x="412920" y="685800"/>
            <a:ext cx="6329160" cy="356040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984960" y="4486680"/>
            <a:ext cx="5182920" cy="427176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Num" idx="85"/>
          </p:nvPr>
        </p:nvSpPr>
        <p:spPr>
          <a:xfrm>
            <a:off x="3970800" y="8830080"/>
            <a:ext cx="3037320" cy="4662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A5B1A3-61B5-4423-A1ED-7E2423694BE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ldImg"/>
          </p:nvPr>
        </p:nvSpPr>
        <p:spPr>
          <a:xfrm>
            <a:off x="412920" y="685800"/>
            <a:ext cx="6329160" cy="356040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984960" y="4486680"/>
            <a:ext cx="5182920" cy="427176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Num" idx="87"/>
          </p:nvPr>
        </p:nvSpPr>
        <p:spPr>
          <a:xfrm>
            <a:off x="3970800" y="8830080"/>
            <a:ext cx="3037320" cy="4662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6B6FE0-7B51-4AAB-A21B-C815CF2804F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sldImg"/>
          </p:nvPr>
        </p:nvSpPr>
        <p:spPr>
          <a:xfrm>
            <a:off x="412920" y="685800"/>
            <a:ext cx="6329160" cy="356040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984960" y="4486680"/>
            <a:ext cx="5182920" cy="427176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Num" idx="88"/>
          </p:nvPr>
        </p:nvSpPr>
        <p:spPr>
          <a:xfrm>
            <a:off x="3970800" y="8830080"/>
            <a:ext cx="3037320" cy="4662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4B53DA-85C4-46E1-A480-D9A7CE4BC49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sldImg"/>
          </p:nvPr>
        </p:nvSpPr>
        <p:spPr>
          <a:xfrm>
            <a:off x="412920" y="685800"/>
            <a:ext cx="6329160" cy="356040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984960" y="4486680"/>
            <a:ext cx="5182920" cy="427176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Num" idx="89"/>
          </p:nvPr>
        </p:nvSpPr>
        <p:spPr>
          <a:xfrm>
            <a:off x="3970800" y="8830080"/>
            <a:ext cx="3037320" cy="4662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CD8A48-24F0-4FB5-ABE4-32DE6372BBE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ldImg"/>
          </p:nvPr>
        </p:nvSpPr>
        <p:spPr>
          <a:xfrm>
            <a:off x="412920" y="685800"/>
            <a:ext cx="6329160" cy="356040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984960" y="4486680"/>
            <a:ext cx="5182920" cy="427176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Num" idx="90"/>
          </p:nvPr>
        </p:nvSpPr>
        <p:spPr>
          <a:xfrm>
            <a:off x="3970800" y="8830080"/>
            <a:ext cx="3037320" cy="4662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EC5BB3-C622-42F0-BFB5-8911D521CEA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ldImg"/>
          </p:nvPr>
        </p:nvSpPr>
        <p:spPr>
          <a:xfrm>
            <a:off x="412920" y="685800"/>
            <a:ext cx="6329160" cy="356040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984960" y="4486680"/>
            <a:ext cx="5182920" cy="427176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Num" idx="91"/>
          </p:nvPr>
        </p:nvSpPr>
        <p:spPr>
          <a:xfrm>
            <a:off x="3970800" y="8830080"/>
            <a:ext cx="3037320" cy="4662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254E00-AF4A-45E6-9483-6FB4445F50B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Img"/>
          </p:nvPr>
        </p:nvSpPr>
        <p:spPr>
          <a:xfrm>
            <a:off x="412920" y="685800"/>
            <a:ext cx="6329160" cy="356040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984960" y="4486680"/>
            <a:ext cx="5182920" cy="427176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Num" idx="92"/>
          </p:nvPr>
        </p:nvSpPr>
        <p:spPr>
          <a:xfrm>
            <a:off x="3970800" y="8830080"/>
            <a:ext cx="3037320" cy="4662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FFF89A-00AE-4D35-B82B-AF83C37FAEC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ldImg"/>
          </p:nvPr>
        </p:nvSpPr>
        <p:spPr>
          <a:xfrm>
            <a:off x="412920" y="685800"/>
            <a:ext cx="6329160" cy="356040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984960" y="4486680"/>
            <a:ext cx="5182920" cy="427176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Num" idx="93"/>
          </p:nvPr>
        </p:nvSpPr>
        <p:spPr>
          <a:xfrm>
            <a:off x="3970800" y="8830080"/>
            <a:ext cx="3037320" cy="46620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9678FE-BF9A-4DDA-B3F5-B64F31759E3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Img"/>
          </p:nvPr>
        </p:nvSpPr>
        <p:spPr>
          <a:xfrm>
            <a:off x="412920" y="685800"/>
            <a:ext cx="6329160" cy="356040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984960" y="4486680"/>
            <a:ext cx="5182920" cy="427176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1EEA99-5967-4147-8789-2EB7D678AD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7BB60D-079B-4117-B551-98E33CF1BC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9974C6-6904-4E38-84C5-DA01028A12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00640" y="182880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56360" y="182880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45280" y="410148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00640" y="410148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56360" y="410148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41A581-DA79-47F8-81F4-BC1D76E21A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4D0D19-07C5-4686-B2AF-1FEB7C153C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7209C0-429D-4921-96B6-DFC81AE09B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B3F396-CF59-49C5-9BA2-AD7B808CAC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EB79F6-3C60-4388-8577-02A6036AB9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B0EF21-EFC1-4DF2-BC6D-E8CB89CB0D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F66189-86B4-4D1D-9837-699F7D5E4B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AB52E1-2D5A-4624-BBCD-347831FB33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7C5911-75A7-4BFF-BE59-04EA694494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338291-8E4D-47B3-95D2-DEA205EF0A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335BE4-D21A-4370-A108-99333E20E5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76A111-EC27-4300-B944-3EE58D2E82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955AAB-B72A-45B2-B9B5-162F977F03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400640" y="182880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56360" y="182880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45280" y="410148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400640" y="410148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56360" y="410148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5B41D9-7C6A-480E-BDA2-8ED7A3C6F3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DF2AA2-4E4F-4E03-AB72-ECB7368105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43917B-3D22-4041-87DE-7C821B25D3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41C472-8636-4B3B-951C-AF9DC64261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45280" y="36576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70A980-BBFE-44BE-BF48-DC6BA0F2FA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4528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034E4B-86B1-4DA5-9049-20384340ED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3400" y="410148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A610B4-198D-4ED3-A09E-A4551E8EF0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3400" y="182880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45280" y="410148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D7BB93-9242-4789-8539-6EC6A76788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46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100" spc="-1" strike="noStrike">
                <a:solidFill>
                  <a:srgbClr val="59595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595959"/>
                </a:solidFill>
                <a:latin typeface="Calibri"/>
              </a:rPr>
              <a:t>&lt;date/time&gt;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100" spc="-1" strike="noStrike">
                <a:solidFill>
                  <a:srgbClr val="595959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595959"/>
                </a:solidFill>
                <a:latin typeface="Calibri"/>
              </a:rPr>
              <a:t>&lt;footer&gt;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150C12-4ED9-4F64-9B5F-8A0EFCD5AD3E}" type="slidenum">
              <a:rPr b="0" lang="en-US" sz="11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100" spc="-1" strike="noStrike">
                <a:solidFill>
                  <a:srgbClr val="595959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595959"/>
                </a:solidFill>
                <a:latin typeface="Calibri"/>
              </a:rPr>
              <a:t>&lt;date/time&gt;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100" spc="-1" strike="noStrike">
                <a:solidFill>
                  <a:srgbClr val="595959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595959"/>
                </a:solidFill>
                <a:latin typeface="Calibri"/>
              </a:rPr>
              <a:t>&lt;footer&gt;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1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542072-9BA8-4642-AD9E-A519FE20CEF4}" type="slidenum">
              <a:rPr b="0" lang="en-US" sz="11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1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464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Module 3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Finding Differentially Expressed Genes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Isabelle Bichindaritz, SUNY Oswego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DE4EE0-425F-4806-9AB1-80230DC9F182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Num" idx="27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310ED6-62DA-4385-83A2-6DBFAC9741A8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868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Overview of Feature Selection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Rectangle 3"/>
          <p:cNvSpPr/>
          <p:nvPr/>
        </p:nvSpPr>
        <p:spPr>
          <a:xfrm>
            <a:off x="1523880" y="1378080"/>
            <a:ext cx="9143640" cy="45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Multivariate gene selection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Our goal: Consider multiple genes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simultaneously to exploit the interdependence between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genes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to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reduce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#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relevant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genes</a:t>
            </a:r>
            <a:endParaRPr b="0" lang="en-US" sz="28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3038040" y="3382560"/>
            <a:ext cx="5382000" cy="19807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29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EA7339-EC18-4AEC-807F-873F17F09CD5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10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868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Overview of Feature Selection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1752480" y="1523880"/>
            <a:ext cx="86864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generally, feature selection methods belong to several families: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Filter methods where features are selected independently from the data analysis task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Wrapper methods where features are selected based on the resulting performance in the data analysis task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Embedded methods where feature selection is performed during the data analysis task (no as preprocessing).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ftr" idx="3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1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B4F068-1EB7-4DF0-B799-2BE5BECB9658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11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title"/>
          </p:nvPr>
        </p:nvSpPr>
        <p:spPr>
          <a:xfrm>
            <a:off x="1752480" y="0"/>
            <a:ext cx="8686440" cy="1072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1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Overview of Feature Selection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727560" y="5803560"/>
            <a:ext cx="10515240" cy="735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Filter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select features independently from the task of determining whether a duckling is little duck or not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Wrapper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select features that improve the prediction of whether the duckling is a little duck or not.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3569040" y="880560"/>
            <a:ext cx="4583880" cy="47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33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BA80CF-6A2C-4946-B780-6E055C95751E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12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868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Overview of Feature Selection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1752480" y="1523880"/>
            <a:ext cx="86864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Some methods map the present features to another space where they may become more meaningful.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method is at the basis of such methods as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support vector machines (SVMs),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signal processing methods such as Fourier transformation or wavelet transformation,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statistical methods such as factor analysis or principal component analysis.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35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2AF5C3-E3C6-44B0-9030-821D920499AE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13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868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Overview of Feature Selection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1752480" y="5071680"/>
            <a:ext cx="8686440" cy="653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Fourier transformation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Picture 6" descr=""/>
          <p:cNvPicPr/>
          <p:nvPr/>
        </p:nvPicPr>
        <p:blipFill>
          <a:blip r:embed="rId1"/>
          <a:srcRect l="0" t="0" r="8295" b="0"/>
          <a:stretch/>
        </p:blipFill>
        <p:spPr>
          <a:xfrm>
            <a:off x="7193160" y="1621080"/>
            <a:ext cx="3352320" cy="274140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7" descr=""/>
          <p:cNvPicPr/>
          <p:nvPr/>
        </p:nvPicPr>
        <p:blipFill>
          <a:blip r:embed="rId2"/>
          <a:srcRect l="6250" t="0" r="0" b="0"/>
          <a:stretch/>
        </p:blipFill>
        <p:spPr>
          <a:xfrm>
            <a:off x="1402200" y="1621080"/>
            <a:ext cx="3427200" cy="274140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8" descr=""/>
          <p:cNvPicPr/>
          <p:nvPr/>
        </p:nvPicPr>
        <p:blipFill>
          <a:blip r:embed="rId3"/>
          <a:srcRect l="8337" t="0" r="6207" b="0"/>
          <a:stretch/>
        </p:blipFill>
        <p:spPr>
          <a:xfrm>
            <a:off x="4449960" y="1621080"/>
            <a:ext cx="3123720" cy="274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ftr" idx="3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37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FA5433-59F5-463E-A500-DB7B896DB06C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14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Filter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1752480" y="1523880"/>
            <a:ext cx="86864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Filter methods for features and classes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class is a predefined label associated to a particular sample.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Ex: two classes: duck / swan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They may measure uncertainty, distance or similarity, dependence, or consistency between classes.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They are independent from the data analytics task and therefore can be applied to several different tasks: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They are more simple than the wrapper methods and consequently are more efficient (take less time and resources).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ftr" idx="3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Num" idx="39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C65F5F-A991-44DD-BE2D-6ADBCD0B8ADB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15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Filter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1752480" y="1523880"/>
            <a:ext cx="86864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Filter methods examples (see module Resources for statistics background)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T-test of a feature between two classes (p-value &lt; 0.05, numeric features).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Correlation coefficient (numeric features) between a feature and a class.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Chi-square (nominal features).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They can yield a ranking of features, where features are ranked based on their differences between two classes.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41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2B3DBE-F984-457E-8075-3548EE2D7AC5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16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Filter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1752480" y="1523880"/>
            <a:ext cx="86864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BSS/WSS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(Dudoit et al. 2001)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Between Sum of Squares (BSS) / Within Sum of Squares (WSS)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Two classes A and B, n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samples in A, n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samples in B, m the overall mean,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the mean in A,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the mean in B.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BSS = n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(m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a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 m)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+ n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(m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b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- m)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WSS = sum 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 in A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-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 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 + sum 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 in B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(x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- m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r>
              <a:rPr b="0" lang="en-US" sz="2400" spc="-1" strike="noStrike" baseline="30000">
                <a:solidFill>
                  <a:srgbClr val="000000"/>
                </a:solidFill>
                <a:latin typeface="Calibri"/>
              </a:rPr>
              <a:t> 2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BSS is a measure of separation between the classes, while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WSS is a measure of cohesion on each class.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BSS/WSS – ratio between to within groups sum of squares - can be used for ranking features by their discrimination power between two classes.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374151"/>
                </a:solidFill>
                <a:latin typeface="Söhne"/>
              </a:rPr>
              <a:t>Between Group Sum of Squares (BSS)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Wingdings 2" charset="2"/>
              <a:buChar char=""/>
            </a:pPr>
            <a:r>
              <a:rPr b="1" lang="en-US" sz="2800" spc="-1" strike="noStrike">
                <a:solidFill>
                  <a:srgbClr val="374151"/>
                </a:solidFill>
                <a:latin typeface="Söhne"/>
              </a:rPr>
              <a:t>Class A</a:t>
            </a: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Person 1: Height = 170 cm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Person 2: Height = 175 cm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Person 3: Height = 168 cm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Wingdings 2" charset="2"/>
              <a:buChar char=""/>
            </a:pPr>
            <a:r>
              <a:rPr b="1" lang="en-US" sz="2800" spc="-1" strike="noStrike">
                <a:solidFill>
                  <a:srgbClr val="374151"/>
                </a:solidFill>
                <a:latin typeface="Söhne"/>
              </a:rPr>
              <a:t>Class B</a:t>
            </a: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Person 4: Height = 180 cm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Person 5: Height = 185 cm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Isabelle Bichindaritz, SUNY Oswego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7C97E7-0BBA-4B1B-9AD7-0DF3FC8D6F94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374151"/>
                </a:solidFill>
                <a:latin typeface="Söhne"/>
              </a:rPr>
              <a:t>Between Group Sum of Squares (BSS)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 = (170 + 175 + 168 + 180 + 185) / 5 = 175.6 cm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BSS = na * (ma - m)² + nb * (mb - m)²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Isabelle Bichindaritz, SUNY Oswego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095792-BC39-4E91-935C-1D1BDE9A3C78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ldNum" idx="11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BD206B-9821-4D50-9CF2-4A10611A27BD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title"/>
          </p:nvPr>
        </p:nvSpPr>
        <p:spPr>
          <a:xfrm>
            <a:off x="213372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2133720" y="960480"/>
            <a:ext cx="7772040" cy="5578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Introduction to module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Overview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Filter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Wrapper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schemes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for gene expression data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Selecting differentially expressed genes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 and visualizations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with 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 scripts for feature selection from gene expressions data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374151"/>
                </a:solidFill>
                <a:latin typeface="Söhne"/>
              </a:rPr>
              <a:t>Between Group Sum of Squares (BSS)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na is the number of samples in Class A (3 individuals in this case).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 is the mean height in Class A (calculated as (170 + 175 + 168) / 3 = 171 cm).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nb is the number of samples in Class B (2 individuals in this case).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mb is the mean height in Class B (calculated as (180 + 185) / 2 = 182.5 cm).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 is the overall mean height (175.6 cm, as calculated earlier).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Isabelle Bichindaritz, SUNY Oswego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925E4E-DD49-47C9-942D-404466F4EFC8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BSS = 3 * (171 - 175.6)² + 2 * (182.5 - 175.6)²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≈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* (-4.6)² + 2 * (6.9)²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≈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* 21.16 + 2 * 47.61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≈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63.48 + 95.22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≈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158.70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Isabelle Bichindaritz, SUNY Oswego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8B9053-E846-41CF-A3C9-2E7F80473BF1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Within Sum of Squares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Wingdings 2" charset="2"/>
              <a:buChar char=""/>
            </a:pPr>
            <a:r>
              <a:rPr b="1" lang="en-US" sz="2800" spc="-1" strike="noStrike">
                <a:solidFill>
                  <a:srgbClr val="374151"/>
                </a:solidFill>
                <a:latin typeface="Söhne"/>
              </a:rPr>
              <a:t>Class A</a:t>
            </a: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Person 1: Height = 170 cm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Person 2: Height = 175 cm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Person 3: Height = 168 cm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Wingdings 2" charset="2"/>
              <a:buChar char=""/>
            </a:pPr>
            <a:r>
              <a:rPr b="1" lang="en-US" sz="2800" spc="-1" strike="noStrike">
                <a:solidFill>
                  <a:srgbClr val="374151"/>
                </a:solidFill>
                <a:latin typeface="Söhne"/>
              </a:rPr>
              <a:t>Class B</a:t>
            </a: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Person 4: Height = 180 cm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7415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374151"/>
                </a:solidFill>
                <a:latin typeface="Söhne"/>
              </a:rPr>
              <a:t>Person 5: Height = 185 cm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Isabelle Bichindaritz, SUNY Oswego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5E72E2-BDB3-4F19-BC3F-A3CCFCA12AF9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means for each class, ma for Class A (171 cm) and mb for Class B (182.5 cm), as well as the overall mean m (175.6 cm).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pl-PL" sz="2800" spc="-1" strike="noStrike">
                <a:solidFill>
                  <a:srgbClr val="000000"/>
                </a:solidFill>
                <a:latin typeface="Calibri"/>
              </a:rPr>
              <a:t>WSS = Σ (xi - mi)²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WSS_A = (170 - 171)² + (175 - 171)² + (168 - 171)²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1² + 4² + 9²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1 + 16 + 81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98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Isabelle Bichindaritz, SUNY Oswego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EB8A84-BD0E-4D31-8691-BAC2D500A0C8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4528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WSS_B = (180 - 182.5)² + (185 - 182.5)²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6.25 + 6.25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12.5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WSS = WSS_A + WSS_B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98 + 12.5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= 110.5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Isabelle Bichindaritz, SUNY Oswego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CE8879-F212-45DE-B949-CF0AEA09FEF9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ftr" idx="4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43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F5C3FB-7720-424D-97AB-04D9B17FACC1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23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Wrapper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1099440" y="1617480"/>
            <a:ext cx="10261080" cy="4596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Wrapper methods select best features for a prediction method.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Bayesian Model Averaging (BMA) selects best features using Bayesian (probabilistic) method / algorithm.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is a multivariate variable selection technique.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Typical model selection approaches select a model and then proceed as if the selected model has generated the data --&gt; overconfident inferences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Some advantages of BMA are: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Fewer selected genes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Can be generalized to any number of classes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Posterior probabilities for selected genes and selected models.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ftr" idx="4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45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441B39-142B-49C9-B6A0-9C8562CC39FC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25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Wrapper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1099440" y="1617480"/>
            <a:ext cx="10261080" cy="457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BMA averages predictions from several models (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Yeung, Bumgarner, Raftery 2005)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Pre-processing step: Rank genes using BSS/WSS ratio.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Initial step: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Repeat until all genes are processed: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Output: selected genes and models with their posterior probabilities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Picture 2" descr=""/>
          <p:cNvPicPr/>
          <p:nvPr/>
        </p:nvPicPr>
        <p:blipFill>
          <a:blip r:embed="rId1"/>
          <a:stretch/>
        </p:blipFill>
        <p:spPr>
          <a:xfrm>
            <a:off x="3779280" y="3231360"/>
            <a:ext cx="4901040" cy="456840"/>
          </a:xfrm>
          <a:prstGeom prst="rect">
            <a:avLst/>
          </a:prstGeom>
          <a:ln w="9525">
            <a:noFill/>
          </a:ln>
        </p:spPr>
      </p:pic>
      <p:pic>
        <p:nvPicPr>
          <p:cNvPr id="186" name="Picture 4" descr=""/>
          <p:cNvPicPr/>
          <p:nvPr/>
        </p:nvPicPr>
        <p:blipFill>
          <a:blip r:embed="rId2"/>
          <a:stretch/>
        </p:blipFill>
        <p:spPr>
          <a:xfrm>
            <a:off x="3754440" y="4474080"/>
            <a:ext cx="4825800" cy="761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Num" idx="47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C827E8-578F-4D33-966E-DF70F124FB41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26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Wrapper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1752480" y="1523880"/>
            <a:ext cx="8686440" cy="467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Wrapper can search for best features according to several search methods involving search direction, search strategy, and evaluation measure: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Exhaustive tests all combinations of features.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Best first selects first the best overall features and builds on these.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 wise adds or removes features one by one as long as each improves on the prediction task.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Step wise can go forward (starts from an empty set and adds features one by one) or backward (starts from all features and removes them one by one).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ftr" idx="4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Num" idx="49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8A1585-283C-4008-87FC-84410CB2548B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27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title"/>
          </p:nvPr>
        </p:nvSpPr>
        <p:spPr>
          <a:xfrm>
            <a:off x="213372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2133720" y="960480"/>
            <a:ext cx="7772040" cy="5578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Introduction to module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Overview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Filter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Wrapper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Wingdings 2" charset="2"/>
              <a:buChar char="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</a:rPr>
              <a:t>Evaluation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schemes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for gene expression data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Selecting differentially expressed genes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 and visualizations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with 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 scripts for feature selection from gene expressions data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ftr" idx="5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51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369464-2172-4831-81B4-7502ACA70EE0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28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Evaluation of Feature Selection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1551240" y="1490040"/>
            <a:ext cx="9089280" cy="4577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Evaluation of the best feature subset can take several approaches, the main ones being: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Comparison of prediction performance.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Robustness testing.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Efficiency (time and resource comparison).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Value added (feature ranking, feature posterior probability, feature weighting).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ftr" idx="1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13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2C4664-6626-4229-8E62-731BBDA152B6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title"/>
          </p:nvPr>
        </p:nvSpPr>
        <p:spPr>
          <a:xfrm>
            <a:off x="213372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Learning Objectives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1482480" y="1418040"/>
            <a:ext cx="9074520" cy="472392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Select features from highly dimensional datasets.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Evaluate the performance of feature selection methods.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Write R scripts to select features from datasets involving gene expressions.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ldNum" idx="53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F83E6D-A5DB-4FD6-972F-E7B5F4EF7ED8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29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title"/>
          </p:nvPr>
        </p:nvSpPr>
        <p:spPr>
          <a:xfrm>
            <a:off x="213372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2133720" y="960480"/>
            <a:ext cx="7772040" cy="5578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Introduction to module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Overview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Filter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Wrapper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Wingdings 2" charset="2"/>
              <a:buChar char="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</a:rPr>
              <a:t>Evaluation schemes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for gene expression data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Selecting differentially expressed genes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 and visualizations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with 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 scripts for feature selection from gene expressions data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ftr" idx="5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55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AD79CE-148D-41C8-8556-D122A7263825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30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Evaluation Schemes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1752480" y="1523880"/>
            <a:ext cx="86864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Prediction performance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Compare the predictive power of the subset of predictive genes using the predictive task – or several of them - and determine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Which is the best feature subset, or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Whether the feature subsets perform better than the complete set of features.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ftr" idx="5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ldNum" idx="57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AFE7C7-DF31-4D1A-AB53-4C8B9BCF0701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31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Evaluation Schemes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838080" y="1487520"/>
            <a:ext cx="8686440" cy="4868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5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Prediction performance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(Annest, Bumgarner, Yeung 2009)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Genes selected for a high-risk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group (red) in comparison with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low-risk group of breast cancer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patients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Survival curve between the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two groups is significant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(p-value &lt; 0.05)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conclude that the genes /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features selected  add a value to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task of predicting the severity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 this disease.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cBioPortal can be used to perform this analysis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once genes have been selected.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1" name="Picture 2" descr=""/>
          <p:cNvPicPr/>
          <p:nvPr/>
        </p:nvPicPr>
        <p:blipFill>
          <a:blip r:embed="rId1"/>
          <a:stretch/>
        </p:blipFill>
        <p:spPr>
          <a:xfrm>
            <a:off x="6895080" y="1644840"/>
            <a:ext cx="5259600" cy="4554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ldNum" idx="59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535078-B862-4BA5-AFF5-9A854709C89C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32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Evaluation Schemes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168120" y="1150920"/>
            <a:ext cx="11401560" cy="4831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Prediction performance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(Bichindaritz, 2010)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Often feature selection methods compare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themselves with one another  by selecting 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smallest feature subset that maximizes</a:t>
            </a: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performance.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6" name="Picture 4" descr=""/>
          <p:cNvPicPr/>
          <p:nvPr/>
        </p:nvPicPr>
        <p:blipFill>
          <a:blip r:embed="rId1"/>
          <a:stretch/>
        </p:blipFill>
        <p:spPr>
          <a:xfrm>
            <a:off x="6301440" y="1623960"/>
            <a:ext cx="5736600" cy="454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ftr" idx="6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ldNum" idx="61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4CF992-BEE5-49D2-852E-ACDE18E5536C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33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Evaluation Schemes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1752480" y="1523880"/>
            <a:ext cx="86864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Robustness testing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Consists in testing how well the feature set selected resists noise.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Obtained by adding noise (slightly modifying) the feature values and seeing whether the feature set remains unchanged.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Can participate in avoiding overfitting.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ftr" idx="6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Num" idx="63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2EC7C9-77DA-4B17-BA6D-ADEAF6DAF025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34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title"/>
          </p:nvPr>
        </p:nvSpPr>
        <p:spPr>
          <a:xfrm>
            <a:off x="213372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2133720" y="960480"/>
            <a:ext cx="7772040" cy="5578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Introduction to module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Overview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Filter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Wrapper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schemes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Wingdings 2" charset="2"/>
              <a:buChar char="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</a:rPr>
              <a:t>Feature selection for gene expression data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Selecting differentially expressed genes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 and visualizations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with 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 scripts for feature selection from gene expressions data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Num" idx="65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2B68C7-44BF-4814-8B96-BD722F78471C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35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Feature Selection for Gene Expression Data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1143000" y="1523880"/>
            <a:ext cx="86864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Differential gene expression aims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determining whether different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genes are expressed in patients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different medical conditions, or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between patients and normal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subjects.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9" name="Picture 1" descr=""/>
          <p:cNvPicPr/>
          <p:nvPr/>
        </p:nvPicPr>
        <p:blipFill>
          <a:blip r:embed="rId1"/>
          <a:stretch/>
        </p:blipFill>
        <p:spPr>
          <a:xfrm>
            <a:off x="7798320" y="1353240"/>
            <a:ext cx="3860280" cy="4397760"/>
          </a:xfrm>
          <a:prstGeom prst="rect">
            <a:avLst/>
          </a:prstGeom>
          <a:ln w="0">
            <a:noFill/>
          </a:ln>
        </p:spPr>
      </p:pic>
      <p:pic>
        <p:nvPicPr>
          <p:cNvPr id="230" name="Picture 2" descr=""/>
          <p:cNvPicPr/>
          <p:nvPr/>
        </p:nvPicPr>
        <p:blipFill>
          <a:blip r:embed="rId2"/>
          <a:stretch/>
        </p:blipFill>
        <p:spPr>
          <a:xfrm>
            <a:off x="838080" y="4091040"/>
            <a:ext cx="5257440" cy="1390320"/>
          </a:xfrm>
          <a:prstGeom prst="rect">
            <a:avLst/>
          </a:prstGeom>
          <a:ln w="0">
            <a:noFill/>
          </a:ln>
        </p:spPr>
      </p:pic>
      <p:sp>
        <p:nvSpPr>
          <p:cNvPr id="231" name="TextBox 3"/>
          <p:cNvSpPr/>
          <p:nvPr/>
        </p:nvSpPr>
        <p:spPr>
          <a:xfrm>
            <a:off x="838080" y="5608440"/>
            <a:ext cx="5740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Non expressed             Intermediate                Overexpressed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ftr" idx="6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Num" idx="67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E56AFE-CCC3-4687-9AF0-D1669A8418DE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36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title"/>
          </p:nvPr>
        </p:nvSpPr>
        <p:spPr>
          <a:xfrm>
            <a:off x="213372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2133720" y="960480"/>
            <a:ext cx="7772040" cy="5578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Introduction to module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Overview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Filter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Wrapper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schemes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for gene expression data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Wingdings 2" charset="2"/>
              <a:buChar char="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</a:rPr>
              <a:t>Selecting differentially expressed genes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 and visualizations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with 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 scripts for feature selection from gene expressions data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ftr" idx="6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ldNum" idx="69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746D09-4B29-488D-B128-DBD5F94730FF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37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title"/>
          </p:nvPr>
        </p:nvSpPr>
        <p:spPr>
          <a:xfrm>
            <a:off x="213372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2133720" y="960480"/>
            <a:ext cx="7772040" cy="5578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Introduction to module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Overview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Filter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Wrapper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schemes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for gene expression data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Selecting differentially expressed genes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Wingdings 2" charset="2"/>
              <a:buChar char="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</a:rPr>
              <a:t>Heatmaps and visualizations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with 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 scripts for feature selection from gene expressions data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ldNum" idx="71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738CBE-CD92-4882-AE5F-ED5A4E3A936B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Heatmaps and Visualizations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0" y="1598760"/>
            <a:ext cx="8686440" cy="4757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Visualizations play a major role for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understanding the data, exploring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data, and interpreting the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results of data analysis.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Visualization methods include: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Histograms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Scatterplots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Boxplots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Survival curves (Kaplan Meyer)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Heatmaps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4" name="Picture 5" descr=""/>
          <p:cNvPicPr/>
          <p:nvPr/>
        </p:nvPicPr>
        <p:blipFill>
          <a:blip r:embed="rId1"/>
          <a:stretch/>
        </p:blipFill>
        <p:spPr>
          <a:xfrm>
            <a:off x="5585040" y="1422360"/>
            <a:ext cx="6606720" cy="472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15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63ED0A-BACE-422D-9F5B-62F0EEA6DA00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3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9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Feature Selection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838080" y="1511280"/>
            <a:ext cx="8686440" cy="4462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Feature selection is also called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dimensionality reduction and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contributes to data reduction.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very important in biomedical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due to an often large number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features available – the curse of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dimensionality (Ex: number of gene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expressions).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feature selection methods exist.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1" descr=""/>
          <p:cNvPicPr/>
          <p:nvPr/>
        </p:nvPicPr>
        <p:blipFill>
          <a:blip r:embed="rId1"/>
          <a:stretch/>
        </p:blipFill>
        <p:spPr>
          <a:xfrm>
            <a:off x="6946920" y="2007720"/>
            <a:ext cx="5190840" cy="293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ftr" idx="7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ldNum" idx="73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96B02B-CB57-416B-8D1E-CFC6CFBDCD59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title"/>
          </p:nvPr>
        </p:nvSpPr>
        <p:spPr>
          <a:xfrm>
            <a:off x="213372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2133720" y="960480"/>
            <a:ext cx="7772040" cy="5578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Introduction to module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Overview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Filter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Wrapper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schemes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for gene expression data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Selecting differentially expressed genes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 and visualizations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Wingdings 2" charset="2"/>
              <a:buChar char="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</a:rPr>
              <a:t>Heatmaps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with 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 scripts for feature selection from gene expressions data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ftr" idx="7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75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184010-F71A-4678-8111-01A62BB176AC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Heatmaps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427680" y="1630440"/>
            <a:ext cx="56678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heatmap is a visualization of  expression levels of features (genes etc.) using a color scale.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general, features are in rows and sample in columns.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They are often combined with some clustering to group either patients in classes or features in groups, which is represented by a tree at the top and/or the side.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3" name="Picture 6" descr=""/>
          <p:cNvPicPr/>
          <p:nvPr/>
        </p:nvPicPr>
        <p:blipFill>
          <a:blip r:embed="rId1"/>
          <a:stretch/>
        </p:blipFill>
        <p:spPr>
          <a:xfrm>
            <a:off x="6095880" y="327960"/>
            <a:ext cx="5340240" cy="5669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Num" idx="77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B8EDD7-3037-4568-985C-8BC78CC18D26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title"/>
          </p:nvPr>
        </p:nvSpPr>
        <p:spPr>
          <a:xfrm>
            <a:off x="213372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2133720" y="960480"/>
            <a:ext cx="7772040" cy="5578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Introduction to module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Overview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Filter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Wrapper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schemes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for gene expression data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Selecting differentially expressed genes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 and visualizations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Wingdings 2" charset="2"/>
              <a:buChar char="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</a:rPr>
              <a:t>Feature selection with 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R scripts for feature selection from gene expressions data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ftr" idx="7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79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6234E0-4ED5-468E-AE66-DBA957B69279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3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Feature Selection with 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819360" y="1617480"/>
            <a:ext cx="8686440" cy="120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 R to select features.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Overfitting considerations.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2" name="Picture 2" descr="C:\Users\ibichindaritz\Laptop\UWTLaptop\Isabelle\research\papers\ICDM2010\Images\reed_warbler_cuckoo.jpg"/>
          <p:cNvPicPr/>
          <p:nvPr/>
        </p:nvPicPr>
        <p:blipFill>
          <a:blip r:embed="rId1"/>
          <a:stretch/>
        </p:blipFill>
        <p:spPr>
          <a:xfrm>
            <a:off x="371520" y="3187800"/>
            <a:ext cx="2288880" cy="322416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2" descr="C:\Users\ibichindaritz\Laptop\UWTLaptop\Isabelle\research\papers\ICDM2010\Images\uglyduckling2.jpg"/>
          <p:cNvPicPr/>
          <p:nvPr/>
        </p:nvPicPr>
        <p:blipFill>
          <a:blip r:embed="rId2"/>
          <a:stretch/>
        </p:blipFill>
        <p:spPr>
          <a:xfrm>
            <a:off x="3168000" y="3513600"/>
            <a:ext cx="4026600" cy="268452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" descr="C:\Users\ibichindaritz\Laptop\UWTLaptop\Isabelle\research\papers\ICDM2010\Images\uglyduckling6.jpg"/>
          <p:cNvPicPr/>
          <p:nvPr/>
        </p:nvPicPr>
        <p:blipFill>
          <a:blip r:embed="rId3"/>
          <a:stretch/>
        </p:blipFill>
        <p:spPr>
          <a:xfrm>
            <a:off x="7679520" y="3481920"/>
            <a:ext cx="4207320" cy="280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ftr" idx="8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ldNum" idx="81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A8D834-130B-4366-8E21-5C401E2DDE20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title"/>
          </p:nvPr>
        </p:nvSpPr>
        <p:spPr>
          <a:xfrm>
            <a:off x="213372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2133720" y="960480"/>
            <a:ext cx="7772040" cy="5578200"/>
          </a:xfrm>
          <a:prstGeom prst="rect">
            <a:avLst/>
          </a:prstGeom>
          <a:noFill/>
          <a:ln w="0">
            <a:noFill/>
          </a:ln>
        </p:spPr>
        <p:txBody>
          <a:bodyPr lIns="92160" rIns="92160" tIns="46080" bIns="46080" anchor="t">
            <a:normAutofit fontScale="95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Introduction to module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Overview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Filter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Wrapper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of feature selection methods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Evaluation schemes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for gene expression data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Selecting differentially expressed genes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 and visualizations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Heatmaps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Feature selection with 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00"/>
              </a:buClr>
              <a:buFont typeface="Wingdings 2" charset="2"/>
              <a:buChar char=""/>
            </a:pPr>
            <a:r>
              <a:rPr b="1" lang="en-US" sz="2200" spc="-1" strike="noStrike">
                <a:solidFill>
                  <a:srgbClr val="ffff00"/>
                </a:solidFill>
                <a:latin typeface="Calibri"/>
              </a:rPr>
              <a:t>R scripts for feature selection from gene expressions data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 idx="83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DBAF94-F5E3-4A43-B3E8-29B60F6E67B3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R Scripts for Feature Selection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1752480" y="2201760"/>
            <a:ext cx="8686440" cy="3321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Watch the video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 Jupyter notebook from the provided link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17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620743-FE8A-4F10-8C4C-84D21DEACEA4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4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9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Feature Selection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2" descr="C:\Users\ibichindaritz\Laptop\UWTLaptop\Isabelle\research\papers\ICDM2010\Images\uglyduckling3.jpg"/>
          <p:cNvPicPr/>
          <p:nvPr/>
        </p:nvPicPr>
        <p:blipFill>
          <a:blip r:embed="rId1"/>
          <a:stretch/>
        </p:blipFill>
        <p:spPr>
          <a:xfrm>
            <a:off x="2666880" y="1530360"/>
            <a:ext cx="685764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ftr" idx="1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ldNum" idx="19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E2D50A-0230-4E7F-A527-536A6B6F67B7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5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868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Overview of Feature Selection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1645920" y="1378080"/>
            <a:ext cx="9082800" cy="471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Features may be redundant, they may duplicate much of the information contained in the other features (Ex: age and date of birth  represent the same information).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Features may be irrelevant, they do not bring valuable information for the data analytics task (Ex: patient ID is not relevant for the analysis).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Features may impede a data analysis method from performing well (overfitting – when the model built fits too closely the dataset, which would degrade its performance on other sets of data).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Num" idx="21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A31EDE-4EF7-4164-AE52-24DC470CB1BA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6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868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Overview of Feature Selection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934200" y="5823360"/>
            <a:ext cx="10425960" cy="589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Search problem – N features </a:t>
            </a:r>
            <a:r>
              <a:rPr b="0" lang="en-US" sz="28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subsets possible (exponential problem)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5" name="Imagen 2" descr=""/>
          <p:cNvPicPr/>
          <p:nvPr/>
        </p:nvPicPr>
        <p:blipFill>
          <a:blip r:embed="rId1"/>
          <a:stretch/>
        </p:blipFill>
        <p:spPr>
          <a:xfrm>
            <a:off x="2857680" y="1218960"/>
            <a:ext cx="5454360" cy="457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3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E0422E-464D-4ECD-BF90-12FEFA87B1C6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868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Overview of Feature Selection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45280" y="18288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Feature selection: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minimal set of relevant features for future tasks such as diagnosis, treatment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Ex: gene selection for future prediction or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assay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development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2855880" y="3679560"/>
            <a:ext cx="6147720" cy="21762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ftr" idx="2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595959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595959"/>
                </a:solidFill>
                <a:latin typeface="Times New Roman"/>
              </a:rPr>
              <a:t>Isabelle Bichindaritz, SUNY Oswego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25"/>
          </p:nvPr>
        </p:nvSpPr>
        <p:spPr>
          <a:xfrm>
            <a:off x="86176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443564-558E-48A9-B52F-5EDFBDC7042E}" type="slidenum">
              <a:rPr b="0" lang="en-US" sz="1400" spc="-1" strike="noStrike">
                <a:solidFill>
                  <a:srgbClr val="8b8b8b"/>
                </a:solidFill>
                <a:latin typeface="Times New Roman"/>
              </a:rPr>
              <a:t>8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1752480" y="235080"/>
            <a:ext cx="86864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7000"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Overview of Feature Selection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Rectangle 3"/>
          <p:cNvSpPr/>
          <p:nvPr/>
        </p:nvSpPr>
        <p:spPr>
          <a:xfrm>
            <a:off x="1013760" y="1581120"/>
            <a:ext cx="9143640" cy="45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Typical variable selection methods – one variable at a time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Examples:</a:t>
            </a:r>
            <a:endParaRPr b="0" lang="en-US" sz="2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T-test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Correlation coefficient</a:t>
            </a:r>
            <a:endParaRPr b="0" lang="en-US" sz="24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 2" charset="2"/>
              <a:buChar char="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Between group to within group sum of squares (BSS/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</a:rPr>
              <a:t>WSS) (Dudoit et al. 2001)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6858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4000" spc="-1" strike="noStrike">
              <a:latin typeface="Arial"/>
            </a:endParaRPr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3243240" y="2487960"/>
            <a:ext cx="5135400" cy="1523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10708</TotalTime>
  <Application>LibreOffice/7.3.7.2$Linux_X86_64 LibreOffice_project/30$Build-2</Application>
  <AppVersion>15.0000</AppVersion>
  <Words>2583</Words>
  <Paragraphs>494</Paragraphs>
  <Company>SUNY Oswego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2016-07-10T19:12:56Z</dcterms:created>
  <dc:creator>Isabelle Bichindaritz</dc:creator>
  <dc:description/>
  <dc:language>en-US</dc:language>
  <cp:lastModifiedBy/>
  <cp:lastPrinted>2016-08-12T15:29:56Z</cp:lastPrinted>
  <dcterms:modified xsi:type="dcterms:W3CDTF">2024-06-03T07:09:55Z</dcterms:modified>
  <cp:revision>242</cp:revision>
  <dc:subject/>
  <dc:title>Module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ActionId">
    <vt:lpwstr>db910403-4dbc-4dd1-8c0e-57347f7ef801</vt:lpwstr>
  </property>
  <property fmtid="{D5CDD505-2E9C-101B-9397-08002B2CF9AE}" pid="3" name="MSIP_Label_defa4170-0d19-0005-0004-bc88714345d2_ContentBits">
    <vt:lpwstr>0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etDate">
    <vt:lpwstr>2023-10-03T11:06:00Z</vt:lpwstr>
  </property>
  <property fmtid="{D5CDD505-2E9C-101B-9397-08002B2CF9AE}" pid="8" name="MSIP_Label_defa4170-0d19-0005-0004-bc88714345d2_SiteId">
    <vt:lpwstr>374ca679-bd2a-46af-ada3-0cb9f6a39bc6</vt:lpwstr>
  </property>
  <property fmtid="{D5CDD505-2E9C-101B-9397-08002B2CF9AE}" pid="9" name="Notes">
    <vt:i4>10</vt:i4>
  </property>
  <property fmtid="{D5CDD505-2E9C-101B-9397-08002B2CF9AE}" pid="10" name="PresentationFormat">
    <vt:lpwstr>Widescreen</vt:lpwstr>
  </property>
  <property fmtid="{D5CDD505-2E9C-101B-9397-08002B2CF9AE}" pid="11" name="Slides">
    <vt:i4>45</vt:i4>
  </property>
</Properties>
</file>