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95" r:id="rId2"/>
    <p:sldMasterId id="2147483903" r:id="rId3"/>
  </p:sldMasterIdLst>
  <p:notesMasterIdLst>
    <p:notesMasterId r:id="rId38"/>
  </p:notesMasterIdLst>
  <p:sldIdLst>
    <p:sldId id="363" r:id="rId4"/>
    <p:sldId id="419" r:id="rId5"/>
    <p:sldId id="420" r:id="rId6"/>
    <p:sldId id="361" r:id="rId7"/>
    <p:sldId id="365" r:id="rId8"/>
    <p:sldId id="366"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7" r:id="rId31"/>
    <p:sldId id="356" r:id="rId32"/>
    <p:sldId id="358" r:id="rId33"/>
    <p:sldId id="359" r:id="rId34"/>
    <p:sldId id="360" r:id="rId35"/>
    <p:sldId id="432" r:id="rId36"/>
    <p:sldId id="364" r:id="rId3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84" autoAdjust="0"/>
    <p:restoredTop sz="94640" autoAdjust="0"/>
  </p:normalViewPr>
  <p:slideViewPr>
    <p:cSldViewPr>
      <p:cViewPr varScale="1">
        <p:scale>
          <a:sx n="69" d="100"/>
          <a:sy n="69" d="100"/>
        </p:scale>
        <p:origin x="468" y="72"/>
      </p:cViewPr>
      <p:guideLst>
        <p:guide orient="horz" pos="2160"/>
        <p:guide pos="384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B43D8F-5E05-401A-A15B-D536FD09BB4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C070419A-8982-4508-A074-0FF013DCE43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6591063-45B5-40F0-B21B-FD191E83D4E0}" type="datetimeFigureOut">
              <a:rPr lang="en-US"/>
              <a:pPr>
                <a:defRPr/>
              </a:pPr>
              <a:t>9/22/2023</a:t>
            </a:fld>
            <a:endParaRPr lang="en-US" dirty="0"/>
          </a:p>
        </p:txBody>
      </p:sp>
      <p:sp>
        <p:nvSpPr>
          <p:cNvPr id="4" name="Slide Image Placeholder 3">
            <a:extLst>
              <a:ext uri="{FF2B5EF4-FFF2-40B4-BE49-F238E27FC236}">
                <a16:creationId xmlns:a16="http://schemas.microsoft.com/office/drawing/2014/main" id="{BDC279D8-4CCD-400B-97D5-BE4DB41E639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61E40614-0C53-48D2-91A1-A74E788EA17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134E238-9D8A-4F75-B9E1-5892EE287AC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AA95DEFB-3053-423D-BA2D-7F4EBB5C20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174CD867-4E7E-4304-97AB-A47BBF70630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79F7B66-B70B-4B15-A848-B51C7C3EB9C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BB429498-2A09-43F1-8CF9-631C7DE0DD3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EB55607-8A71-46F6-B886-5EF3FB270A5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54E260-C586-4BBC-9EDB-5875B1A6C200}"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CC8F863D-7232-4631-919F-090536F1146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4BFB8207-381D-4D79-B386-B6F8495005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89C5B1C-46D2-463B-BA02-4EB96B51EB3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11D693-9DDF-4C36-8B6B-C52065933241}"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665FE386-EEEC-4C0A-88EB-4B4773CA07C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538ACC49-4914-4ACB-8BF4-F4DFCB41A6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49D5419-5AF6-4934-BC4E-5009ACE5F6E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45433C-8C95-49B7-B97D-E4014B0A5C87}"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DD55E584-E9F5-4BB9-BFEA-9D2008B6EB1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92712BB9-3287-486E-A3A3-5E30973132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5388E0C-F5C3-4E5E-ABB2-AA6D08022AB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E71833-C72F-45DF-ADFB-7F6A96217D4D}"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0A85CC81-1061-4961-9A57-9DB023447B2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00C9E302-E813-4671-9A6B-131E6B245C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B0B251E-103C-40FD-BEAC-04FCA21FAF0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04FA8E-752F-4D04-A5D9-D83224D28C5D}"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2DCCE9AC-68D0-4287-85A6-7B440FDD482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3EF37493-6893-422F-9D41-0381DD00C2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3CA724F-D0B7-45DF-A8A9-ECBD9D3B74E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56C512-8162-492E-B594-0B2C37F1252B}"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F34AC378-6E7B-45B4-80DC-BAB90161D31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C6E4E118-A506-4392-B532-608549C9AF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570F9C5-A651-48E3-9DEC-5AC3A6D76AF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14DB77-4081-4986-88EC-6317ADCA522B}"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34F37A8B-1BA4-404C-BA1C-8D9853BD49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B7CA1964-F178-4275-8EF3-540BF07B90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EE1E13A-2F3F-4F6D-B2CE-70F86D3028A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871C75-18F8-4550-B5FD-C8C361E92179}"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B348EB3F-336B-4D30-B104-541070CD13C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FA655342-0461-497D-8155-254A7B5E45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FE953198-9B20-4F79-ADB1-1A1EE13BE9D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F794F8-49BA-4A3B-835E-DE8E60B5980D}"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CAB32D5-A88E-494E-8572-981B822541B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C37A8472-5971-4C9D-8C39-CB7BFB6118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9E22ECF-14EE-41EA-A29E-3F9D8CAED2C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C101FD-0FA0-4387-A4CC-96A2C8EE95EE}"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DE45A978-6B33-4FDA-97E4-675C5BE5F14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571C3FE3-7EE4-46DD-8A22-F253C85B0F0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FCBD435-5ED7-4D8D-9E89-E817B5BF5F2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8977B5-5EF2-4768-899C-784476916837}"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EF807E21-BE33-4B0D-9AD5-57D20582FF1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2B776F81-0027-4E1F-B675-B64CECE032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D461842-7064-49F5-A6A2-E45AB15C2E23}"/>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1A8445C-FC84-4FBB-A24A-56D78FF9261B}"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5643D3D8-9048-4AB6-A42D-D99A9C3D5EF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495D009-9DD7-4C8A-AC17-A06ABD51D8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F6E538A-6591-4A29-A69C-95C00BCEBE1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AF5D0B-C64A-498F-A82C-2FC5182EBDA9}"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FCBF1676-96BC-430B-9DE3-AD4884518E3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C650DF12-70B0-4D5F-A8FC-F9941BCCBB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CFFAECF-86DB-4C99-B00E-235CBA2D104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1D0962F-99D0-45FF-A490-CB584FCEEE55}"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2698F506-E18A-4C50-8FBD-4F64A6C7F5D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6EF4A954-E050-44AD-B512-9FDB3B63FC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a:extLst>
              <a:ext uri="{FF2B5EF4-FFF2-40B4-BE49-F238E27FC236}">
                <a16:creationId xmlns:a16="http://schemas.microsoft.com/office/drawing/2014/main" id="{30EA397F-3EC7-4E11-B227-C16BCD9C95A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9FAD83-65FC-40FC-B61C-71BC87E7B0DE}"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5981F091-342C-4BD6-A1FA-1B129EF8766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C6AAFDBD-0918-40F4-AB00-212C0F2819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41ADA545-FBE1-4B14-87DB-044EC4657FA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417825-1321-4904-9FF6-CDFD968513DC}"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E99AA3AD-1794-48D4-9BC6-83533240E32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6A3BB5AE-7C51-47E1-BC9C-F176B952CB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0EE1E99-758D-4C60-8561-79FB40A8204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C7822A-EE8A-43CA-AFE9-53A45A17F847}"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78D03B0B-EA73-4E15-A605-6E4BFD71FC3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36DE4444-A35B-4280-B226-2D11A9AB32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D6DF51F-6703-45E3-A933-FD6A86B2E94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2E89A3-6F67-4474-A010-D6C85FA4820F}"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552AA372-4BCB-4A66-8CF0-13C41C73067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D636B598-A6AC-4C4A-B004-6A5557298E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300C8E1-A990-4419-96E7-04A530F61A9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856AAD-EB48-4D8F-B516-F5E2C304AE4D}"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r>
              <a:rPr lang="it-IT"/>
              <a:t>Bilal Iqbal Mian – CUI Sahiwal Campus</a:t>
            </a:r>
            <a:endParaRPr lang="en-US" dirty="0"/>
          </a:p>
        </p:txBody>
      </p:sp>
      <p:sp>
        <p:nvSpPr>
          <p:cNvPr id="5" name="Slide Number Placeholder 4"/>
          <p:cNvSpPr>
            <a:spLocks noGrp="1"/>
          </p:cNvSpPr>
          <p:nvPr>
            <p:ph type="sldNum" sz="quarter" idx="5"/>
          </p:nvPr>
        </p:nvSpPr>
        <p:spPr/>
        <p:txBody>
          <a:bodyPr/>
          <a:lstStyle/>
          <a:p>
            <a:fld id="{9B6BC6E7-BC75-4E45-80F6-3B292C9D1458}" type="slidenum">
              <a:rPr lang="en-US" smtClean="0"/>
              <a:t>33</a:t>
            </a:fld>
            <a:endParaRPr lang="en-US" dirty="0"/>
          </a:p>
        </p:txBody>
      </p:sp>
    </p:spTree>
    <p:extLst>
      <p:ext uri="{BB962C8B-B14F-4D97-AF65-F5344CB8AC3E}">
        <p14:creationId xmlns:p14="http://schemas.microsoft.com/office/powerpoint/2010/main" val="4286897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ED42A2E4-9AFB-434B-B667-9737B8A6BCA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2413F892-E5BD-40A8-AB8F-42AA1C7136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0D8881ED-D5BF-424D-817A-2982BC4B766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6AA687-D037-42A4-9340-1D936C17DDF3}"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4C3A6B3-310D-4484-9247-D814D1EAF0D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FFBBDD46-387B-48A1-9235-9D80DEFF06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44762E9-9740-4DAC-95BF-9AB7FC5BFEC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C86426-CE82-41EF-AA4D-D15F95EA0ADC}"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3280E359-BC05-4864-9765-F58E7A668EF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64B9A6B1-EC56-49A3-8EDE-86BD370C19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4C76830-1A10-450E-BBF3-EE64E3DE976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EBB7C3-2361-4174-92A4-61E440E958E0}"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2905BABD-9157-4194-A41A-16D69825BFE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86819196-F301-4D7F-974A-B645837C9C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F8764595-35CA-4409-A46A-C1CEAFF5FF6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762A95-D947-4695-A297-DCF8D8903062}"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1E055AFA-B0D8-45CB-85A5-455A554FF3D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3DC7D9C3-A4C5-4D75-9379-47E3290B92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49E262-D88F-4A43-83E4-1E2E4602424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7F6B40-9C3E-446E-B25F-B8216C8774B4}"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423FBCFF-0F1C-4D39-B953-F395BDB2CC4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227BCD4F-5741-43D6-A28F-1F61089FD6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43342A87-803D-4F09-BD75-F16093DA862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18BCD8-A3A6-4175-8609-CCFE88B3D564}"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D90F320B-7292-421F-B288-6A7ABA66351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F0E35CAD-9C55-46C2-9C1D-62913E32B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4C5659F-50F7-4984-A20C-F1422BDF35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A2C056-07B9-472F-B37C-BBAC5998574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536949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43C0789-2940-C9D9-3398-22C6E08804E0}"/>
              </a:ext>
            </a:extLst>
          </p:cNvPr>
          <p:cNvSpPr>
            <a:spLocks noGrp="1"/>
          </p:cNvSpPr>
          <p:nvPr>
            <p:ph type="title"/>
          </p:nvPr>
        </p:nvSpPr>
        <p:spPr>
          <a:xfrm>
            <a:off x="1752600" y="304800"/>
            <a:ext cx="9829799"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13742499-8527-9E07-3458-9824231D32E5}"/>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38741193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9721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304800"/>
            <a:ext cx="9982200" cy="1143000"/>
          </a:xfrm>
          <a:prstGeom prst="rect">
            <a:avLst/>
          </a:prstGeo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159517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1005-F3A8-42BA-990F-B83DAB537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CDAC732-9E67-488A-AEB7-5239BE5C8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3351646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4BA5-B58A-413C-B174-F490EBE50C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73EC2A-379D-4E90-A0DE-DE954CABE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3233000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6BD9-DF1E-47B1-A8E8-F32CEF0CB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B290C3-40E7-4341-92AD-2B636FE54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9228B0-1756-4582-9C8B-8B45A6883C64}"/>
              </a:ext>
            </a:extLst>
          </p:cNvPr>
          <p:cNvSpPr>
            <a:spLocks noGrp="1"/>
          </p:cNvSpPr>
          <p:nvPr>
            <p:ph type="dt" sz="half" idx="10"/>
          </p:nvPr>
        </p:nvSpPr>
        <p:spPr>
          <a:xfrm>
            <a:off x="838200" y="6356350"/>
            <a:ext cx="2743200" cy="365125"/>
          </a:xfrm>
          <a:prstGeom prst="rect">
            <a:avLst/>
          </a:prstGeom>
        </p:spPr>
        <p:txBody>
          <a:bodyPr/>
          <a:lstStyle/>
          <a:p>
            <a:pPr>
              <a:defRPr/>
            </a:pPr>
            <a:fld id="{918BDA71-3067-4889-A8CA-08A6C4710437}" type="datetime1">
              <a:rPr lang="en-US" smtClean="0"/>
              <a:t>9/22/2023</a:t>
            </a:fld>
            <a:endParaRPr lang="en-US"/>
          </a:p>
        </p:txBody>
      </p:sp>
      <p:sp>
        <p:nvSpPr>
          <p:cNvPr id="5" name="Footer Placeholder 4">
            <a:extLst>
              <a:ext uri="{FF2B5EF4-FFF2-40B4-BE49-F238E27FC236}">
                <a16:creationId xmlns:a16="http://schemas.microsoft.com/office/drawing/2014/main" id="{AAC3D55D-C0C7-497F-8117-8FBD7C39DC08}"/>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2228D0DE-F5AE-4D8C-B1FB-143FBE2257CC}"/>
              </a:ext>
            </a:extLst>
          </p:cNvPr>
          <p:cNvSpPr>
            <a:spLocks noGrp="1"/>
          </p:cNvSpPr>
          <p:nvPr>
            <p:ph type="sldNum" sz="quarter" idx="12"/>
          </p:nvPr>
        </p:nvSpPr>
        <p:spPr>
          <a:xfrm>
            <a:off x="8610600" y="6356350"/>
            <a:ext cx="2743200" cy="365125"/>
          </a:xfrm>
          <a:prstGeom prst="rect">
            <a:avLst/>
          </a:prstGeom>
        </p:spPr>
        <p:txBody>
          <a:bodyPr/>
          <a:lstStyle/>
          <a:p>
            <a:pPr>
              <a:defRPr/>
            </a:pPr>
            <a:fld id="{185AEB0B-3D74-44FC-87D4-68ABB349BA05}" type="slidenum">
              <a:rPr lang="en-US" smtClean="0"/>
              <a:pPr>
                <a:defRPr/>
              </a:pPr>
              <a:t>‹#›</a:t>
            </a:fld>
            <a:endParaRPr lang="en-US"/>
          </a:p>
        </p:txBody>
      </p:sp>
    </p:spTree>
    <p:extLst>
      <p:ext uri="{BB962C8B-B14F-4D97-AF65-F5344CB8AC3E}">
        <p14:creationId xmlns:p14="http://schemas.microsoft.com/office/powerpoint/2010/main" val="36255754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ABB-1987-4960-B49C-DB7FBED31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A6AF6D-BB38-43F2-96D8-1386FCA13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5A8130-75BF-42A5-A76A-28045B1A11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538164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015F-E103-4343-8BF3-EA027C817264}"/>
              </a:ext>
            </a:extLst>
          </p:cNvPr>
          <p:cNvSpPr>
            <a:spLocks noGrp="1"/>
          </p:cNvSpPr>
          <p:nvPr>
            <p:ph type="title"/>
          </p:nvPr>
        </p:nvSpPr>
        <p:spPr>
          <a:xfrm>
            <a:off x="2058984" y="365125"/>
            <a:ext cx="9296403"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B220CD-5627-4FCB-95F1-BDD39EC5B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28841-C6DF-431A-923E-71D55354F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4F711F-A478-4BB5-B89E-3A9CE4E94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176DE-12A5-4CE4-A971-9B8231CD9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5223ED-3B14-449D-94C8-4DF39B154F76}"/>
              </a:ext>
            </a:extLst>
          </p:cNvPr>
          <p:cNvSpPr>
            <a:spLocks noGrp="1"/>
          </p:cNvSpPr>
          <p:nvPr>
            <p:ph type="dt" sz="half" idx="10"/>
          </p:nvPr>
        </p:nvSpPr>
        <p:spPr>
          <a:xfrm>
            <a:off x="838200" y="6356350"/>
            <a:ext cx="2743200" cy="365125"/>
          </a:xfrm>
          <a:prstGeom prst="rect">
            <a:avLst/>
          </a:prstGeom>
        </p:spPr>
        <p:txBody>
          <a:bodyPr/>
          <a:lstStyle/>
          <a:p>
            <a:pPr>
              <a:defRPr/>
            </a:pPr>
            <a:fld id="{D8BC34A9-2706-45E3-A373-7C94BC18096E}" type="datetime1">
              <a:rPr lang="en-US" smtClean="0"/>
              <a:t>9/22/2023</a:t>
            </a:fld>
            <a:endParaRPr lang="en-US"/>
          </a:p>
        </p:txBody>
      </p:sp>
      <p:sp>
        <p:nvSpPr>
          <p:cNvPr id="9" name="Slide Number Placeholder 8">
            <a:extLst>
              <a:ext uri="{FF2B5EF4-FFF2-40B4-BE49-F238E27FC236}">
                <a16:creationId xmlns:a16="http://schemas.microsoft.com/office/drawing/2014/main" id="{3F8BEC90-4737-4EA0-A573-910C9D67EB24}"/>
              </a:ext>
            </a:extLst>
          </p:cNvPr>
          <p:cNvSpPr>
            <a:spLocks noGrp="1"/>
          </p:cNvSpPr>
          <p:nvPr>
            <p:ph type="sldNum" sz="quarter" idx="12"/>
          </p:nvPr>
        </p:nvSpPr>
        <p:spPr>
          <a:xfrm>
            <a:off x="8610600" y="6356350"/>
            <a:ext cx="2743200" cy="365125"/>
          </a:xfrm>
          <a:prstGeom prst="rect">
            <a:avLst/>
          </a:prstGeom>
        </p:spPr>
        <p:txBody>
          <a:bodyPr/>
          <a:lstStyle/>
          <a:p>
            <a:pPr>
              <a:defRPr/>
            </a:pPr>
            <a:fld id="{034B08CE-0121-4B5D-A7AF-91F69158443B}" type="slidenum">
              <a:rPr lang="en-US" smtClean="0"/>
              <a:pPr>
                <a:defRPr/>
              </a:pPr>
              <a:t>‹#›</a:t>
            </a:fld>
            <a:endParaRPr lang="en-US"/>
          </a:p>
        </p:txBody>
      </p:sp>
    </p:spTree>
    <p:extLst>
      <p:ext uri="{BB962C8B-B14F-4D97-AF65-F5344CB8AC3E}">
        <p14:creationId xmlns:p14="http://schemas.microsoft.com/office/powerpoint/2010/main" val="29709597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54CE-F2F7-49C0-BFFA-6C4B94C3FBA2}"/>
              </a:ext>
            </a:extLst>
          </p:cNvPr>
          <p:cNvSpPr>
            <a:spLocks noGrp="1"/>
          </p:cNvSpPr>
          <p:nvPr>
            <p:ph type="title"/>
          </p:nvPr>
        </p:nvSpPr>
        <p:spPr>
          <a:xfrm>
            <a:off x="2058984" y="365125"/>
            <a:ext cx="9294815" cy="1325563"/>
          </a:xfrm>
        </p:spPr>
        <p:txBody>
          <a:bodyPr/>
          <a:lstStyle/>
          <a:p>
            <a:r>
              <a:rPr lang="en-US"/>
              <a:t>Click to edit Master title style</a:t>
            </a:r>
            <a:endParaRPr lang="en-GB"/>
          </a:p>
        </p:txBody>
      </p:sp>
    </p:spTree>
    <p:extLst>
      <p:ext uri="{BB962C8B-B14F-4D97-AF65-F5344CB8AC3E}">
        <p14:creationId xmlns:p14="http://schemas.microsoft.com/office/powerpoint/2010/main" val="9019075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32C59-5F32-41E6-9CAB-3020B435B5A3}"/>
              </a:ext>
            </a:extLst>
          </p:cNvPr>
          <p:cNvSpPr>
            <a:spLocks noGrp="1"/>
          </p:cNvSpPr>
          <p:nvPr>
            <p:ph type="dt" sz="half" idx="10"/>
          </p:nvPr>
        </p:nvSpPr>
        <p:spPr>
          <a:xfrm>
            <a:off x="838200" y="6356350"/>
            <a:ext cx="2743200" cy="365125"/>
          </a:xfrm>
          <a:prstGeom prst="rect">
            <a:avLst/>
          </a:prstGeom>
        </p:spPr>
        <p:txBody>
          <a:bodyPr/>
          <a:lstStyle/>
          <a:p>
            <a:pPr>
              <a:defRPr/>
            </a:pPr>
            <a:fld id="{F55D49FB-4ED6-4707-A945-F502227452A5}" type="datetime1">
              <a:rPr lang="en-US" smtClean="0"/>
              <a:t>9/22/2023</a:t>
            </a:fld>
            <a:endParaRPr lang="en-US"/>
          </a:p>
        </p:txBody>
      </p:sp>
      <p:sp>
        <p:nvSpPr>
          <p:cNvPr id="3" name="Footer Placeholder 2">
            <a:extLst>
              <a:ext uri="{FF2B5EF4-FFF2-40B4-BE49-F238E27FC236}">
                <a16:creationId xmlns:a16="http://schemas.microsoft.com/office/drawing/2014/main" id="{76D6733C-8EBF-44A2-96C7-1692E65CEC2B}"/>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4" name="Slide Number Placeholder 3">
            <a:extLst>
              <a:ext uri="{FF2B5EF4-FFF2-40B4-BE49-F238E27FC236}">
                <a16:creationId xmlns:a16="http://schemas.microsoft.com/office/drawing/2014/main" id="{BAD2BAE4-39D8-4B96-B09E-8C7C27E68B29}"/>
              </a:ext>
            </a:extLst>
          </p:cNvPr>
          <p:cNvSpPr>
            <a:spLocks noGrp="1"/>
          </p:cNvSpPr>
          <p:nvPr>
            <p:ph type="sldNum" sz="quarter" idx="12"/>
          </p:nvPr>
        </p:nvSpPr>
        <p:spPr>
          <a:xfrm>
            <a:off x="8610600" y="6356350"/>
            <a:ext cx="2743200" cy="365125"/>
          </a:xfrm>
          <a:prstGeom prst="rect">
            <a:avLst/>
          </a:prstGeom>
        </p:spPr>
        <p:txBody>
          <a:bodyPr/>
          <a:lstStyle/>
          <a:p>
            <a:pPr>
              <a:defRPr/>
            </a:pPr>
            <a:fld id="{67548323-E013-42B6-95F8-99A0A1B6FFBB}" type="slidenum">
              <a:rPr lang="en-US" smtClean="0"/>
              <a:pPr>
                <a:defRPr/>
              </a:pPr>
              <a:t>‹#›</a:t>
            </a:fld>
            <a:endParaRPr lang="en-US"/>
          </a:p>
        </p:txBody>
      </p:sp>
      <p:sp>
        <p:nvSpPr>
          <p:cNvPr id="7" name="Footer Placeholder 4">
            <a:extLst>
              <a:ext uri="{FF2B5EF4-FFF2-40B4-BE49-F238E27FC236}">
                <a16:creationId xmlns:a16="http://schemas.microsoft.com/office/drawing/2014/main" id="{C5F2AE5B-D509-B43E-EA31-06AD242BE96B}"/>
              </a:ext>
            </a:extLst>
          </p:cNvPr>
          <p:cNvSpPr txBox="1">
            <a:spLocks/>
          </p:cNvSpPr>
          <p:nvPr/>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1" name="Text Box 8">
            <a:extLst>
              <a:ext uri="{FF2B5EF4-FFF2-40B4-BE49-F238E27FC236}">
                <a16:creationId xmlns:a16="http://schemas.microsoft.com/office/drawing/2014/main" id="{17030678-A204-A318-5A05-448BC33A6EEF}"/>
              </a:ext>
            </a:extLst>
          </p:cNvPr>
          <p:cNvSpPr txBox="1">
            <a:spLocks noChangeArrowheads="1"/>
          </p:cNvSpPr>
          <p:nvPr/>
        </p:nvSpPr>
        <p:spPr bwMode="auto">
          <a:xfrm>
            <a:off x="6807200" y="6489700"/>
            <a:ext cx="4572000" cy="198438"/>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700"/>
              <a:t>©2012 Pearson Education, Inc. publishing as Prentice Hall</a:t>
            </a:r>
          </a:p>
        </p:txBody>
      </p:sp>
      <p:sp>
        <p:nvSpPr>
          <p:cNvPr id="13" name="Text Box 10">
            <a:extLst>
              <a:ext uri="{FF2B5EF4-FFF2-40B4-BE49-F238E27FC236}">
                <a16:creationId xmlns:a16="http://schemas.microsoft.com/office/drawing/2014/main" id="{9C15FD5F-5B9F-EC04-BF16-37D842968A9E}"/>
              </a:ext>
            </a:extLst>
          </p:cNvPr>
          <p:cNvSpPr txBox="1">
            <a:spLocks noChangeArrowheads="1"/>
          </p:cNvSpPr>
          <p:nvPr/>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F5DD6B7D-3749-43EF-B19F-C308FF8B8CD3}"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13683115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a:prstGeom prst="rect">
            <a:avLst/>
          </a:prstGeom>
        </p:spPr>
        <p:txBody>
          <a:bodyPr/>
          <a:lstStyle>
            <a:lvl1pPr algn="l">
              <a:defRPr>
                <a:solidFill>
                  <a:schemeClr val="tx1">
                    <a:lumMod val="50000"/>
                    <a:lumOff val="50000"/>
                  </a:schemeClr>
                </a:solidFill>
              </a:defRPr>
            </a:lvl1pPr>
          </a:lstStyle>
          <a:p>
            <a:r>
              <a:rPr lang="en-US" dirty="0"/>
              <a:t>Click to edit Master title style</a:t>
            </a:r>
          </a:p>
        </p:txBody>
      </p:sp>
      <p:sp>
        <p:nvSpPr>
          <p:cNvPr id="3" name="Content Placeholder 2"/>
          <p:cNvSpPr>
            <a:spLocks noGrp="1"/>
          </p:cNvSpPr>
          <p:nvPr>
            <p:ph idx="1"/>
          </p:nvPr>
        </p:nvSpPr>
        <p:spPr>
          <a:xfrm>
            <a:off x="609600" y="1371601"/>
            <a:ext cx="10972800" cy="4754563"/>
          </a:xfrm>
          <a:prstGeom prst="rect">
            <a:avLst/>
          </a:prstGeo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94926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795C-DB4F-40D5-9DF3-EBBC6476F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A64A2A-7124-4A16-A943-441800B9F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A3F451-49C1-4278-B9AC-76C36AE3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D8DE1-4C0C-4325-A870-C06FA0D7BE45}"/>
              </a:ext>
            </a:extLst>
          </p:cNvPr>
          <p:cNvSpPr>
            <a:spLocks noGrp="1"/>
          </p:cNvSpPr>
          <p:nvPr>
            <p:ph type="dt" sz="half" idx="10"/>
          </p:nvPr>
        </p:nvSpPr>
        <p:spPr>
          <a:xfrm>
            <a:off x="838200" y="6356350"/>
            <a:ext cx="2743200" cy="365125"/>
          </a:xfrm>
          <a:prstGeom prst="rect">
            <a:avLst/>
          </a:prstGeom>
        </p:spPr>
        <p:txBody>
          <a:bodyPr/>
          <a:lstStyle/>
          <a:p>
            <a:pPr>
              <a:defRPr/>
            </a:pPr>
            <a:fld id="{51E98F52-9C5C-4667-9615-3219BC0A0DEC}" type="datetime1">
              <a:rPr lang="en-US" smtClean="0"/>
              <a:t>9/22/2023</a:t>
            </a:fld>
            <a:endParaRPr lang="en-US"/>
          </a:p>
        </p:txBody>
      </p:sp>
      <p:sp>
        <p:nvSpPr>
          <p:cNvPr id="6" name="Footer Placeholder 5">
            <a:extLst>
              <a:ext uri="{FF2B5EF4-FFF2-40B4-BE49-F238E27FC236}">
                <a16:creationId xmlns:a16="http://schemas.microsoft.com/office/drawing/2014/main" id="{9A44A4C0-C38D-4808-BEF9-C0CA0DBA4741}"/>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7" name="Slide Number Placeholder 6">
            <a:extLst>
              <a:ext uri="{FF2B5EF4-FFF2-40B4-BE49-F238E27FC236}">
                <a16:creationId xmlns:a16="http://schemas.microsoft.com/office/drawing/2014/main" id="{FC2E9E90-127E-48D4-B9F0-B9EC977365FC}"/>
              </a:ext>
            </a:extLst>
          </p:cNvPr>
          <p:cNvSpPr>
            <a:spLocks noGrp="1"/>
          </p:cNvSpPr>
          <p:nvPr>
            <p:ph type="sldNum" sz="quarter" idx="12"/>
          </p:nvPr>
        </p:nvSpPr>
        <p:spPr>
          <a:xfrm>
            <a:off x="8610600" y="6356350"/>
            <a:ext cx="2743200" cy="365125"/>
          </a:xfrm>
          <a:prstGeom prst="rect">
            <a:avLst/>
          </a:prstGeom>
        </p:spPr>
        <p:txBody>
          <a:bodyPr/>
          <a:lstStyle/>
          <a:p>
            <a:pPr>
              <a:defRPr/>
            </a:pPr>
            <a:fld id="{AAA4FF69-36B6-4CF4-A587-E78F641B6F10}" type="slidenum">
              <a:rPr lang="en-US" smtClean="0"/>
              <a:pPr>
                <a:defRPr/>
              </a:pPr>
              <a:t>‹#›</a:t>
            </a:fld>
            <a:endParaRPr lang="en-US"/>
          </a:p>
        </p:txBody>
      </p:sp>
    </p:spTree>
    <p:extLst>
      <p:ext uri="{BB962C8B-B14F-4D97-AF65-F5344CB8AC3E}">
        <p14:creationId xmlns:p14="http://schemas.microsoft.com/office/powerpoint/2010/main" val="23040878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5A33-4B36-4139-A119-FC9E03ECC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0173EB-3E1D-4C74-AD36-66AD2F9DD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C7E61420-A2B0-4C46-8FD5-2769A4142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EBD96-533B-4A4A-9A4B-B1633C104767}"/>
              </a:ext>
            </a:extLst>
          </p:cNvPr>
          <p:cNvSpPr>
            <a:spLocks noGrp="1"/>
          </p:cNvSpPr>
          <p:nvPr>
            <p:ph type="dt" sz="half" idx="10"/>
          </p:nvPr>
        </p:nvSpPr>
        <p:spPr>
          <a:xfrm>
            <a:off x="838200" y="6356350"/>
            <a:ext cx="2743200" cy="365125"/>
          </a:xfrm>
          <a:prstGeom prst="rect">
            <a:avLst/>
          </a:prstGeom>
        </p:spPr>
        <p:txBody>
          <a:bodyPr/>
          <a:lstStyle/>
          <a:p>
            <a:pPr>
              <a:defRPr/>
            </a:pPr>
            <a:fld id="{06F32709-0848-4F3D-ADFD-CABEA15C1EC8}" type="datetime1">
              <a:rPr lang="en-US" smtClean="0"/>
              <a:t>9/22/2023</a:t>
            </a:fld>
            <a:endParaRPr lang="en-US"/>
          </a:p>
        </p:txBody>
      </p:sp>
      <p:sp>
        <p:nvSpPr>
          <p:cNvPr id="6" name="Footer Placeholder 5">
            <a:extLst>
              <a:ext uri="{FF2B5EF4-FFF2-40B4-BE49-F238E27FC236}">
                <a16:creationId xmlns:a16="http://schemas.microsoft.com/office/drawing/2014/main" id="{655CFB78-6EEA-41CA-9DBA-241C3DA9ABB7}"/>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7" name="Slide Number Placeholder 6">
            <a:extLst>
              <a:ext uri="{FF2B5EF4-FFF2-40B4-BE49-F238E27FC236}">
                <a16:creationId xmlns:a16="http://schemas.microsoft.com/office/drawing/2014/main" id="{C651E46B-8825-4181-920A-000730E888A3}"/>
              </a:ext>
            </a:extLst>
          </p:cNvPr>
          <p:cNvSpPr>
            <a:spLocks noGrp="1"/>
          </p:cNvSpPr>
          <p:nvPr>
            <p:ph type="sldNum" sz="quarter" idx="12"/>
          </p:nvPr>
        </p:nvSpPr>
        <p:spPr>
          <a:xfrm>
            <a:off x="8610600" y="6356350"/>
            <a:ext cx="2743200" cy="365125"/>
          </a:xfrm>
          <a:prstGeom prst="rect">
            <a:avLst/>
          </a:prstGeom>
        </p:spPr>
        <p:txBody>
          <a:bodyPr/>
          <a:lstStyle/>
          <a:p>
            <a:pPr>
              <a:defRPr/>
            </a:pPr>
            <a:fld id="{EB89334C-FC96-4610-A770-0574EBDC7208}" type="slidenum">
              <a:rPr lang="en-US" smtClean="0"/>
              <a:pPr>
                <a:defRPr/>
              </a:pPr>
              <a:t>‹#›</a:t>
            </a:fld>
            <a:endParaRPr lang="en-US"/>
          </a:p>
        </p:txBody>
      </p:sp>
    </p:spTree>
    <p:extLst>
      <p:ext uri="{BB962C8B-B14F-4D97-AF65-F5344CB8AC3E}">
        <p14:creationId xmlns:p14="http://schemas.microsoft.com/office/powerpoint/2010/main" val="216470641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68FD-1EC5-4999-A58F-5C67732A9C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E9E6A5-1117-401A-ACBB-2633B9AC8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E0749-B673-405F-A2A5-41DD48772BA8}"/>
              </a:ext>
            </a:extLst>
          </p:cNvPr>
          <p:cNvSpPr>
            <a:spLocks noGrp="1"/>
          </p:cNvSpPr>
          <p:nvPr>
            <p:ph type="dt" sz="half" idx="10"/>
          </p:nvPr>
        </p:nvSpPr>
        <p:spPr>
          <a:xfrm>
            <a:off x="838200" y="6356350"/>
            <a:ext cx="2743200" cy="365125"/>
          </a:xfrm>
          <a:prstGeom prst="rect">
            <a:avLst/>
          </a:prstGeom>
        </p:spPr>
        <p:txBody>
          <a:bodyPr/>
          <a:lstStyle/>
          <a:p>
            <a:fld id="{0613296A-EAF6-4FA7-AFE1-20910CF39025}" type="datetime1">
              <a:rPr lang="en-US" smtClean="0"/>
              <a:t>9/22/2023</a:t>
            </a:fld>
            <a:endParaRPr lang="en-US" dirty="0"/>
          </a:p>
        </p:txBody>
      </p:sp>
      <p:sp>
        <p:nvSpPr>
          <p:cNvPr id="5" name="Footer Placeholder 4">
            <a:extLst>
              <a:ext uri="{FF2B5EF4-FFF2-40B4-BE49-F238E27FC236}">
                <a16:creationId xmlns:a16="http://schemas.microsoft.com/office/drawing/2014/main" id="{AFB3C12C-6B96-47A0-857F-C335D4121993}"/>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7101A390-764C-4B5F-ABE8-8A6D55B26AB3}"/>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85080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C21E0-5AB7-4DB7-9F73-E614BAE9A6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2700DB-E4E4-4523-8640-CB83DC3F8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CD6ABB-9448-496C-B800-285089E29270}"/>
              </a:ext>
            </a:extLst>
          </p:cNvPr>
          <p:cNvSpPr>
            <a:spLocks noGrp="1"/>
          </p:cNvSpPr>
          <p:nvPr>
            <p:ph type="dt" sz="half" idx="10"/>
          </p:nvPr>
        </p:nvSpPr>
        <p:spPr>
          <a:xfrm>
            <a:off x="838200" y="6356350"/>
            <a:ext cx="2743200" cy="365125"/>
          </a:xfrm>
          <a:prstGeom prst="rect">
            <a:avLst/>
          </a:prstGeom>
        </p:spPr>
        <p:txBody>
          <a:bodyPr/>
          <a:lstStyle/>
          <a:p>
            <a:fld id="{F1AE2D89-AB69-40D1-AE3E-CCF7C930D0C3}" type="datetime1">
              <a:rPr lang="en-US" smtClean="0"/>
              <a:t>9/22/2023</a:t>
            </a:fld>
            <a:endParaRPr lang="en-US" dirty="0"/>
          </a:p>
        </p:txBody>
      </p:sp>
      <p:sp>
        <p:nvSpPr>
          <p:cNvPr id="5" name="Footer Placeholder 4">
            <a:extLst>
              <a:ext uri="{FF2B5EF4-FFF2-40B4-BE49-F238E27FC236}">
                <a16:creationId xmlns:a16="http://schemas.microsoft.com/office/drawing/2014/main" id="{DEEC77CF-C71E-4FD8-B649-886776E2ED29}"/>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2AFDCC71-CBA7-4E4B-BDF1-15D3F788EBA5}"/>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224939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a:prstGeom prst="rect">
            <a:avLst/>
          </a:prstGeo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080268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90600"/>
          </a:xfrm>
          <a:prstGeom prst="rect">
            <a:avLst/>
          </a:prstGeo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0758813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1604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A9CB70B-39BB-0E86-8A48-1B52E566AB2A}"/>
              </a:ext>
            </a:extLst>
          </p:cNvPr>
          <p:cNvSpPr txBox="1">
            <a:spLocks/>
          </p:cNvSpPr>
          <p:nvPr/>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0" name="Text Box 10">
            <a:extLst>
              <a:ext uri="{FF2B5EF4-FFF2-40B4-BE49-F238E27FC236}">
                <a16:creationId xmlns:a16="http://schemas.microsoft.com/office/drawing/2014/main" id="{8623C05E-1A8D-6E7D-E7E9-CC8B9F80ED21}"/>
              </a:ext>
            </a:extLst>
          </p:cNvPr>
          <p:cNvSpPr txBox="1">
            <a:spLocks noChangeArrowheads="1"/>
          </p:cNvSpPr>
          <p:nvPr/>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5E7C9882-24BC-4B59-8ABB-DBBB7978FE6D}" type="slidenum">
              <a:rPr lang="en-US" altLang="en-US" sz="1200" b="1">
                <a:solidFill>
                  <a:schemeClr val="bg1"/>
                </a:solidFill>
              </a:rPr>
              <a:pPr>
                <a:spcBef>
                  <a:spcPct val="50000"/>
                </a:spcBef>
              </a:pPr>
              <a:t>‹#›</a:t>
            </a:fld>
            <a:r>
              <a:rPr lang="en-US" altLang="en-US" sz="1200" b="1">
                <a:solidFill>
                  <a:schemeClr val="bg1"/>
                </a:solidFill>
              </a:rPr>
              <a:t> </a:t>
            </a: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a:extLst>
              <a:ext uri="{FF2B5EF4-FFF2-40B4-BE49-F238E27FC236}">
                <a16:creationId xmlns:a16="http://schemas.microsoft.com/office/drawing/2014/main" id="{2755C440-7E0D-CA7E-9159-D5FB6819A2F1}"/>
              </a:ext>
            </a:extLst>
          </p:cNvPr>
          <p:cNvPicPr preferRelativeResize="0">
            <a:picLocks noChangeAspect="1"/>
          </p:cNvPicPr>
          <p:nvPr/>
        </p:nvPicPr>
        <p:blipFill>
          <a:blip r:embed="rId2" cstate="print">
            <a:alphaModFix amt="20000"/>
            <a:extLst>
              <a:ext uri="{28A0092B-C50C-407E-A947-70E740481C1C}">
                <a14:useLocalDpi xmlns:a14="http://schemas.microsoft.com/office/drawing/2010/main" val="0"/>
              </a:ext>
            </a:extLst>
          </a:blip>
          <a:srcRect/>
          <a:stretch/>
        </p:blipFill>
        <p:spPr bwMode="auto">
          <a:xfrm>
            <a:off x="3695700" y="952791"/>
            <a:ext cx="4800600" cy="4952418"/>
          </a:xfrm>
          <a:prstGeom prst="rect">
            <a:avLst/>
          </a:prstGeom>
          <a:noFill/>
          <a:ln w="9525">
            <a:noFill/>
            <a:miter lim="800000"/>
            <a:headEnd/>
            <a:tailEnd/>
          </a:ln>
        </p:spPr>
      </p:pic>
    </p:spTree>
    <p:extLst>
      <p:ext uri="{BB962C8B-B14F-4D97-AF65-F5344CB8AC3E}">
        <p14:creationId xmlns:p14="http://schemas.microsoft.com/office/powerpoint/2010/main" val="5528168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9829800" cy="1143000"/>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570037"/>
            <a:ext cx="10972800" cy="4754563"/>
          </a:xfrm>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F02FC6EB-6EA5-DA51-7204-43310DC69A4A}"/>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8445834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CFA401-AE69-5A18-6F28-CF0F3B9DD084}"/>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9027407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9829799"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960984BC-0AF8-E49C-BD58-1736CEB1E0A9}"/>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22457859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3">
              <a:lumMod val="50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B7E3BA-05F4-A09B-F76B-EA331796B8D2}"/>
              </a:ext>
            </a:extLst>
          </p:cNvPr>
          <p:cNvSpPr>
            <a:spLocks noGrp="1"/>
          </p:cNvSpPr>
          <p:nvPr>
            <p:ph type="title"/>
          </p:nvPr>
        </p:nvSpPr>
        <p:spPr bwMode="auto">
          <a:xfrm>
            <a:off x="1601784" y="152400"/>
            <a:ext cx="998061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1D063F6-3D4E-F936-D1AA-4E7C9667EAA2}"/>
              </a:ext>
            </a:extLst>
          </p:cNvPr>
          <p:cNvSpPr>
            <a:spLocks noGrp="1"/>
          </p:cNvSpPr>
          <p:nvPr>
            <p:ph type="body" idx="1"/>
          </p:nvPr>
        </p:nvSpPr>
        <p:spPr bwMode="auto">
          <a:xfrm>
            <a:off x="609600" y="14478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 name="Text Box 10">
            <a:extLst>
              <a:ext uri="{FF2B5EF4-FFF2-40B4-BE49-F238E27FC236}">
                <a16:creationId xmlns:a16="http://schemas.microsoft.com/office/drawing/2014/main" id="{1241B203-6057-A3C6-14D2-33F1C63D38C9}"/>
              </a:ext>
            </a:extLst>
          </p:cNvPr>
          <p:cNvSpPr txBox="1">
            <a:spLocks noChangeArrowheads="1"/>
          </p:cNvSpPr>
          <p:nvPr/>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7F429EA8-088E-4F06-8EDE-1C2EFD703551}" type="slidenum">
              <a:rPr lang="en-US" altLang="en-US" sz="1200" b="1">
                <a:solidFill>
                  <a:schemeClr val="bg1"/>
                </a:solidFill>
              </a:rPr>
              <a:pPr>
                <a:spcBef>
                  <a:spcPct val="50000"/>
                </a:spcBef>
              </a:pPr>
              <a:t>‹#›</a:t>
            </a:fld>
            <a:r>
              <a:rPr lang="en-US" altLang="en-US" sz="1200" b="1">
                <a:solidFill>
                  <a:schemeClr val="bg1"/>
                </a:solidFill>
              </a:rPr>
              <a:t> </a:t>
            </a:r>
          </a:p>
        </p:txBody>
      </p:sp>
      <p:pic>
        <p:nvPicPr>
          <p:cNvPr id="14" name="Picture 13">
            <a:extLst>
              <a:ext uri="{FF2B5EF4-FFF2-40B4-BE49-F238E27FC236}">
                <a16:creationId xmlns:a16="http://schemas.microsoft.com/office/drawing/2014/main" id="{7B2C480D-6FD9-0364-5902-0D20FA3AD96B}"/>
              </a:ext>
            </a:extLst>
          </p:cNvPr>
          <p:cNvPicPr/>
          <p:nvPr/>
        </p:nvPicPr>
        <p:blipFill>
          <a:blip r:embed="rId9"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3219994802"/>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A6DA3-5E84-4D7D-9108-A409C452899F}"/>
              </a:ext>
            </a:extLst>
          </p:cNvPr>
          <p:cNvSpPr>
            <a:spLocks noGrp="1"/>
          </p:cNvSpPr>
          <p:nvPr>
            <p:ph type="title"/>
          </p:nvPr>
        </p:nvSpPr>
        <p:spPr>
          <a:xfrm>
            <a:off x="1752600" y="365125"/>
            <a:ext cx="96012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39F8BE-AF17-4B31-9CFC-61067BE90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5248CE31-73B8-BAC6-D0D9-43150121B4C1}"/>
              </a:ext>
            </a:extLst>
          </p:cNvPr>
          <p:cNvPicPr/>
          <p:nvPr/>
        </p:nvPicPr>
        <p:blipFill>
          <a:blip r:embed="rId13"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2467872570"/>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hyperlink" Target="http://www.gettingtosustainability.com.au/"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hyperlink" Target="https://bookspics.com/ebooks/management-global-edition-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7436" y="76200"/>
            <a:ext cx="6837128" cy="3154710"/>
          </a:xfrm>
          <a:prstGeom prst="rect">
            <a:avLst/>
          </a:prstGeom>
          <a:noFill/>
        </p:spPr>
        <p:txBody>
          <a:bodyPr wrap="none" lIns="91440" tIns="45720" rIns="91440" bIns="45720">
            <a:spAutoFit/>
          </a:bodyPr>
          <a:lstStyle/>
          <a:p>
            <a:pPr algn="ctr"/>
            <a:r>
              <a:rPr lang="ur-PK" sz="7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بسم</a:t>
            </a:r>
            <a:r>
              <a:rPr lang="ur-PK"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 </a:t>
            </a:r>
            <a:r>
              <a:rPr lang="ur-PK" sz="199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اللہ</a:t>
            </a:r>
            <a:r>
              <a:rPr lang="ur-PK" sz="7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الرحمٰن</a:t>
            </a:r>
            <a:r>
              <a:rPr lang="ur-PK"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 </a:t>
            </a:r>
            <a:r>
              <a:rPr lang="ur-PK" sz="7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الرحیم</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endParaRPr>
          </a:p>
        </p:txBody>
      </p:sp>
      <p:grpSp>
        <p:nvGrpSpPr>
          <p:cNvPr id="7" name="Group 6">
            <a:extLst>
              <a:ext uri="{FF2B5EF4-FFF2-40B4-BE49-F238E27FC236}">
                <a16:creationId xmlns:a16="http://schemas.microsoft.com/office/drawing/2014/main" id="{8FB74A16-E0EE-49B3-9B7B-2625750B5366}"/>
              </a:ext>
            </a:extLst>
          </p:cNvPr>
          <p:cNvGrpSpPr/>
          <p:nvPr/>
        </p:nvGrpSpPr>
        <p:grpSpPr>
          <a:xfrm>
            <a:off x="2923669" y="2972106"/>
            <a:ext cx="6883743" cy="3038939"/>
            <a:chOff x="1399669" y="2972105"/>
            <a:chExt cx="6883743" cy="3038939"/>
          </a:xfrm>
        </p:grpSpPr>
        <p:pic>
          <p:nvPicPr>
            <p:cNvPr id="8" name="Picture 7">
              <a:extLst>
                <a:ext uri="{FF2B5EF4-FFF2-40B4-BE49-F238E27FC236}">
                  <a16:creationId xmlns:a16="http://schemas.microsoft.com/office/drawing/2014/main" id="{92CFA39F-8815-4C0D-9B6B-479DB4AA2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69" y="2972105"/>
              <a:ext cx="4391531" cy="30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F0CA4511-B939-41F6-AFD3-22DB9D654C5F}"/>
                </a:ext>
              </a:extLst>
            </p:cNvPr>
            <p:cNvSpPr/>
            <p:nvPr/>
          </p:nvSpPr>
          <p:spPr>
            <a:xfrm>
              <a:off x="5997412" y="3523187"/>
              <a:ext cx="2286000" cy="2446824"/>
            </a:xfrm>
            <a:prstGeom prst="rect">
              <a:avLst/>
            </a:prstGeom>
          </p:spPr>
          <p:txBody>
            <a:bodyPr wrap="square">
              <a:spAutoFit/>
            </a:bodyPr>
            <a:lstStyle/>
            <a:p>
              <a:r>
                <a:rPr lang="en-US" sz="1700" dirty="0">
                  <a:effectLst>
                    <a:outerShdw blurRad="38100" dist="38100" dir="2700000" algn="tl">
                      <a:srgbClr val="000000">
                        <a:alpha val="43137"/>
                      </a:srgbClr>
                    </a:outerShdw>
                  </a:effectLst>
                </a:rPr>
                <a:t>My Lord, put my heart at peace for me,​</a:t>
              </a:r>
              <a:br>
                <a:rPr lang="en-US" sz="1700" dirty="0">
                  <a:effectLst>
                    <a:outerShdw blurRad="38100" dist="38100" dir="2700000" algn="tl">
                      <a:srgbClr val="000000">
                        <a:alpha val="43137"/>
                      </a:srgbClr>
                    </a:outerShdw>
                  </a:effectLst>
                </a:rPr>
              </a:br>
              <a:r>
                <a:rPr lang="en-US" sz="1700" dirty="0">
                  <a:effectLst>
                    <a:outerShdw blurRad="38100" dist="38100" dir="2700000" algn="tl">
                      <a:srgbClr val="000000">
                        <a:alpha val="43137"/>
                      </a:srgbClr>
                    </a:outerShdw>
                  </a:effectLst>
                </a:rPr>
                <a:t>and make my task easy for me and remove the knot from my tongue,</a:t>
              </a:r>
              <a:br>
                <a:rPr lang="en-US" sz="1700" dirty="0">
                  <a:effectLst>
                    <a:outerShdw blurRad="38100" dist="38100" dir="2700000" algn="tl">
                      <a:srgbClr val="000000">
                        <a:alpha val="43137"/>
                      </a:srgbClr>
                    </a:outerShdw>
                  </a:effectLst>
                </a:rPr>
              </a:br>
              <a:r>
                <a:rPr lang="en-US" sz="1700" dirty="0">
                  <a:effectLst>
                    <a:outerShdw blurRad="38100" dist="38100" dir="2700000" algn="tl">
                      <a:srgbClr val="000000">
                        <a:alpha val="43137"/>
                      </a:srgbClr>
                    </a:outerShdw>
                  </a:effectLst>
                </a:rPr>
                <a:t>so that they may understand my speech.​</a:t>
              </a:r>
            </a:p>
            <a:p>
              <a:br>
                <a:rPr lang="en-US" sz="1700" dirty="0">
                  <a:effectLst>
                    <a:outerShdw blurRad="38100" dist="38100" dir="2700000" algn="tl">
                      <a:srgbClr val="000000">
                        <a:alpha val="43137"/>
                      </a:srgbClr>
                    </a:outerShdw>
                  </a:effectLst>
                </a:rPr>
              </a:br>
              <a:r>
                <a:rPr lang="en-US" sz="1700" dirty="0">
                  <a:effectLst>
                    <a:outerShdw blurRad="38100" dist="38100" dir="2700000" algn="tl">
                      <a:srgbClr val="000000">
                        <a:alpha val="43137"/>
                      </a:srgbClr>
                    </a:outerShdw>
                  </a:effectLst>
                </a:rPr>
                <a:t>​​[20:24-28]​</a:t>
              </a:r>
            </a:p>
          </p:txBody>
        </p:sp>
      </p:grpSp>
    </p:spTree>
    <p:extLst>
      <p:ext uri="{BB962C8B-B14F-4D97-AF65-F5344CB8AC3E}">
        <p14:creationId xmlns:p14="http://schemas.microsoft.com/office/powerpoint/2010/main" val="17408807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F50E45-34FB-474C-886B-1D923CA3547E}"/>
              </a:ext>
            </a:extLst>
          </p:cNvPr>
          <p:cNvSpPr>
            <a:spLocks noGrp="1"/>
          </p:cNvSpPr>
          <p:nvPr>
            <p:ph type="title"/>
          </p:nvPr>
        </p:nvSpPr>
        <p:spPr>
          <a:xfrm>
            <a:off x="1981200" y="152400"/>
            <a:ext cx="9753600" cy="1143000"/>
          </a:xfrm>
        </p:spPr>
        <p:txBody>
          <a:bodyPr/>
          <a:lstStyle/>
          <a:p>
            <a:pPr>
              <a:defRPr/>
            </a:pPr>
            <a:r>
              <a:rPr lang="en-US" dirty="0"/>
              <a:t>Classifying Managers</a:t>
            </a:r>
          </a:p>
        </p:txBody>
      </p:sp>
      <p:sp>
        <p:nvSpPr>
          <p:cNvPr id="11267" name="Content Placeholder 6">
            <a:extLst>
              <a:ext uri="{FF2B5EF4-FFF2-40B4-BE49-F238E27FC236}">
                <a16:creationId xmlns:a16="http://schemas.microsoft.com/office/drawing/2014/main" id="{97BD3E69-6590-4E3D-A455-6DC195BBE5D5}"/>
              </a:ext>
            </a:extLst>
          </p:cNvPr>
          <p:cNvSpPr>
            <a:spLocks noGrp="1"/>
          </p:cNvSpPr>
          <p:nvPr>
            <p:ph idx="1"/>
          </p:nvPr>
        </p:nvSpPr>
        <p:spPr/>
        <p:txBody>
          <a:bodyPr/>
          <a:lstStyle/>
          <a:p>
            <a:r>
              <a:rPr lang="en-US" altLang="en-US" b="1" dirty="0"/>
              <a:t>First-line Managers </a:t>
            </a:r>
            <a:r>
              <a:rPr lang="en-US" altLang="en-US" dirty="0"/>
              <a:t>- Individuals who manage the work of non-managerial employees.</a:t>
            </a:r>
          </a:p>
          <a:p>
            <a:r>
              <a:rPr lang="en-US" altLang="en-US" b="1" dirty="0"/>
              <a:t>Middle Managers </a:t>
            </a:r>
            <a:r>
              <a:rPr lang="en-US" altLang="en-US" dirty="0"/>
              <a:t>- Individuals who manage the work of first-line managers.</a:t>
            </a:r>
          </a:p>
          <a:p>
            <a:r>
              <a:rPr lang="en-US" altLang="en-US" b="1" dirty="0"/>
              <a:t>Top Managers </a:t>
            </a:r>
            <a:r>
              <a:rPr lang="en-US" altLang="en-US" dirty="0"/>
              <a:t>- Individuals who are responsible for making organization-wide decisions and establishing plans and goals that affect the entire organization.</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6E25287-94D8-4B2A-869E-0EA55F4E406F}"/>
              </a:ext>
            </a:extLst>
          </p:cNvPr>
          <p:cNvSpPr>
            <a:spLocks noGrp="1"/>
          </p:cNvSpPr>
          <p:nvPr>
            <p:ph type="title"/>
          </p:nvPr>
        </p:nvSpPr>
        <p:spPr/>
        <p:txBody>
          <a:bodyPr/>
          <a:lstStyle/>
          <a:p>
            <a:pPr algn="ctr"/>
            <a:r>
              <a:rPr lang="en-US" altLang="en-US" sz="3600">
                <a:solidFill>
                  <a:srgbClr val="7F7F7F"/>
                </a:solidFill>
              </a:rPr>
              <a:t>Exhibit 1-1: Levels of Management</a:t>
            </a:r>
          </a:p>
        </p:txBody>
      </p:sp>
      <p:pic>
        <p:nvPicPr>
          <p:cNvPr id="12291" name="Picture 2">
            <a:extLst>
              <a:ext uri="{FF2B5EF4-FFF2-40B4-BE49-F238E27FC236}">
                <a16:creationId xmlns:a16="http://schemas.microsoft.com/office/drawing/2014/main" id="{E27EE01F-68AF-4A61-A599-EE1AF163780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17700" y="1752600"/>
            <a:ext cx="8591550" cy="38862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AC2E-2EED-4E31-9529-CA28964DB86E}"/>
              </a:ext>
            </a:extLst>
          </p:cNvPr>
          <p:cNvSpPr>
            <a:spLocks noGrp="1"/>
          </p:cNvSpPr>
          <p:nvPr>
            <p:ph type="title"/>
          </p:nvPr>
        </p:nvSpPr>
        <p:spPr>
          <a:xfrm>
            <a:off x="1981200" y="0"/>
            <a:ext cx="9601200" cy="1143000"/>
          </a:xfrm>
        </p:spPr>
        <p:txBody>
          <a:bodyPr/>
          <a:lstStyle/>
          <a:p>
            <a:pPr>
              <a:defRPr/>
            </a:pPr>
            <a:r>
              <a:rPr lang="en-US" dirty="0"/>
              <a:t>Where Do Managers Work?</a:t>
            </a:r>
          </a:p>
        </p:txBody>
      </p:sp>
      <p:sp>
        <p:nvSpPr>
          <p:cNvPr id="13315" name="Content Placeholder 2">
            <a:extLst>
              <a:ext uri="{FF2B5EF4-FFF2-40B4-BE49-F238E27FC236}">
                <a16:creationId xmlns:a16="http://schemas.microsoft.com/office/drawing/2014/main" id="{4324C534-9A80-4629-81D6-73F79164FA3F}"/>
              </a:ext>
            </a:extLst>
          </p:cNvPr>
          <p:cNvSpPr>
            <a:spLocks noGrp="1"/>
          </p:cNvSpPr>
          <p:nvPr>
            <p:ph idx="1"/>
          </p:nvPr>
        </p:nvSpPr>
        <p:spPr/>
        <p:txBody>
          <a:bodyPr/>
          <a:lstStyle/>
          <a:p>
            <a:r>
              <a:rPr lang="en-US" altLang="en-US" b="1"/>
              <a:t>Organization</a:t>
            </a:r>
            <a:r>
              <a:rPr lang="en-US" altLang="en-US"/>
              <a:t> - A deliberate arrangement of people assembled to accomplish some specific purpose (that individuals independently could not accomplish alone).</a:t>
            </a:r>
          </a:p>
          <a:p>
            <a:r>
              <a:rPr lang="en-US" altLang="en-US"/>
              <a:t>Common Characteristics of Organizations</a:t>
            </a:r>
          </a:p>
          <a:p>
            <a:pPr lvl="1"/>
            <a:r>
              <a:rPr lang="en-US" altLang="en-US"/>
              <a:t>Have a distinct purpose (goal)</a:t>
            </a:r>
          </a:p>
          <a:p>
            <a:pPr lvl="1"/>
            <a:r>
              <a:rPr lang="en-US" altLang="en-US"/>
              <a:t>Are composed of people</a:t>
            </a:r>
          </a:p>
          <a:p>
            <a:pPr lvl="1"/>
            <a:r>
              <a:rPr lang="en-US" altLang="en-US"/>
              <a:t>Have a deliberate structure</a:t>
            </a:r>
          </a:p>
          <a:p>
            <a:pPr>
              <a:buFont typeface="Arial" panose="020B0604020202020204" pitchFamily="34" charset="0"/>
              <a:buNone/>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D36E11E-44C7-4662-83CE-CFF2A62B43D1}"/>
              </a:ext>
            </a:extLst>
          </p:cNvPr>
          <p:cNvSpPr>
            <a:spLocks noGrp="1"/>
          </p:cNvSpPr>
          <p:nvPr>
            <p:ph type="title"/>
          </p:nvPr>
        </p:nvSpPr>
        <p:spPr/>
        <p:txBody>
          <a:bodyPr/>
          <a:lstStyle/>
          <a:p>
            <a:pPr algn="ctr"/>
            <a:r>
              <a:rPr lang="en-US" altLang="en-US" sz="3600">
                <a:solidFill>
                  <a:srgbClr val="7F7F7F"/>
                </a:solidFill>
              </a:rPr>
              <a:t>Exhibit 1-2: Characteristics of Organizations</a:t>
            </a:r>
          </a:p>
        </p:txBody>
      </p:sp>
      <p:pic>
        <p:nvPicPr>
          <p:cNvPr id="14339" name="Picture 2">
            <a:extLst>
              <a:ext uri="{FF2B5EF4-FFF2-40B4-BE49-F238E27FC236}">
                <a16:creationId xmlns:a16="http://schemas.microsoft.com/office/drawing/2014/main" id="{B81D5DE9-6481-486A-89A1-8C65787471E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4410075" y="2896394"/>
            <a:ext cx="3371850" cy="1704975"/>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CCED-9538-47A7-B50B-8EB583871423}"/>
              </a:ext>
            </a:extLst>
          </p:cNvPr>
          <p:cNvSpPr>
            <a:spLocks noGrp="1"/>
          </p:cNvSpPr>
          <p:nvPr>
            <p:ph type="title"/>
          </p:nvPr>
        </p:nvSpPr>
        <p:spPr>
          <a:xfrm>
            <a:off x="1905000" y="76200"/>
            <a:ext cx="9753600" cy="1143000"/>
          </a:xfrm>
        </p:spPr>
        <p:txBody>
          <a:bodyPr/>
          <a:lstStyle/>
          <a:p>
            <a:pPr>
              <a:defRPr/>
            </a:pPr>
            <a:r>
              <a:rPr lang="en-US" dirty="0"/>
              <a:t>What Do Managers Do?</a:t>
            </a:r>
          </a:p>
        </p:txBody>
      </p:sp>
      <p:sp>
        <p:nvSpPr>
          <p:cNvPr id="15363" name="Content Placeholder 2">
            <a:extLst>
              <a:ext uri="{FF2B5EF4-FFF2-40B4-BE49-F238E27FC236}">
                <a16:creationId xmlns:a16="http://schemas.microsoft.com/office/drawing/2014/main" id="{96DEF36A-0BBE-42F5-B836-2AC97C725B93}"/>
              </a:ext>
            </a:extLst>
          </p:cNvPr>
          <p:cNvSpPr>
            <a:spLocks noGrp="1"/>
          </p:cNvSpPr>
          <p:nvPr>
            <p:ph idx="1"/>
          </p:nvPr>
        </p:nvSpPr>
        <p:spPr/>
        <p:txBody>
          <a:bodyPr/>
          <a:lstStyle/>
          <a:p>
            <a:r>
              <a:rPr lang="en-US" altLang="en-US" b="1"/>
              <a:t>Management </a:t>
            </a:r>
            <a:r>
              <a:rPr lang="en-US" altLang="en-US"/>
              <a:t>involves coordinating and overseeing the work activities of others so that their activities are completed efficiently and effectively.</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220E-3A68-4832-80B6-26058F4D86C1}"/>
              </a:ext>
            </a:extLst>
          </p:cNvPr>
          <p:cNvSpPr>
            <a:spLocks noGrp="1"/>
          </p:cNvSpPr>
          <p:nvPr>
            <p:ph type="title"/>
          </p:nvPr>
        </p:nvSpPr>
        <p:spPr>
          <a:xfrm>
            <a:off x="1905000" y="76200"/>
            <a:ext cx="9677400" cy="1143000"/>
          </a:xfrm>
        </p:spPr>
        <p:txBody>
          <a:bodyPr/>
          <a:lstStyle/>
          <a:p>
            <a:pPr>
              <a:defRPr/>
            </a:pPr>
            <a:r>
              <a:rPr dirty="0"/>
              <a:t>Effectiveness and Efficiency</a:t>
            </a:r>
          </a:p>
        </p:txBody>
      </p:sp>
      <p:sp>
        <p:nvSpPr>
          <p:cNvPr id="16387" name="Content Placeholder 4">
            <a:extLst>
              <a:ext uri="{FF2B5EF4-FFF2-40B4-BE49-F238E27FC236}">
                <a16:creationId xmlns:a16="http://schemas.microsoft.com/office/drawing/2014/main" id="{FD10184F-AC38-4DE4-9BA9-4B1CAF1929F9}"/>
              </a:ext>
            </a:extLst>
          </p:cNvPr>
          <p:cNvSpPr>
            <a:spLocks noGrp="1"/>
          </p:cNvSpPr>
          <p:nvPr>
            <p:ph sz="half" idx="1"/>
          </p:nvPr>
        </p:nvSpPr>
        <p:spPr/>
        <p:txBody>
          <a:bodyPr/>
          <a:lstStyle/>
          <a:p>
            <a:r>
              <a:rPr lang="en-US" altLang="en-US" b="1"/>
              <a:t>Efficiency</a:t>
            </a:r>
          </a:p>
          <a:p>
            <a:pPr lvl="1"/>
            <a:r>
              <a:rPr lang="en-US" altLang="en-US"/>
              <a:t>“Doing things right”</a:t>
            </a:r>
          </a:p>
          <a:p>
            <a:pPr lvl="1"/>
            <a:r>
              <a:rPr lang="en-US" altLang="en-US"/>
              <a:t>Getting the most output for the least inputs</a:t>
            </a:r>
          </a:p>
        </p:txBody>
      </p:sp>
      <p:sp>
        <p:nvSpPr>
          <p:cNvPr id="16388" name="Content Placeholder 5">
            <a:extLst>
              <a:ext uri="{FF2B5EF4-FFF2-40B4-BE49-F238E27FC236}">
                <a16:creationId xmlns:a16="http://schemas.microsoft.com/office/drawing/2014/main" id="{22719A68-CE92-4AB5-B5EC-B2622433DEB7}"/>
              </a:ext>
            </a:extLst>
          </p:cNvPr>
          <p:cNvSpPr>
            <a:spLocks noGrp="1"/>
          </p:cNvSpPr>
          <p:nvPr>
            <p:ph sz="half" idx="2"/>
          </p:nvPr>
        </p:nvSpPr>
        <p:spPr/>
        <p:txBody>
          <a:bodyPr/>
          <a:lstStyle/>
          <a:p>
            <a:r>
              <a:rPr lang="en-US" altLang="en-US" b="1"/>
              <a:t>Effectiveness</a:t>
            </a:r>
          </a:p>
          <a:p>
            <a:pPr lvl="1"/>
            <a:r>
              <a:rPr lang="en-US" altLang="en-US"/>
              <a:t>“Doing the right things”</a:t>
            </a:r>
          </a:p>
          <a:p>
            <a:pPr lvl="1"/>
            <a:r>
              <a:rPr lang="en-US" altLang="en-US"/>
              <a:t>Attaining organizational goals</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5">
            <a:extLst>
              <a:ext uri="{FF2B5EF4-FFF2-40B4-BE49-F238E27FC236}">
                <a16:creationId xmlns:a16="http://schemas.microsoft.com/office/drawing/2014/main" id="{7562BF8A-E7DB-4754-86AE-491080B2030E}"/>
              </a:ext>
            </a:extLst>
          </p:cNvPr>
          <p:cNvSpPr>
            <a:spLocks noGrp="1"/>
          </p:cNvSpPr>
          <p:nvPr>
            <p:ph type="title"/>
          </p:nvPr>
        </p:nvSpPr>
        <p:spPr/>
        <p:txBody>
          <a:bodyPr/>
          <a:lstStyle/>
          <a:p>
            <a:pPr algn="ctr"/>
            <a:r>
              <a:rPr lang="en-US" altLang="en-US" sz="3200">
                <a:solidFill>
                  <a:srgbClr val="7F7F7F"/>
                </a:solidFill>
              </a:rPr>
              <a:t>Exhibit 1-3: Efficiency and Effectiveness</a:t>
            </a:r>
            <a:br>
              <a:rPr lang="en-US" altLang="en-US" sz="3200">
                <a:solidFill>
                  <a:srgbClr val="7F7F7F"/>
                </a:solidFill>
              </a:rPr>
            </a:br>
            <a:r>
              <a:rPr lang="en-US" altLang="en-US" sz="3200">
                <a:solidFill>
                  <a:srgbClr val="7F7F7F"/>
                </a:solidFill>
              </a:rPr>
              <a:t>in Management</a:t>
            </a:r>
          </a:p>
        </p:txBody>
      </p:sp>
      <p:pic>
        <p:nvPicPr>
          <p:cNvPr id="17411" name="Picture 2">
            <a:extLst>
              <a:ext uri="{FF2B5EF4-FFF2-40B4-BE49-F238E27FC236}">
                <a16:creationId xmlns:a16="http://schemas.microsoft.com/office/drawing/2014/main" id="{FDCF3599-D081-41B1-BC77-823CF267F09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162300" y="2120106"/>
            <a:ext cx="5867400" cy="325755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DBC4-1009-4592-A927-C06B635AD0CC}"/>
              </a:ext>
            </a:extLst>
          </p:cNvPr>
          <p:cNvSpPr>
            <a:spLocks noGrp="1"/>
          </p:cNvSpPr>
          <p:nvPr>
            <p:ph type="title"/>
          </p:nvPr>
        </p:nvSpPr>
        <p:spPr>
          <a:xfrm>
            <a:off x="2209800" y="0"/>
            <a:ext cx="9372600" cy="1143000"/>
          </a:xfrm>
        </p:spPr>
        <p:txBody>
          <a:bodyPr/>
          <a:lstStyle/>
          <a:p>
            <a:pPr>
              <a:defRPr/>
            </a:pPr>
            <a:r>
              <a:rPr lang="en-US" dirty="0"/>
              <a:t>Management Functions</a:t>
            </a:r>
          </a:p>
        </p:txBody>
      </p:sp>
      <p:sp>
        <p:nvSpPr>
          <p:cNvPr id="18435" name="Content Placeholder 2">
            <a:extLst>
              <a:ext uri="{FF2B5EF4-FFF2-40B4-BE49-F238E27FC236}">
                <a16:creationId xmlns:a16="http://schemas.microsoft.com/office/drawing/2014/main" id="{BC9E50B0-CE24-487C-92F4-6B61C1B733A0}"/>
              </a:ext>
            </a:extLst>
          </p:cNvPr>
          <p:cNvSpPr>
            <a:spLocks noGrp="1"/>
          </p:cNvSpPr>
          <p:nvPr>
            <p:ph idx="1"/>
          </p:nvPr>
        </p:nvSpPr>
        <p:spPr/>
        <p:txBody>
          <a:bodyPr/>
          <a:lstStyle/>
          <a:p>
            <a:r>
              <a:rPr lang="en-US" altLang="en-US" sz="2800" b="1"/>
              <a:t>Planning</a:t>
            </a:r>
            <a:r>
              <a:rPr lang="en-US" altLang="en-US" sz="2800"/>
              <a:t> - Defining goals, establishing strategies to achieve goals, and developing plans to integrate and coordinate activities.</a:t>
            </a:r>
          </a:p>
          <a:p>
            <a:r>
              <a:rPr lang="en-US" altLang="en-US" sz="2800" b="1"/>
              <a:t>Organizing </a:t>
            </a:r>
            <a:r>
              <a:rPr lang="en-US" altLang="en-US" sz="2800"/>
              <a:t>- Arranging and structuring work to accomplish organizational goals.</a:t>
            </a:r>
          </a:p>
          <a:p>
            <a:r>
              <a:rPr lang="en-US" altLang="en-US" sz="2800" b="1"/>
              <a:t>Leading</a:t>
            </a:r>
            <a:r>
              <a:rPr lang="en-US" altLang="en-US" sz="2800"/>
              <a:t> - Working with and through people to accomplish goals.</a:t>
            </a:r>
          </a:p>
          <a:p>
            <a:r>
              <a:rPr lang="en-US" altLang="en-US" sz="2800" b="1"/>
              <a:t>Controlling </a:t>
            </a:r>
            <a:r>
              <a:rPr lang="en-US" altLang="en-US" sz="2800"/>
              <a:t>- Monitoring, comparing, and correcting work.</a:t>
            </a:r>
          </a:p>
          <a:p>
            <a:endParaRPr lang="en-US" altLang="en-US" sz="280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EEABAC0-653D-4435-B53D-8D944EE1A9CB}"/>
              </a:ext>
            </a:extLst>
          </p:cNvPr>
          <p:cNvSpPr>
            <a:spLocks noGrp="1"/>
          </p:cNvSpPr>
          <p:nvPr>
            <p:ph type="title"/>
          </p:nvPr>
        </p:nvSpPr>
        <p:spPr>
          <a:xfrm>
            <a:off x="1905000" y="0"/>
            <a:ext cx="9677400" cy="1143000"/>
          </a:xfrm>
        </p:spPr>
        <p:txBody>
          <a:bodyPr/>
          <a:lstStyle/>
          <a:p>
            <a:r>
              <a:rPr lang="en-US" altLang="en-US" sz="3600" dirty="0">
                <a:solidFill>
                  <a:srgbClr val="7F7F7F"/>
                </a:solidFill>
              </a:rPr>
              <a:t>Exhibit 1-4: Four Functions of Management  </a:t>
            </a:r>
          </a:p>
        </p:txBody>
      </p:sp>
      <p:pic>
        <p:nvPicPr>
          <p:cNvPr id="19459" name="Picture 2">
            <a:extLst>
              <a:ext uri="{FF2B5EF4-FFF2-40B4-BE49-F238E27FC236}">
                <a16:creationId xmlns:a16="http://schemas.microsoft.com/office/drawing/2014/main" id="{8B6441B6-50E5-4CC0-A149-74BE014CFA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2209800"/>
            <a:ext cx="9144000" cy="3049588"/>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78DC-03E5-45E4-AD72-E6094E789BFD}"/>
              </a:ext>
            </a:extLst>
          </p:cNvPr>
          <p:cNvSpPr>
            <a:spLocks noGrp="1"/>
          </p:cNvSpPr>
          <p:nvPr>
            <p:ph type="title"/>
          </p:nvPr>
        </p:nvSpPr>
        <p:spPr>
          <a:xfrm>
            <a:off x="2514600" y="0"/>
            <a:ext cx="9067800" cy="1143000"/>
          </a:xfrm>
        </p:spPr>
        <p:txBody>
          <a:bodyPr/>
          <a:lstStyle/>
          <a:p>
            <a:pPr>
              <a:defRPr/>
            </a:pPr>
            <a:r>
              <a:rPr lang="en-US" dirty="0"/>
              <a:t>Management Roles</a:t>
            </a:r>
          </a:p>
        </p:txBody>
      </p:sp>
      <p:sp>
        <p:nvSpPr>
          <p:cNvPr id="20483" name="Content Placeholder 2">
            <a:extLst>
              <a:ext uri="{FF2B5EF4-FFF2-40B4-BE49-F238E27FC236}">
                <a16:creationId xmlns:a16="http://schemas.microsoft.com/office/drawing/2014/main" id="{62DE292B-7AFF-4BBD-B908-1E0C58493C6E}"/>
              </a:ext>
            </a:extLst>
          </p:cNvPr>
          <p:cNvSpPr>
            <a:spLocks noGrp="1"/>
          </p:cNvSpPr>
          <p:nvPr>
            <p:ph idx="1"/>
          </p:nvPr>
        </p:nvSpPr>
        <p:spPr/>
        <p:txBody>
          <a:bodyPr/>
          <a:lstStyle/>
          <a:p>
            <a:r>
              <a:rPr lang="en-US" altLang="en-US"/>
              <a:t>Roles are specific actions or behaviors expected of a manager.</a:t>
            </a:r>
          </a:p>
          <a:p>
            <a:r>
              <a:rPr lang="en-US" altLang="en-US"/>
              <a:t>Mintzberg identified 10 roles grouped around </a:t>
            </a:r>
            <a:r>
              <a:rPr lang="en-US" altLang="en-US" i="1"/>
              <a:t>interpersonal relationships, the transfer of information</a:t>
            </a:r>
            <a:r>
              <a:rPr lang="en-US" altLang="en-US"/>
              <a:t>, and </a:t>
            </a:r>
            <a:r>
              <a:rPr lang="en-US" altLang="en-US" i="1"/>
              <a:t>decision making</a:t>
            </a:r>
            <a:r>
              <a:rPr lang="en-US" altLang="en-US"/>
              <a:t>.</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5FE668-CA3B-44C1-BC20-85AFE923A4EA}"/>
              </a:ext>
            </a:extLst>
          </p:cNvPr>
          <p:cNvSpPr>
            <a:spLocks noGrp="1"/>
          </p:cNvSpPr>
          <p:nvPr>
            <p:ph type="title"/>
          </p:nvPr>
        </p:nvSpPr>
        <p:spPr>
          <a:xfrm>
            <a:off x="2291202" y="0"/>
            <a:ext cx="9291197" cy="1143000"/>
          </a:xfrm>
        </p:spPr>
        <p:txBody>
          <a:bodyPr/>
          <a:lstStyle/>
          <a:p>
            <a:r>
              <a:rPr lang="en-GB" b="1" dirty="0">
                <a:effectLst>
                  <a:outerShdw blurRad="38100" dist="38100" dir="2700000" algn="tl">
                    <a:srgbClr val="000000">
                      <a:alpha val="43137"/>
                    </a:srgbClr>
                  </a:outerShdw>
                </a:effectLst>
              </a:rPr>
              <a:t>Dua to </a:t>
            </a:r>
            <a:r>
              <a:rPr lang="en-US" b="1" dirty="0">
                <a:effectLst>
                  <a:outerShdw blurRad="38100" dist="38100" dir="2700000" algn="tl">
                    <a:srgbClr val="000000">
                      <a:alpha val="43137"/>
                    </a:srgbClr>
                  </a:outerShdw>
                </a:effectLst>
              </a:rPr>
              <a:t>Recite </a:t>
            </a:r>
            <a:r>
              <a:rPr lang="en-GB" b="1" dirty="0">
                <a:effectLst>
                  <a:outerShdw blurRad="38100" dist="38100" dir="2700000" algn="tl">
                    <a:srgbClr val="000000">
                      <a:alpha val="43137"/>
                    </a:srgbClr>
                  </a:outerShdw>
                </a:effectLst>
              </a:rPr>
              <a:t>Before Study</a:t>
            </a:r>
          </a:p>
        </p:txBody>
      </p:sp>
      <p:sp>
        <p:nvSpPr>
          <p:cNvPr id="4" name="Footer Placeholder 3">
            <a:extLst>
              <a:ext uri="{FF2B5EF4-FFF2-40B4-BE49-F238E27FC236}">
                <a16:creationId xmlns:a16="http://schemas.microsoft.com/office/drawing/2014/main" id="{22D66AEA-22C6-4B27-9B63-4D256167CB74}"/>
              </a:ext>
            </a:extLst>
          </p:cNvPr>
          <p:cNvSpPr>
            <a:spLocks noGrp="1"/>
          </p:cNvSpPr>
          <p:nvPr>
            <p:ph type="ftr" sz="quarter" idx="11"/>
          </p:nvPr>
        </p:nvSpPr>
        <p:spPr>
          <a:xfrm>
            <a:off x="0" y="6161088"/>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Bilal Iqbal Mian - CUI Sahiwal</a:t>
            </a:r>
            <a:endParaRPr lang="en-US" dirty="0"/>
          </a:p>
        </p:txBody>
      </p:sp>
      <p:pic>
        <p:nvPicPr>
          <p:cNvPr id="6" name="Picture 5">
            <a:extLst>
              <a:ext uri="{FF2B5EF4-FFF2-40B4-BE49-F238E27FC236}">
                <a16:creationId xmlns:a16="http://schemas.microsoft.com/office/drawing/2014/main" id="{4A871580-657C-4888-824F-FF0C9C994D89}"/>
              </a:ext>
            </a:extLst>
          </p:cNvPr>
          <p:cNvPicPr>
            <a:picLocks noChangeAspect="1"/>
          </p:cNvPicPr>
          <p:nvPr/>
        </p:nvPicPr>
        <p:blipFill>
          <a:blip r:embed="rId2"/>
          <a:stretch>
            <a:fillRect/>
          </a:stretch>
        </p:blipFill>
        <p:spPr>
          <a:xfrm>
            <a:off x="1450401" y="1568880"/>
            <a:ext cx="9291197" cy="4174306"/>
          </a:xfrm>
          <a:prstGeom prst="rect">
            <a:avLst/>
          </a:prstGeom>
        </p:spPr>
      </p:pic>
      <p:pic>
        <p:nvPicPr>
          <p:cNvPr id="8" name="Picture 7">
            <a:extLst>
              <a:ext uri="{FF2B5EF4-FFF2-40B4-BE49-F238E27FC236}">
                <a16:creationId xmlns:a16="http://schemas.microsoft.com/office/drawing/2014/main" id="{19DF6860-F525-435E-96CE-3084933DC17D}"/>
              </a:ext>
            </a:extLst>
          </p:cNvPr>
          <p:cNvPicPr>
            <a:picLocks noChangeAspect="1"/>
          </p:cNvPicPr>
          <p:nvPr/>
        </p:nvPicPr>
        <p:blipFill>
          <a:blip r:embed="rId3"/>
          <a:stretch>
            <a:fillRect/>
          </a:stretch>
        </p:blipFill>
        <p:spPr>
          <a:xfrm>
            <a:off x="1204261" y="5150297"/>
            <a:ext cx="9783476" cy="802018"/>
          </a:xfrm>
          <a:prstGeom prst="rect">
            <a:avLst/>
          </a:prstGeom>
        </p:spPr>
      </p:pic>
    </p:spTree>
    <p:extLst>
      <p:ext uri="{BB962C8B-B14F-4D97-AF65-F5344CB8AC3E}">
        <p14:creationId xmlns:p14="http://schemas.microsoft.com/office/powerpoint/2010/main" val="440718269"/>
      </p:ext>
    </p:extLst>
  </p:cSld>
  <p:clrMapOvr>
    <a:masterClrMapping/>
  </p:clrMapOvr>
  <mc:AlternateContent xmlns:mc="http://schemas.openxmlformats.org/markup-compatibility/2006" xmlns:p14="http://schemas.microsoft.com/office/powerpoint/2010/main">
    <mc:Choice Requires="p14">
      <p:transition spd="med">
        <p14:flythrough/>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1724-93D0-4660-A8C3-B30F459F798A}"/>
              </a:ext>
            </a:extLst>
          </p:cNvPr>
          <p:cNvSpPr>
            <a:spLocks noGrp="1"/>
          </p:cNvSpPr>
          <p:nvPr>
            <p:ph type="title"/>
          </p:nvPr>
        </p:nvSpPr>
        <p:spPr>
          <a:xfrm>
            <a:off x="2590800" y="0"/>
            <a:ext cx="8991600" cy="1143000"/>
          </a:xfrm>
        </p:spPr>
        <p:txBody>
          <a:bodyPr/>
          <a:lstStyle/>
          <a:p>
            <a:pPr>
              <a:defRPr/>
            </a:pPr>
            <a:r>
              <a:rPr lang="en-US" dirty="0"/>
              <a:t>Management Roles		</a:t>
            </a:r>
          </a:p>
        </p:txBody>
      </p:sp>
      <p:sp>
        <p:nvSpPr>
          <p:cNvPr id="21507" name="Content Placeholder 2">
            <a:extLst>
              <a:ext uri="{FF2B5EF4-FFF2-40B4-BE49-F238E27FC236}">
                <a16:creationId xmlns:a16="http://schemas.microsoft.com/office/drawing/2014/main" id="{B67F7F07-EC39-499F-9AC8-EE41DCCF7DEC}"/>
              </a:ext>
            </a:extLst>
          </p:cNvPr>
          <p:cNvSpPr>
            <a:spLocks noGrp="1"/>
          </p:cNvSpPr>
          <p:nvPr>
            <p:ph idx="1"/>
          </p:nvPr>
        </p:nvSpPr>
        <p:spPr/>
        <p:txBody>
          <a:bodyPr/>
          <a:lstStyle/>
          <a:p>
            <a:r>
              <a:rPr lang="en-US" altLang="en-US" b="1"/>
              <a:t>Interpersonal roles</a:t>
            </a:r>
          </a:p>
          <a:p>
            <a:pPr lvl="1"/>
            <a:r>
              <a:rPr lang="en-US" altLang="en-US"/>
              <a:t>Figurehead, leader, liaison</a:t>
            </a:r>
          </a:p>
          <a:p>
            <a:r>
              <a:rPr lang="en-US" altLang="en-US" b="1"/>
              <a:t>Informational roles</a:t>
            </a:r>
          </a:p>
          <a:p>
            <a:pPr lvl="1"/>
            <a:r>
              <a:rPr lang="en-US" altLang="en-US"/>
              <a:t>Monitor, disseminator, spokesperson</a:t>
            </a:r>
          </a:p>
          <a:p>
            <a:r>
              <a:rPr lang="en-US" altLang="en-US" b="1"/>
              <a:t>Decisional roles</a:t>
            </a:r>
          </a:p>
          <a:p>
            <a:pPr lvl="1"/>
            <a:r>
              <a:rPr lang="en-US" altLang="en-US"/>
              <a:t>Entrepreneur, disturbance handler, resource allocator, negotiator</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C0BF2B6-52E9-4AA9-A261-1C0B465768F1}"/>
              </a:ext>
            </a:extLst>
          </p:cNvPr>
          <p:cNvSpPr>
            <a:spLocks noGrp="1"/>
          </p:cNvSpPr>
          <p:nvPr>
            <p:ph type="title"/>
          </p:nvPr>
        </p:nvSpPr>
        <p:spPr>
          <a:xfrm>
            <a:off x="1905000" y="0"/>
            <a:ext cx="9677400" cy="1143000"/>
          </a:xfrm>
        </p:spPr>
        <p:txBody>
          <a:bodyPr/>
          <a:lstStyle/>
          <a:p>
            <a:r>
              <a:rPr lang="en-US" altLang="en-US" sz="3600" dirty="0">
                <a:solidFill>
                  <a:srgbClr val="7F7F7F"/>
                </a:solidFill>
              </a:rPr>
              <a:t>Exhibit 1-5: Mintzberg’s Managerial Roles</a:t>
            </a:r>
          </a:p>
        </p:txBody>
      </p:sp>
      <p:pic>
        <p:nvPicPr>
          <p:cNvPr id="22531" name="Picture 2">
            <a:extLst>
              <a:ext uri="{FF2B5EF4-FFF2-40B4-BE49-F238E27FC236}">
                <a16:creationId xmlns:a16="http://schemas.microsoft.com/office/drawing/2014/main" id="{CE125DD7-0F9C-4B6F-8082-2A0C50A923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153820" y="1371600"/>
            <a:ext cx="5884360" cy="4754563"/>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2FCB-CA87-4DE5-B419-CAE01353679D}"/>
              </a:ext>
            </a:extLst>
          </p:cNvPr>
          <p:cNvSpPr>
            <a:spLocks noGrp="1"/>
          </p:cNvSpPr>
          <p:nvPr>
            <p:ph type="title"/>
          </p:nvPr>
        </p:nvSpPr>
        <p:spPr>
          <a:xfrm>
            <a:off x="2057400" y="0"/>
            <a:ext cx="9525000" cy="1143000"/>
          </a:xfrm>
        </p:spPr>
        <p:txBody>
          <a:bodyPr/>
          <a:lstStyle/>
          <a:p>
            <a:pPr>
              <a:defRPr/>
            </a:pPr>
            <a:r>
              <a:rPr lang="en-US" dirty="0"/>
              <a:t>Skills Managers Need</a:t>
            </a:r>
          </a:p>
        </p:txBody>
      </p:sp>
      <p:sp>
        <p:nvSpPr>
          <p:cNvPr id="23555" name="Content Placeholder 2">
            <a:extLst>
              <a:ext uri="{FF2B5EF4-FFF2-40B4-BE49-F238E27FC236}">
                <a16:creationId xmlns:a16="http://schemas.microsoft.com/office/drawing/2014/main" id="{897B203F-CE53-4A74-9821-3AF431C0C765}"/>
              </a:ext>
            </a:extLst>
          </p:cNvPr>
          <p:cNvSpPr>
            <a:spLocks noGrp="1"/>
          </p:cNvSpPr>
          <p:nvPr>
            <p:ph idx="1"/>
          </p:nvPr>
        </p:nvSpPr>
        <p:spPr/>
        <p:txBody>
          <a:bodyPr/>
          <a:lstStyle/>
          <a:p>
            <a:r>
              <a:rPr lang="en-US" altLang="en-US" b="1"/>
              <a:t>Technical skills</a:t>
            </a:r>
          </a:p>
          <a:p>
            <a:pPr lvl="1"/>
            <a:r>
              <a:rPr lang="en-US" altLang="en-US"/>
              <a:t>Knowledge and proficiency in a specific field</a:t>
            </a:r>
          </a:p>
          <a:p>
            <a:r>
              <a:rPr lang="en-US" altLang="en-US" b="1"/>
              <a:t>Human skills</a:t>
            </a:r>
          </a:p>
          <a:p>
            <a:pPr lvl="1"/>
            <a:r>
              <a:rPr lang="en-US" altLang="en-US"/>
              <a:t>The ability to work well with other people</a:t>
            </a:r>
          </a:p>
          <a:p>
            <a:r>
              <a:rPr lang="en-US" altLang="en-US" b="1"/>
              <a:t>Conceptual skills</a:t>
            </a:r>
          </a:p>
          <a:p>
            <a:pPr lvl="1"/>
            <a:r>
              <a:rPr lang="en-US" altLang="en-US"/>
              <a:t>The ability to think and conceptualize about abstract and complex situations concerning the organization</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37B60D0-BBB7-4CE0-A401-1CDC918E33AD}"/>
              </a:ext>
            </a:extLst>
          </p:cNvPr>
          <p:cNvSpPr>
            <a:spLocks noGrp="1"/>
          </p:cNvSpPr>
          <p:nvPr>
            <p:ph type="title"/>
          </p:nvPr>
        </p:nvSpPr>
        <p:spPr/>
        <p:txBody>
          <a:bodyPr/>
          <a:lstStyle/>
          <a:p>
            <a:pPr algn="ctr"/>
            <a:r>
              <a:rPr lang="en-US" altLang="en-US" sz="3200">
                <a:solidFill>
                  <a:srgbClr val="7F7F7F"/>
                </a:solidFill>
              </a:rPr>
              <a:t>Exhibit 1-6: Skills Needed at Different</a:t>
            </a:r>
            <a:br>
              <a:rPr lang="en-US" altLang="en-US" sz="3200">
                <a:solidFill>
                  <a:srgbClr val="7F7F7F"/>
                </a:solidFill>
              </a:rPr>
            </a:br>
            <a:r>
              <a:rPr lang="en-US" altLang="en-US" sz="3200">
                <a:solidFill>
                  <a:srgbClr val="7F7F7F"/>
                </a:solidFill>
              </a:rPr>
              <a:t>Managerial Levels</a:t>
            </a:r>
          </a:p>
        </p:txBody>
      </p:sp>
      <p:pic>
        <p:nvPicPr>
          <p:cNvPr id="24580" name="Picture 4">
            <a:extLst>
              <a:ext uri="{FF2B5EF4-FFF2-40B4-BE49-F238E27FC236}">
                <a16:creationId xmlns:a16="http://schemas.microsoft.com/office/drawing/2014/main" id="{707CEC9B-566C-4401-A24A-9698A4864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71676"/>
            <a:ext cx="86106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541339C4-F0D4-4C7B-B63D-B887832710A3}"/>
              </a:ext>
            </a:extLst>
          </p:cNvPr>
          <p:cNvSpPr>
            <a:spLocks noGrp="1"/>
          </p:cNvSpPr>
          <p:nvPr>
            <p:ph type="title"/>
          </p:nvPr>
        </p:nvSpPr>
        <p:spPr/>
        <p:txBody>
          <a:bodyPr/>
          <a:lstStyle/>
          <a:p>
            <a:pPr algn="ctr"/>
            <a:r>
              <a:rPr lang="en-US" altLang="en-US" sz="3600">
                <a:solidFill>
                  <a:srgbClr val="7F7F7F"/>
                </a:solidFill>
              </a:rPr>
              <a:t>Exhibit 1-7: Important Managerial Skills</a:t>
            </a:r>
          </a:p>
        </p:txBody>
      </p:sp>
      <p:pic>
        <p:nvPicPr>
          <p:cNvPr id="25603" name="Picture 2">
            <a:extLst>
              <a:ext uri="{FF2B5EF4-FFF2-40B4-BE49-F238E27FC236}">
                <a16:creationId xmlns:a16="http://schemas.microsoft.com/office/drawing/2014/main" id="{FFDFBF4B-2CB8-4DBF-A6A6-829C8B83C87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12964" y="1752600"/>
            <a:ext cx="7602537" cy="38100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F0A3-964C-4BE2-8736-185D68D319EC}"/>
              </a:ext>
            </a:extLst>
          </p:cNvPr>
          <p:cNvSpPr>
            <a:spLocks noGrp="1"/>
          </p:cNvSpPr>
          <p:nvPr>
            <p:ph type="title"/>
          </p:nvPr>
        </p:nvSpPr>
        <p:spPr>
          <a:xfrm>
            <a:off x="1828800" y="0"/>
            <a:ext cx="9753600" cy="1143000"/>
          </a:xfrm>
        </p:spPr>
        <p:txBody>
          <a:bodyPr/>
          <a:lstStyle/>
          <a:p>
            <a:pPr>
              <a:defRPr/>
            </a:pPr>
            <a:r>
              <a:rPr lang="en-US" dirty="0"/>
              <a:t>The Importance of Customers</a:t>
            </a:r>
          </a:p>
        </p:txBody>
      </p:sp>
      <p:sp>
        <p:nvSpPr>
          <p:cNvPr id="26627" name="Content Placeholder 2">
            <a:extLst>
              <a:ext uri="{FF2B5EF4-FFF2-40B4-BE49-F238E27FC236}">
                <a16:creationId xmlns:a16="http://schemas.microsoft.com/office/drawing/2014/main" id="{B422F634-56A0-4BFD-9CB8-FFCA3639BA2E}"/>
              </a:ext>
            </a:extLst>
          </p:cNvPr>
          <p:cNvSpPr>
            <a:spLocks noGrp="1"/>
          </p:cNvSpPr>
          <p:nvPr>
            <p:ph idx="1"/>
          </p:nvPr>
        </p:nvSpPr>
        <p:spPr/>
        <p:txBody>
          <a:bodyPr/>
          <a:lstStyle/>
          <a:p>
            <a:r>
              <a:rPr lang="en-US" altLang="en-US" b="1"/>
              <a:t>Customers:</a:t>
            </a:r>
            <a:r>
              <a:rPr lang="en-US" altLang="en-US"/>
              <a:t> the reason that organizations exist</a:t>
            </a:r>
          </a:p>
          <a:p>
            <a:pPr lvl="1"/>
            <a:r>
              <a:rPr lang="en-US" altLang="en-US"/>
              <a:t>Managing customer relationships is the responsibility of all managers and employees.</a:t>
            </a:r>
          </a:p>
          <a:p>
            <a:pPr lvl="1"/>
            <a:r>
              <a:rPr lang="en-US" altLang="en-US"/>
              <a:t>Consistent high quality customer service is essential for survival.</a:t>
            </a:r>
          </a:p>
          <a:p>
            <a:pPr>
              <a:buFont typeface="Arial" panose="020B0604020202020204" pitchFamily="34" charset="0"/>
              <a:buNone/>
            </a:pPr>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4AFD0-26BE-49FA-AB00-59A974CAEB16}"/>
              </a:ext>
            </a:extLst>
          </p:cNvPr>
          <p:cNvSpPr>
            <a:spLocks noGrp="1"/>
          </p:cNvSpPr>
          <p:nvPr>
            <p:ph type="title"/>
          </p:nvPr>
        </p:nvSpPr>
        <p:spPr>
          <a:xfrm>
            <a:off x="1828800" y="76200"/>
            <a:ext cx="9753600" cy="1143000"/>
          </a:xfrm>
        </p:spPr>
        <p:txBody>
          <a:bodyPr/>
          <a:lstStyle/>
          <a:p>
            <a:pPr>
              <a:defRPr/>
            </a:pPr>
            <a:r>
              <a:rPr lang="en-US" dirty="0"/>
              <a:t>The Importance of Innovation</a:t>
            </a:r>
          </a:p>
        </p:txBody>
      </p:sp>
      <p:sp>
        <p:nvSpPr>
          <p:cNvPr id="27651" name="Content Placeholder 2">
            <a:extLst>
              <a:ext uri="{FF2B5EF4-FFF2-40B4-BE49-F238E27FC236}">
                <a16:creationId xmlns:a16="http://schemas.microsoft.com/office/drawing/2014/main" id="{E7FF9F1C-209F-4603-8ECB-E67EFE14A3DA}"/>
              </a:ext>
            </a:extLst>
          </p:cNvPr>
          <p:cNvSpPr>
            <a:spLocks noGrp="1"/>
          </p:cNvSpPr>
          <p:nvPr>
            <p:ph idx="1"/>
          </p:nvPr>
        </p:nvSpPr>
        <p:spPr/>
        <p:txBody>
          <a:bodyPr/>
          <a:lstStyle/>
          <a:p>
            <a:r>
              <a:rPr lang="en-US" altLang="en-US" b="1"/>
              <a:t>Innovation</a:t>
            </a:r>
          </a:p>
          <a:p>
            <a:pPr lvl="1"/>
            <a:r>
              <a:rPr lang="en-US" altLang="en-US"/>
              <a:t>Doing things differently, exploring new territory, and taking risks.</a:t>
            </a:r>
          </a:p>
          <a:p>
            <a:pPr lvl="1"/>
            <a:r>
              <a:rPr lang="en-US" altLang="en-US"/>
              <a:t>Managers should encourage employees to be aware of and act on opportunities for innovation.</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41D2-DCDF-428C-8B6F-B17852AC6DC8}"/>
              </a:ext>
            </a:extLst>
          </p:cNvPr>
          <p:cNvSpPr>
            <a:spLocks noGrp="1"/>
          </p:cNvSpPr>
          <p:nvPr>
            <p:ph type="title"/>
          </p:nvPr>
        </p:nvSpPr>
        <p:spPr>
          <a:xfrm>
            <a:off x="2133600" y="76200"/>
            <a:ext cx="9448800" cy="1143000"/>
          </a:xfrm>
        </p:spPr>
        <p:txBody>
          <a:bodyPr/>
          <a:lstStyle/>
          <a:p>
            <a:pPr>
              <a:defRPr/>
            </a:pPr>
            <a:r>
              <a:rPr dirty="0"/>
              <a:t>The Importance of Sustainability</a:t>
            </a:r>
          </a:p>
        </p:txBody>
      </p:sp>
      <p:sp>
        <p:nvSpPr>
          <p:cNvPr id="28675" name="Content Placeholder 2">
            <a:extLst>
              <a:ext uri="{FF2B5EF4-FFF2-40B4-BE49-F238E27FC236}">
                <a16:creationId xmlns:a16="http://schemas.microsoft.com/office/drawing/2014/main" id="{93D9241D-B979-4B86-8BD3-D61E03246EE7}"/>
              </a:ext>
            </a:extLst>
          </p:cNvPr>
          <p:cNvSpPr>
            <a:spLocks noGrp="1"/>
          </p:cNvSpPr>
          <p:nvPr>
            <p:ph sz="half" idx="1"/>
          </p:nvPr>
        </p:nvSpPr>
        <p:spPr/>
        <p:txBody>
          <a:bodyPr/>
          <a:lstStyle/>
          <a:p>
            <a:r>
              <a:rPr lang="en-US" altLang="en-US" b="1"/>
              <a:t>Sustainability -</a:t>
            </a:r>
          </a:p>
          <a:p>
            <a:pPr lvl="1">
              <a:buFont typeface="Arial" panose="020B0604020202020204" pitchFamily="34" charset="0"/>
              <a:buNone/>
            </a:pPr>
            <a:r>
              <a:rPr lang="en-US" altLang="en-US"/>
              <a:t>	a company’s ability to achieve its business goals and increase long-term shareholder value by integrating economic, environmental, and social opportunities into its business strategies.</a:t>
            </a:r>
          </a:p>
        </p:txBody>
      </p:sp>
      <p:pic>
        <p:nvPicPr>
          <p:cNvPr id="28676" name="Picture 2">
            <a:extLst>
              <a:ext uri="{FF2B5EF4-FFF2-40B4-BE49-F238E27FC236}">
                <a16:creationId xmlns:a16="http://schemas.microsoft.com/office/drawing/2014/main" id="{FFEA4495-249A-4650-98E5-0ED400DD6E1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15139" y="3124200"/>
            <a:ext cx="2752725" cy="1215298"/>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E8FAC6F-65BF-4495-B72A-958ABDD51F32}"/>
              </a:ext>
            </a:extLst>
          </p:cNvPr>
          <p:cNvSpPr>
            <a:spLocks noGrp="1"/>
          </p:cNvSpPr>
          <p:nvPr>
            <p:ph type="title"/>
          </p:nvPr>
        </p:nvSpPr>
        <p:spPr/>
        <p:txBody>
          <a:bodyPr/>
          <a:lstStyle/>
          <a:p>
            <a:pPr algn="ctr"/>
            <a:r>
              <a:rPr lang="en-US" altLang="en-US" sz="3600">
                <a:solidFill>
                  <a:srgbClr val="7F7F7F"/>
                </a:solidFill>
              </a:rPr>
              <a:t>Exhibit 1-8: Changes Facing Managers</a:t>
            </a:r>
          </a:p>
        </p:txBody>
      </p:sp>
      <p:pic>
        <p:nvPicPr>
          <p:cNvPr id="29699" name="Picture 2">
            <a:extLst>
              <a:ext uri="{FF2B5EF4-FFF2-40B4-BE49-F238E27FC236}">
                <a16:creationId xmlns:a16="http://schemas.microsoft.com/office/drawing/2014/main" id="{73DBE5E3-4A50-4111-92B1-19E53C2B00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460786" y="1371600"/>
            <a:ext cx="5270428" cy="4754563"/>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B4863A-8414-45F3-91FA-D7AF69066988}"/>
              </a:ext>
            </a:extLst>
          </p:cNvPr>
          <p:cNvSpPr>
            <a:spLocks noGrp="1"/>
          </p:cNvSpPr>
          <p:nvPr>
            <p:ph type="title"/>
          </p:nvPr>
        </p:nvSpPr>
        <p:spPr>
          <a:xfrm>
            <a:off x="1981200" y="0"/>
            <a:ext cx="9601200" cy="1143000"/>
          </a:xfrm>
        </p:spPr>
        <p:txBody>
          <a:bodyPr/>
          <a:lstStyle/>
          <a:p>
            <a:pPr>
              <a:defRPr/>
            </a:pPr>
            <a:r>
              <a:rPr lang="en-US" dirty="0"/>
              <a:t>Why Study Management?</a:t>
            </a:r>
          </a:p>
        </p:txBody>
      </p:sp>
      <p:sp>
        <p:nvSpPr>
          <p:cNvPr id="30723" name="Content Placeholder 6">
            <a:extLst>
              <a:ext uri="{FF2B5EF4-FFF2-40B4-BE49-F238E27FC236}">
                <a16:creationId xmlns:a16="http://schemas.microsoft.com/office/drawing/2014/main" id="{7234B191-0964-4062-A0D1-9D22D5120074}"/>
              </a:ext>
            </a:extLst>
          </p:cNvPr>
          <p:cNvSpPr>
            <a:spLocks noGrp="1"/>
          </p:cNvSpPr>
          <p:nvPr>
            <p:ph idx="1"/>
          </p:nvPr>
        </p:nvSpPr>
        <p:spPr/>
        <p:txBody>
          <a:bodyPr/>
          <a:lstStyle/>
          <a:p>
            <a:r>
              <a:rPr lang="en-US" altLang="en-US" b="1"/>
              <a:t>Universality of Management</a:t>
            </a:r>
          </a:p>
          <a:p>
            <a:pPr lvl="1"/>
            <a:r>
              <a:rPr lang="en-US" altLang="en-US"/>
              <a:t>The reality that management is needed </a:t>
            </a:r>
          </a:p>
          <a:p>
            <a:pPr lvl="2"/>
            <a:r>
              <a:rPr lang="en-US" altLang="en-US"/>
              <a:t>in all types and sizes of organizations</a:t>
            </a:r>
          </a:p>
          <a:p>
            <a:pPr lvl="2"/>
            <a:r>
              <a:rPr lang="en-US" altLang="en-US"/>
              <a:t>at all	organizational levels </a:t>
            </a:r>
          </a:p>
          <a:p>
            <a:pPr lvl="2"/>
            <a:r>
              <a:rPr lang="en-US" altLang="en-US"/>
              <a:t>in all organizational areas</a:t>
            </a:r>
          </a:p>
          <a:p>
            <a:pPr lvl="2"/>
            <a:r>
              <a:rPr lang="en-US" altLang="en-US"/>
              <a:t>in all organizations, regardless of location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9F57BFF-FB8E-48AA-9339-9E08E2970CC0}"/>
              </a:ext>
            </a:extLst>
          </p:cNvPr>
          <p:cNvSpPr>
            <a:spLocks noGrp="1"/>
          </p:cNvSpPr>
          <p:nvPr>
            <p:ph type="ftr" sz="quarter" idx="11"/>
          </p:nvPr>
        </p:nvSpPr>
        <p:spPr>
          <a:xfrm>
            <a:off x="0" y="6356350"/>
            <a:ext cx="3860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eaLnBrk="1" fontAlgn="base" hangingPunct="1">
              <a:spcBef>
                <a:spcPct val="0"/>
              </a:spcBef>
              <a:spcAft>
                <a:spcPct val="0"/>
              </a:spcAft>
              <a:defRPr sz="1200" kern="1200">
                <a:solidFill>
                  <a:srgbClr val="898989"/>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9pPr>
          </a:lstStyle>
          <a:p>
            <a:r>
              <a:rPr lang="en-US"/>
              <a:t>Bilal Iqbal Mian</a:t>
            </a:r>
            <a:endParaRPr lang="en-US" dirty="0"/>
          </a:p>
        </p:txBody>
      </p:sp>
      <p:sp>
        <p:nvSpPr>
          <p:cNvPr id="8" name="Slide Number Placeholder 7">
            <a:extLst>
              <a:ext uri="{FF2B5EF4-FFF2-40B4-BE49-F238E27FC236}">
                <a16:creationId xmlns:a16="http://schemas.microsoft.com/office/drawing/2014/main" id="{6395C096-1D5F-458B-85FE-04BF7E8DC682}"/>
              </a:ext>
            </a:extLst>
          </p:cNvPr>
          <p:cNvSpPr>
            <a:spLocks noGrp="1"/>
          </p:cNvSpPr>
          <p:nvPr>
            <p:ph type="sldNum" sz="quarter" idx="12"/>
          </p:nvPr>
        </p:nvSpPr>
        <p:spPr>
          <a:xfrm>
            <a:off x="9347200" y="6356350"/>
            <a:ext cx="28448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9pPr>
          </a:lstStyle>
          <a:p>
            <a:fld id="{CF8F08D7-F2D6-4E20-96E2-46103DF3EC28}" type="slidenum">
              <a:rPr lang="en-US" altLang="en-US" smtClean="0"/>
              <a:pPr>
                <a:defRPr/>
              </a:pPr>
              <a:t>3</a:t>
            </a:fld>
            <a:endParaRPr lang="en-US" dirty="0"/>
          </a:p>
        </p:txBody>
      </p:sp>
      <p:pic>
        <p:nvPicPr>
          <p:cNvPr id="7" name="Picture 6">
            <a:extLst>
              <a:ext uri="{FF2B5EF4-FFF2-40B4-BE49-F238E27FC236}">
                <a16:creationId xmlns:a16="http://schemas.microsoft.com/office/drawing/2014/main" id="{CA1342D0-82B5-46E4-9EEF-C251F60BED2B}"/>
              </a:ext>
            </a:extLst>
          </p:cNvPr>
          <p:cNvPicPr>
            <a:picLocks noChangeAspect="1"/>
          </p:cNvPicPr>
          <p:nvPr/>
        </p:nvPicPr>
        <p:blipFill>
          <a:blip r:embed="rId2"/>
          <a:stretch>
            <a:fillRect/>
          </a:stretch>
        </p:blipFill>
        <p:spPr>
          <a:xfrm>
            <a:off x="890142" y="1296266"/>
            <a:ext cx="9994733" cy="5485534"/>
          </a:xfrm>
          <a:prstGeom prst="rect">
            <a:avLst/>
          </a:prstGeom>
        </p:spPr>
      </p:pic>
    </p:spTree>
    <p:extLst>
      <p:ext uri="{BB962C8B-B14F-4D97-AF65-F5344CB8AC3E}">
        <p14:creationId xmlns:p14="http://schemas.microsoft.com/office/powerpoint/2010/main" val="2016646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9E07F3A-9AAB-416A-B025-64A5F46B3DA9}"/>
              </a:ext>
            </a:extLst>
          </p:cNvPr>
          <p:cNvSpPr>
            <a:spLocks noGrp="1"/>
          </p:cNvSpPr>
          <p:nvPr>
            <p:ph type="title"/>
          </p:nvPr>
        </p:nvSpPr>
        <p:spPr/>
        <p:txBody>
          <a:bodyPr/>
          <a:lstStyle/>
          <a:p>
            <a:pPr algn="ctr"/>
            <a:r>
              <a:rPr lang="en-US" altLang="en-US" sz="3600">
                <a:solidFill>
                  <a:srgbClr val="7F7F7F"/>
                </a:solidFill>
              </a:rPr>
              <a:t>Exhibit 1-9: Universal Need for Management</a:t>
            </a:r>
          </a:p>
        </p:txBody>
      </p:sp>
      <p:pic>
        <p:nvPicPr>
          <p:cNvPr id="31747" name="Picture 2">
            <a:extLst>
              <a:ext uri="{FF2B5EF4-FFF2-40B4-BE49-F238E27FC236}">
                <a16:creationId xmlns:a16="http://schemas.microsoft.com/office/drawing/2014/main" id="{2FE5D073-946E-4464-BAAD-3C2223ADCDF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809875" y="2082006"/>
            <a:ext cx="6572250" cy="333375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DEFB291-5570-4899-995D-17AD666244A8}"/>
              </a:ext>
            </a:extLst>
          </p:cNvPr>
          <p:cNvSpPr>
            <a:spLocks noGrp="1"/>
          </p:cNvSpPr>
          <p:nvPr>
            <p:ph type="title"/>
          </p:nvPr>
        </p:nvSpPr>
        <p:spPr>
          <a:xfrm>
            <a:off x="2209800" y="0"/>
            <a:ext cx="9372600" cy="1143000"/>
          </a:xfrm>
        </p:spPr>
        <p:txBody>
          <a:bodyPr/>
          <a:lstStyle/>
          <a:p>
            <a:pPr algn="ctr"/>
            <a:r>
              <a:rPr lang="en-US" altLang="en-US" sz="3600" dirty="0">
                <a:solidFill>
                  <a:srgbClr val="7F7F7F"/>
                </a:solidFill>
              </a:rPr>
              <a:t>Exhibit 1-10: Rewards and Challenges of Being a Manager</a:t>
            </a:r>
          </a:p>
        </p:txBody>
      </p:sp>
      <p:pic>
        <p:nvPicPr>
          <p:cNvPr id="32771" name="Picture 2">
            <a:extLst>
              <a:ext uri="{FF2B5EF4-FFF2-40B4-BE49-F238E27FC236}">
                <a16:creationId xmlns:a16="http://schemas.microsoft.com/office/drawing/2014/main" id="{ABD26504-EB2C-4A5E-9B33-419EA1E4CB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2451" y="1524000"/>
            <a:ext cx="8196263" cy="42672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4C62-B20F-46EB-88F8-81A5447FCD92}"/>
              </a:ext>
            </a:extLst>
          </p:cNvPr>
          <p:cNvSpPr>
            <a:spLocks noGrp="1"/>
          </p:cNvSpPr>
          <p:nvPr>
            <p:ph type="title"/>
          </p:nvPr>
        </p:nvSpPr>
        <p:spPr>
          <a:xfrm>
            <a:off x="2438400" y="76200"/>
            <a:ext cx="9144000" cy="1143000"/>
          </a:xfrm>
        </p:spPr>
        <p:txBody>
          <a:bodyPr/>
          <a:lstStyle/>
          <a:p>
            <a:pPr>
              <a:defRPr/>
            </a:pPr>
            <a:r>
              <a:rPr dirty="0"/>
              <a:t>Terms to Know</a:t>
            </a:r>
          </a:p>
        </p:txBody>
      </p:sp>
      <p:sp>
        <p:nvSpPr>
          <p:cNvPr id="33796" name="Content Placeholder 7">
            <a:extLst>
              <a:ext uri="{FF2B5EF4-FFF2-40B4-BE49-F238E27FC236}">
                <a16:creationId xmlns:a16="http://schemas.microsoft.com/office/drawing/2014/main" id="{04D0C213-7C30-49C2-B709-4D8ADCC90681}"/>
              </a:ext>
            </a:extLst>
          </p:cNvPr>
          <p:cNvSpPr>
            <a:spLocks noGrp="1"/>
          </p:cNvSpPr>
          <p:nvPr>
            <p:ph sz="half" idx="1"/>
          </p:nvPr>
        </p:nvSpPr>
        <p:spPr/>
        <p:txBody>
          <a:bodyPr/>
          <a:lstStyle/>
          <a:p>
            <a:r>
              <a:rPr lang="en-US" altLang="en-US" sz="2000"/>
              <a:t>manager</a:t>
            </a:r>
          </a:p>
          <a:p>
            <a:r>
              <a:rPr lang="en-US" altLang="en-US" sz="2000"/>
              <a:t>first-line managers</a:t>
            </a:r>
          </a:p>
          <a:p>
            <a:r>
              <a:rPr lang="en-US" altLang="en-US" sz="2000"/>
              <a:t>middle managers</a:t>
            </a:r>
          </a:p>
          <a:p>
            <a:r>
              <a:rPr lang="en-US" altLang="en-US" sz="2000"/>
              <a:t>top managers</a:t>
            </a:r>
          </a:p>
          <a:p>
            <a:r>
              <a:rPr lang="en-US" altLang="en-US" sz="2000"/>
              <a:t>management</a:t>
            </a:r>
          </a:p>
          <a:p>
            <a:r>
              <a:rPr lang="en-US" altLang="en-US" sz="2000"/>
              <a:t>efficiency</a:t>
            </a:r>
          </a:p>
          <a:p>
            <a:r>
              <a:rPr lang="en-US" altLang="en-US" sz="2000"/>
              <a:t>effectiveness</a:t>
            </a:r>
          </a:p>
          <a:p>
            <a:r>
              <a:rPr lang="en-US" altLang="en-US" sz="2000"/>
              <a:t>planning</a:t>
            </a:r>
          </a:p>
          <a:p>
            <a:r>
              <a:rPr lang="en-US" altLang="en-US" sz="2000"/>
              <a:t>organizing</a:t>
            </a:r>
          </a:p>
          <a:p>
            <a:r>
              <a:rPr lang="en-US" altLang="en-US" sz="2000"/>
              <a:t>leading</a:t>
            </a:r>
          </a:p>
          <a:p>
            <a:r>
              <a:rPr lang="en-US" altLang="en-US" sz="2000"/>
              <a:t>controlling</a:t>
            </a:r>
          </a:p>
          <a:p>
            <a:endParaRPr lang="en-US" altLang="en-US" sz="2000"/>
          </a:p>
        </p:txBody>
      </p:sp>
      <p:sp>
        <p:nvSpPr>
          <p:cNvPr id="33795" name="Content Placeholder 5">
            <a:extLst>
              <a:ext uri="{FF2B5EF4-FFF2-40B4-BE49-F238E27FC236}">
                <a16:creationId xmlns:a16="http://schemas.microsoft.com/office/drawing/2014/main" id="{FC1B12A2-85A7-4AFE-8401-B75A94E77B77}"/>
              </a:ext>
            </a:extLst>
          </p:cNvPr>
          <p:cNvSpPr>
            <a:spLocks noGrp="1"/>
          </p:cNvSpPr>
          <p:nvPr>
            <p:ph sz="half" idx="2"/>
          </p:nvPr>
        </p:nvSpPr>
        <p:spPr/>
        <p:txBody>
          <a:bodyPr/>
          <a:lstStyle/>
          <a:p>
            <a:r>
              <a:rPr lang="en-US" altLang="en-US" sz="2000"/>
              <a:t>management roles</a:t>
            </a:r>
          </a:p>
          <a:p>
            <a:r>
              <a:rPr lang="en-US" altLang="en-US" sz="2000"/>
              <a:t>interpersonal roles</a:t>
            </a:r>
          </a:p>
          <a:p>
            <a:r>
              <a:rPr lang="en-US" altLang="en-US" sz="2000"/>
              <a:t>informational roles</a:t>
            </a:r>
          </a:p>
          <a:p>
            <a:r>
              <a:rPr lang="en-US" altLang="en-US" sz="2000"/>
              <a:t>decisional roles</a:t>
            </a:r>
          </a:p>
          <a:p>
            <a:r>
              <a:rPr lang="en-US" altLang="en-US" sz="2000"/>
              <a:t>technical skills</a:t>
            </a:r>
          </a:p>
          <a:p>
            <a:r>
              <a:rPr lang="en-US" altLang="en-US" sz="2000"/>
              <a:t>human skills</a:t>
            </a:r>
          </a:p>
          <a:p>
            <a:r>
              <a:rPr lang="en-US" altLang="en-US" sz="2000"/>
              <a:t>conceptual skills</a:t>
            </a:r>
          </a:p>
          <a:p>
            <a:r>
              <a:rPr lang="en-US" altLang="en-US" sz="2000"/>
              <a:t>organization</a:t>
            </a:r>
          </a:p>
          <a:p>
            <a:r>
              <a:rPr lang="en-US" altLang="en-US" sz="2000"/>
              <a:t>universality of management</a:t>
            </a:r>
          </a:p>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D6D216-6B7A-44A0-AA6F-111D33C1A34D}"/>
              </a:ext>
            </a:extLst>
          </p:cNvPr>
          <p:cNvSpPr>
            <a:spLocks noGrp="1"/>
          </p:cNvSpPr>
          <p:nvPr>
            <p:ph type="ftr" sz="quarter" idx="11"/>
          </p:nvPr>
        </p:nvSpPr>
        <p:spPr>
          <a:xfrm>
            <a:off x="4165600" y="6161443"/>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Bilal Iqbal Mian - CUI Sahiwal</a:t>
            </a:r>
            <a:endParaRPr lang="en-US" dirty="0"/>
          </a:p>
        </p:txBody>
      </p:sp>
      <p:sp>
        <p:nvSpPr>
          <p:cNvPr id="3" name="Slide Number Placeholder 2">
            <a:extLst>
              <a:ext uri="{FF2B5EF4-FFF2-40B4-BE49-F238E27FC236}">
                <a16:creationId xmlns:a16="http://schemas.microsoft.com/office/drawing/2014/main" id="{119C7AD4-A972-40F7-A728-4A60E8391C98}"/>
              </a:ext>
            </a:extLst>
          </p:cNvPr>
          <p:cNvSpPr>
            <a:spLocks noGrp="1"/>
          </p:cNvSpPr>
          <p:nvPr>
            <p:ph type="sldNum" sz="quarter" idx="12"/>
          </p:nvPr>
        </p:nvSpPr>
        <p:spPr>
          <a:xfrm>
            <a:off x="8852352" y="6161443"/>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2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33</a:t>
            </a:fld>
            <a:endParaRPr lang="en-US" dirty="0"/>
          </a:p>
        </p:txBody>
      </p:sp>
      <p:sp>
        <p:nvSpPr>
          <p:cNvPr id="7" name="TextBox 6">
            <a:extLst>
              <a:ext uri="{FF2B5EF4-FFF2-40B4-BE49-F238E27FC236}">
                <a16:creationId xmlns:a16="http://schemas.microsoft.com/office/drawing/2014/main" id="{C8E94DDD-25EF-4E15-AC7F-8704B0CFAE94}"/>
              </a:ext>
            </a:extLst>
          </p:cNvPr>
          <p:cNvSpPr txBox="1"/>
          <p:nvPr/>
        </p:nvSpPr>
        <p:spPr>
          <a:xfrm>
            <a:off x="3049621" y="1709911"/>
            <a:ext cx="6099242" cy="313932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algn="ctr" rtl="1"/>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سُبْحَانَكَ</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اللّٰهُمَّ</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وَبِحَمْدِكَ</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أَشْهَدُ</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أَنْ</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لا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إِلٰهَ</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إِلا</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أَنْتَ</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أَسْتَغْفِرُكَ</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وَأَتُوبُ</a:t>
            </a:r>
            <a:r>
              <a:rPr lang="ur-PK"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 </a:t>
            </a:r>
            <a:r>
              <a:rPr lang="ur-PK" sz="6600" dirty="0" err="1">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rPr>
              <a:t>إِلَيْكَ</a:t>
            </a:r>
            <a:endParaRPr lang="en-GB" sz="6600" dirty="0">
              <a:effectLst>
                <a:outerShdw blurRad="38100" dist="38100" dir="2700000" algn="tl">
                  <a:srgbClr val="000000">
                    <a:alpha val="43137"/>
                  </a:srgbClr>
                </a:outerShdw>
              </a:effectLst>
              <a:latin typeface="_PDMS_Saleem_QuranFont" panose="02010000000000000000" pitchFamily="2" charset="-78"/>
              <a:cs typeface="_PDMS_Saleem_QuranFont" panose="02010000000000000000" pitchFamily="2" charset="-78"/>
            </a:endParaRPr>
          </a:p>
        </p:txBody>
      </p:sp>
      <p:sp>
        <p:nvSpPr>
          <p:cNvPr id="9" name="TextBox 8">
            <a:extLst>
              <a:ext uri="{FF2B5EF4-FFF2-40B4-BE49-F238E27FC236}">
                <a16:creationId xmlns:a16="http://schemas.microsoft.com/office/drawing/2014/main" id="{47518710-06A8-4033-91BF-A5CE26ACA711}"/>
              </a:ext>
            </a:extLst>
          </p:cNvPr>
          <p:cNvSpPr txBox="1"/>
          <p:nvPr/>
        </p:nvSpPr>
        <p:spPr>
          <a:xfrm>
            <a:off x="933856" y="5043782"/>
            <a:ext cx="10389140" cy="338554"/>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gn="r" rtl="1"/>
            <a:r>
              <a:rPr lang="ur-PK" sz="1600" b="0" i="0" dirty="0">
                <a:solidFill>
                  <a:schemeClr val="accent6">
                    <a:lumMod val="75000"/>
                  </a:schemeClr>
                </a:solidFill>
                <a:effectLst/>
                <a:latin typeface="Jameel Noori Nastaleeq" panose="02000503000000020004" pitchFamily="2" charset="-78"/>
                <a:cs typeface="Jameel Noori Nastaleeq" panose="02000503000000020004" pitchFamily="2" charset="-78"/>
              </a:rPr>
              <a:t>سیدنا نبی کریم </a:t>
            </a:r>
            <a:r>
              <a:rPr lang="ur-PK" sz="1600" b="0" i="0" dirty="0" err="1">
                <a:solidFill>
                  <a:schemeClr val="accent6">
                    <a:lumMod val="75000"/>
                  </a:schemeClr>
                </a:solidFill>
                <a:effectLst/>
                <a:latin typeface="Jameel Noori Nastaleeq" panose="02000503000000020004" pitchFamily="2" charset="-78"/>
                <a:cs typeface="Jameel Noori Nastaleeq" panose="02000503000000020004" pitchFamily="2" charset="-78"/>
              </a:rPr>
              <a:t>محمدصلی</a:t>
            </a:r>
            <a:r>
              <a:rPr lang="ur-PK" sz="1600" b="0" i="0" dirty="0">
                <a:solidFill>
                  <a:schemeClr val="accent6">
                    <a:lumMod val="75000"/>
                  </a:schemeClr>
                </a:solidFill>
                <a:effectLst/>
                <a:latin typeface="Jameel Noori Nastaleeq" panose="02000503000000020004" pitchFamily="2" charset="-78"/>
                <a:cs typeface="Jameel Noori Nastaleeq" panose="02000503000000020004" pitchFamily="2" charset="-78"/>
              </a:rPr>
              <a:t> اللہ </a:t>
            </a:r>
            <a:r>
              <a:rPr lang="ur-PK" sz="1600" b="0" i="0" dirty="0" err="1">
                <a:solidFill>
                  <a:schemeClr val="accent6">
                    <a:lumMod val="75000"/>
                  </a:schemeClr>
                </a:solidFill>
                <a:effectLst/>
                <a:latin typeface="Jameel Noori Nastaleeq" panose="02000503000000020004" pitchFamily="2" charset="-78"/>
                <a:cs typeface="Jameel Noori Nastaleeq" panose="02000503000000020004" pitchFamily="2" charset="-78"/>
              </a:rPr>
              <a:t>علیہ</a:t>
            </a:r>
            <a:r>
              <a:rPr lang="ur-PK" sz="1600" b="0" i="0" dirty="0">
                <a:solidFill>
                  <a:schemeClr val="accent6">
                    <a:lumMod val="75000"/>
                  </a:schemeClr>
                </a:solidFill>
                <a:effectLst/>
                <a:latin typeface="Jameel Noori Nastaleeq" panose="02000503000000020004" pitchFamily="2" charset="-78"/>
                <a:cs typeface="Jameel Noori Nastaleeq" panose="02000503000000020004" pitchFamily="2" charset="-78"/>
              </a:rPr>
              <a:t> </a:t>
            </a:r>
            <a:r>
              <a:rPr lang="ur-PK" sz="1600" b="0" i="0" dirty="0" err="1">
                <a:solidFill>
                  <a:schemeClr val="accent6">
                    <a:lumMod val="75000"/>
                  </a:schemeClr>
                </a:solidFill>
                <a:effectLst/>
                <a:latin typeface="Jameel Noori Nastaleeq" panose="02000503000000020004" pitchFamily="2" charset="-78"/>
                <a:cs typeface="Jameel Noori Nastaleeq" panose="02000503000000020004" pitchFamily="2" charset="-78"/>
              </a:rPr>
              <a:t>وسلم</a:t>
            </a:r>
            <a:r>
              <a:rPr lang="ur-PK" sz="1600" b="0" i="0" dirty="0">
                <a:solidFill>
                  <a:schemeClr val="accent6">
                    <a:lumMod val="75000"/>
                  </a:schemeClr>
                </a:solidFill>
                <a:effectLst/>
                <a:latin typeface="Jameel Noori Nastaleeq" panose="02000503000000020004" pitchFamily="2" charset="-78"/>
                <a:cs typeface="Jameel Noori Nastaleeq" panose="02000503000000020004" pitchFamily="2" charset="-78"/>
              </a:rPr>
              <a:t>  نے فرمایا</a:t>
            </a:r>
            <a:r>
              <a:rPr lang="ur-PK" sz="1600" dirty="0">
                <a:solidFill>
                  <a:schemeClr val="accent6">
                    <a:lumMod val="75000"/>
                  </a:schemeClr>
                </a:solidFill>
                <a:latin typeface="Jameel Noori Nastaleeq" panose="02000503000000020004" pitchFamily="2" charset="-78"/>
                <a:cs typeface="Jameel Noori Nastaleeq" panose="02000503000000020004" pitchFamily="2" charset="-78"/>
              </a:rPr>
              <a:t> کہ </a:t>
            </a:r>
            <a:r>
              <a:rPr lang="ur-PK" sz="1600" b="0" i="0" dirty="0">
                <a:solidFill>
                  <a:schemeClr val="accent6">
                    <a:lumMod val="75000"/>
                  </a:schemeClr>
                </a:solidFill>
                <a:effectLst/>
                <a:latin typeface="Jameel Noori Nastaleeq" panose="02000503000000020004" pitchFamily="2" charset="-78"/>
                <a:cs typeface="Jameel Noori Nastaleeq" panose="02000503000000020004" pitchFamily="2" charset="-78"/>
              </a:rPr>
              <a:t>اگر کوئی آدمی مجلس میں خیر و بھلائی والی بات کرے تو یہ کلمات اس کے لیے روز قیامت تک مہر ثابت ہوں گے لیکن اگر کوئی اور کلام کرے تو یہ کفارہ بن جائیں گے۔</a:t>
            </a:r>
            <a:endParaRPr lang="en-GB" sz="1600" dirty="0">
              <a:solidFill>
                <a:schemeClr val="accent6">
                  <a:lumMod val="75000"/>
                </a:schemeClr>
              </a:solidFill>
            </a:endParaRPr>
          </a:p>
        </p:txBody>
      </p:sp>
      <p:sp>
        <p:nvSpPr>
          <p:cNvPr id="10" name="TextBox 9">
            <a:extLst>
              <a:ext uri="{FF2B5EF4-FFF2-40B4-BE49-F238E27FC236}">
                <a16:creationId xmlns:a16="http://schemas.microsoft.com/office/drawing/2014/main" id="{822BCCDB-C86D-44B1-8F35-3BF8E658EC2D}"/>
              </a:ext>
            </a:extLst>
          </p:cNvPr>
          <p:cNvSpPr txBox="1"/>
          <p:nvPr/>
        </p:nvSpPr>
        <p:spPr>
          <a:xfrm>
            <a:off x="1086256" y="740913"/>
            <a:ext cx="10389140" cy="523220"/>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gn="ctr" rtl="1"/>
            <a:r>
              <a:rPr lang="ur-PK" sz="2800" b="0" i="0" dirty="0">
                <a:solidFill>
                  <a:srgbClr val="000099"/>
                </a:solidFill>
                <a:effectLst/>
                <a:latin typeface="Jameel Noori Nastaleeq" panose="02000503000000020004" pitchFamily="2" charset="-78"/>
                <a:cs typeface="Jameel Noori Nastaleeq" panose="02000503000000020004" pitchFamily="2" charset="-78"/>
              </a:rPr>
              <a:t>کفارہ مجلس کی دعا</a:t>
            </a:r>
            <a:endParaRPr lang="en-GB" sz="2800" dirty="0">
              <a:solidFill>
                <a:schemeClr val="accent6">
                  <a:lumMod val="75000"/>
                </a:schemeClr>
              </a:solidFill>
            </a:endParaRPr>
          </a:p>
        </p:txBody>
      </p:sp>
    </p:spTree>
    <p:extLst>
      <p:ext uri="{BB962C8B-B14F-4D97-AF65-F5344CB8AC3E}">
        <p14:creationId xmlns:p14="http://schemas.microsoft.com/office/powerpoint/2010/main" val="21482432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akersfield , California.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6"/>
          <p:cNvSpPr txBox="1">
            <a:spLocks noChangeArrowheads="1"/>
          </p:cNvSpPr>
          <p:nvPr/>
        </p:nvSpPr>
        <p:spPr bwMode="auto">
          <a:xfrm>
            <a:off x="2207568" y="265872"/>
            <a:ext cx="6265862" cy="2554545"/>
          </a:xfrm>
          <a:prstGeom prst="rect">
            <a:avLst/>
          </a:prstGeom>
          <a:noFill/>
          <a:ln w="9525">
            <a:noFill/>
            <a:miter lim="800000"/>
            <a:headEnd/>
            <a:tailEnd/>
          </a:ln>
        </p:spPr>
        <p:txBody>
          <a:bodyPr>
            <a:spAutoFit/>
          </a:bodyPr>
          <a:lstStyle/>
          <a:p>
            <a:pPr algn="ctr" eaLnBrk="1" hangingPunct="1">
              <a:spcBef>
                <a:spcPct val="50000"/>
              </a:spcBef>
              <a:defRPr/>
            </a:pPr>
            <a:r>
              <a:rPr lang="ur-PK" sz="6000" b="1" dirty="0">
                <a:solidFill>
                  <a:schemeClr val="tx2">
                    <a:lumMod val="75000"/>
                  </a:schemeClr>
                </a:solidFill>
                <a:effectLst>
                  <a:outerShdw blurRad="38100" dist="38100" dir="2700000" algn="tl">
                    <a:srgbClr val="000000">
                      <a:alpha val="43137"/>
                    </a:srgbClr>
                  </a:outerShdw>
                </a:effectLst>
                <a:latin typeface="AA Sameer Almas" panose="02000000000000000000" pitchFamily="2" charset="-78"/>
                <a:cs typeface="AA Sameer Almas" panose="02000000000000000000" pitchFamily="2" charset="-78"/>
              </a:rPr>
              <a:t>جزاکم اللہ </a:t>
            </a:r>
            <a:r>
              <a:rPr lang="ur-PK" sz="6000" b="1" dirty="0" err="1">
                <a:solidFill>
                  <a:schemeClr val="tx2">
                    <a:lumMod val="75000"/>
                  </a:schemeClr>
                </a:solidFill>
                <a:effectLst>
                  <a:outerShdw blurRad="38100" dist="38100" dir="2700000" algn="tl">
                    <a:srgbClr val="000000">
                      <a:alpha val="43137"/>
                    </a:srgbClr>
                  </a:outerShdw>
                </a:effectLst>
                <a:latin typeface="AA Sameer Almas" panose="02000000000000000000" pitchFamily="2" charset="-78"/>
                <a:cs typeface="AA Sameer Almas" panose="02000000000000000000" pitchFamily="2" charset="-78"/>
              </a:rPr>
              <a:t>خیراً</a:t>
            </a:r>
            <a:endParaRPr lang="ur-PK" sz="6000" b="1" dirty="0">
              <a:solidFill>
                <a:schemeClr val="tx2">
                  <a:lumMod val="75000"/>
                </a:schemeClr>
              </a:solidFill>
              <a:effectLst>
                <a:outerShdw blurRad="38100" dist="38100" dir="2700000" algn="tl">
                  <a:srgbClr val="000000">
                    <a:alpha val="43137"/>
                  </a:srgbClr>
                </a:outerShdw>
              </a:effectLst>
              <a:latin typeface="AA Sameer Almas" panose="02000000000000000000" pitchFamily="2" charset="-78"/>
              <a:cs typeface="AA Sameer Almas" panose="02000000000000000000" pitchFamily="2" charset="-78"/>
            </a:endParaRPr>
          </a:p>
          <a:p>
            <a:pPr algn="ctr" eaLnBrk="1" hangingPunct="1">
              <a:spcBef>
                <a:spcPct val="50000"/>
              </a:spcBef>
              <a:defRPr/>
            </a:pPr>
            <a:r>
              <a:rPr lang="en-US" sz="4000" b="1" dirty="0">
                <a:solidFill>
                  <a:schemeClr val="tx2">
                    <a:lumMod val="75000"/>
                  </a:schemeClr>
                </a:solidFill>
                <a:effectLst>
                  <a:glow rad="228600">
                    <a:schemeClr val="accent3">
                      <a:satMod val="175000"/>
                      <a:alpha val="40000"/>
                    </a:schemeClr>
                  </a:glow>
                  <a:outerShdw blurRad="38100" dist="38100" dir="2700000" algn="tl">
                    <a:srgbClr val="000000">
                      <a:alpha val="43137"/>
                    </a:srgbClr>
                  </a:outerShdw>
                </a:effectLst>
              </a:rPr>
              <a:t>J</a:t>
            </a:r>
            <a:r>
              <a:rPr lang="en-GB" sz="4000" b="1" dirty="0">
                <a:solidFill>
                  <a:schemeClr val="tx2">
                    <a:lumMod val="75000"/>
                  </a:schemeClr>
                </a:solidFill>
                <a:effectLst>
                  <a:glow rad="228600">
                    <a:schemeClr val="accent3">
                      <a:satMod val="175000"/>
                      <a:alpha val="40000"/>
                    </a:schemeClr>
                  </a:glow>
                  <a:outerShdw blurRad="38100" dist="38100" dir="2700000" algn="tl">
                    <a:srgbClr val="000000">
                      <a:alpha val="43137"/>
                    </a:srgbClr>
                  </a:outerShdw>
                </a:effectLst>
              </a:rPr>
              <a:t>AZAAKUMULLAHU KHAIRAN</a:t>
            </a:r>
            <a:r>
              <a:rPr lang="en-US" sz="4000" b="1" dirty="0">
                <a:solidFill>
                  <a:schemeClr val="tx2">
                    <a:lumMod val="75000"/>
                  </a:schemeClr>
                </a:solidFill>
                <a:effectLst>
                  <a:glow rad="228600">
                    <a:schemeClr val="accent3">
                      <a:satMod val="175000"/>
                      <a:alpha val="40000"/>
                    </a:schemeClr>
                  </a:glow>
                  <a:outerShdw blurRad="38100" dist="38100" dir="2700000" algn="tl">
                    <a:srgbClr val="000000">
                      <a:alpha val="43137"/>
                    </a:srgbClr>
                  </a:outerShdw>
                </a:effectLst>
              </a:rPr>
              <a:t>!</a:t>
            </a:r>
            <a:endParaRPr lang="en-US" sz="4000" b="1" dirty="0">
              <a:solidFill>
                <a:schemeClr val="tx2">
                  <a:lumMod val="75000"/>
                </a:schemeClr>
              </a:solidFill>
              <a:effectLst>
                <a:glow rad="228600">
                  <a:schemeClr val="accent3">
                    <a:satMod val="175000"/>
                    <a:alpha val="40000"/>
                  </a:schemeClr>
                </a:glow>
                <a:outerShdw blurRad="38100" dist="38100" dir="2700000" algn="tl">
                  <a:srgbClr val="000000">
                    <a:alpha val="43137"/>
                  </a:srgbClr>
                </a:outerShdw>
              </a:effectLst>
              <a:latin typeface="AA Sameer Almas" panose="02000000000000000000" pitchFamily="2" charset="-78"/>
              <a:cs typeface="AA Sameer Almas" panose="02000000000000000000" pitchFamily="2" charset="-78"/>
            </a:endParaRPr>
          </a:p>
        </p:txBody>
      </p:sp>
      <p:pic>
        <p:nvPicPr>
          <p:cNvPr id="8" name="Picture 7">
            <a:extLst>
              <a:ext uri="{FF2B5EF4-FFF2-40B4-BE49-F238E27FC236}">
                <a16:creationId xmlns:a16="http://schemas.microsoft.com/office/drawing/2014/main" id="{37264E92-1C84-4CAF-8E0D-5B91099B09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1194" y="6286500"/>
            <a:ext cx="571912" cy="571500"/>
          </a:xfrm>
          <a:prstGeom prst="rect">
            <a:avLst/>
          </a:prstGeom>
        </p:spPr>
      </p:pic>
    </p:spTree>
    <p:extLst>
      <p:ext uri="{BB962C8B-B14F-4D97-AF65-F5344CB8AC3E}">
        <p14:creationId xmlns:p14="http://schemas.microsoft.com/office/powerpoint/2010/main" val="327980341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3000" fill="hold"/>
                                        <p:tgtEl>
                                          <p:spTgt spid="4"/>
                                        </p:tgtEl>
                                        <p:attrNameLst>
                                          <p:attrName>ppt_x</p:attrName>
                                        </p:attrNameLst>
                                      </p:cBhvr>
                                      <p:tavLst>
                                        <p:tav tm="0">
                                          <p:val>
                                            <p:strVal val="#ppt_x"/>
                                          </p:val>
                                        </p:tav>
                                        <p:tav tm="100000">
                                          <p:val>
                                            <p:strVal val="#ppt_x"/>
                                          </p:val>
                                        </p:tav>
                                      </p:tavLst>
                                    </p:anim>
                                    <p:anim calcmode="lin" valueType="num">
                                      <p:cBhvr additive="base">
                                        <p:cTn id="11" dur="3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a:extLst>
              <a:ext uri="{FF2B5EF4-FFF2-40B4-BE49-F238E27FC236}">
                <a16:creationId xmlns:a16="http://schemas.microsoft.com/office/drawing/2014/main" id="{8C487535-9A78-4FF9-B798-7587093FD6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008" y="3826790"/>
            <a:ext cx="4038729" cy="3028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4492591-10CA-4FEF-8C5F-3DA96C9984D3}"/>
              </a:ext>
            </a:extLst>
          </p:cNvPr>
          <p:cNvPicPr>
            <a:picLocks noChangeAspect="1" noChangeArrowheads="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bwMode="auto">
          <a:xfrm>
            <a:off x="0" y="1589"/>
            <a:ext cx="5359231" cy="685323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CC984CB-DF0A-47EE-B3F5-74138890F4EA}"/>
              </a:ext>
            </a:extLst>
          </p:cNvPr>
          <p:cNvSpPr/>
          <p:nvPr/>
        </p:nvSpPr>
        <p:spPr>
          <a:xfrm>
            <a:off x="5597886" y="228600"/>
            <a:ext cx="3339377"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The Book</a:t>
            </a:r>
          </a:p>
        </p:txBody>
      </p:sp>
      <p:pic>
        <p:nvPicPr>
          <p:cNvPr id="1026" name="Picture 2" descr="Management - Global  14th Edition">
            <a:extLst>
              <a:ext uri="{FF2B5EF4-FFF2-40B4-BE49-F238E27FC236}">
                <a16:creationId xmlns:a16="http://schemas.microsoft.com/office/drawing/2014/main" id="{3FE5EC6B-1B14-4424-BC3B-9F7DF6DAC9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4571" y="0"/>
            <a:ext cx="2852928"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74DF-024C-4C2D-87BC-68A9AF04175B}"/>
              </a:ext>
            </a:extLst>
          </p:cNvPr>
          <p:cNvSpPr>
            <a:spLocks noGrp="1"/>
          </p:cNvSpPr>
          <p:nvPr>
            <p:ph type="title"/>
          </p:nvPr>
        </p:nvSpPr>
        <p:spPr>
          <a:xfrm>
            <a:off x="1828800" y="762000"/>
            <a:ext cx="9753600" cy="381000"/>
          </a:xfrm>
        </p:spPr>
        <p:txBody>
          <a:bodyPr/>
          <a:lstStyle/>
          <a:p>
            <a:r>
              <a:rPr lang="en-US" b="1" dirty="0"/>
              <a:t>About the Author:</a:t>
            </a:r>
            <a:br>
              <a:rPr lang="en-US" dirty="0"/>
            </a:br>
            <a:endParaRPr lang="en-GB" dirty="0"/>
          </a:p>
        </p:txBody>
      </p:sp>
      <p:sp>
        <p:nvSpPr>
          <p:cNvPr id="3" name="Content Placeholder 2">
            <a:extLst>
              <a:ext uri="{FF2B5EF4-FFF2-40B4-BE49-F238E27FC236}">
                <a16:creationId xmlns:a16="http://schemas.microsoft.com/office/drawing/2014/main" id="{C8CD72A0-34B0-4E7A-BBA4-5A986F20B616}"/>
              </a:ext>
            </a:extLst>
          </p:cNvPr>
          <p:cNvSpPr>
            <a:spLocks noGrp="1"/>
          </p:cNvSpPr>
          <p:nvPr>
            <p:ph idx="1"/>
          </p:nvPr>
        </p:nvSpPr>
        <p:spPr>
          <a:xfrm>
            <a:off x="762000" y="1524000"/>
            <a:ext cx="10820400" cy="4876800"/>
          </a:xfrm>
        </p:spPr>
        <p:txBody>
          <a:bodyPr>
            <a:normAutofit fontScale="47500" lnSpcReduction="20000"/>
          </a:bodyPr>
          <a:lstStyle/>
          <a:p>
            <a:r>
              <a:rPr lang="en-US" b="1" dirty="0"/>
              <a:t>STEPHEN P. ROBBINS</a:t>
            </a:r>
            <a:r>
              <a:rPr lang="en-US" dirty="0"/>
              <a:t> </a:t>
            </a:r>
          </a:p>
          <a:p>
            <a:pPr lvl="1"/>
            <a:r>
              <a:rPr lang="en-US" dirty="0"/>
              <a:t>PhD from the University of Arizona.</a:t>
            </a:r>
          </a:p>
          <a:p>
            <a:pPr lvl="1"/>
            <a:r>
              <a:rPr lang="en-US" dirty="0"/>
              <a:t>worked for the Shell Oil Company and Reynolds Metals Company</a:t>
            </a:r>
          </a:p>
          <a:p>
            <a:pPr lvl="1"/>
            <a:r>
              <a:rPr lang="en-US" dirty="0"/>
              <a:t>Taught at the University of Nebraska at Omaha, Concordia University in Montreal, the University of Baltimore, Southern Illinois University at Edwardsville, and San Diego State University. </a:t>
            </a:r>
          </a:p>
          <a:p>
            <a:pPr lvl="1"/>
            <a:r>
              <a:rPr lang="en-US" dirty="0"/>
              <a:t>He is currently professor emeritus in management at San Diego State.</a:t>
            </a:r>
          </a:p>
          <a:p>
            <a:pPr lvl="1"/>
            <a:r>
              <a:rPr lang="en-US" dirty="0"/>
              <a:t>Dr. Robbins is the world’s best-selling textbook author in the areas of management and organizational behavior. His books have sold more than 76 million copies and have been translated into 20 languages. His books are currently used at more than 1,500 US colleges and universities, as well as hundreds of schools throughout Canada, Latin America, Australia, New Zealand, Asia, Europe, and the Arab world.</a:t>
            </a:r>
          </a:p>
          <a:p>
            <a:pPr lvl="1"/>
            <a:r>
              <a:rPr lang="en-US" dirty="0"/>
              <a:t>Dr. Robbins also participates in masters track competition. Since turning 50 in 1993, he’s won 23 national championships and 14 world titles. He was inducted into the US Masters Track &amp; Field Hall of Fame in 2005.</a:t>
            </a:r>
          </a:p>
          <a:p>
            <a:r>
              <a:rPr lang="en-US" dirty="0"/>
              <a:t> </a:t>
            </a:r>
          </a:p>
          <a:p>
            <a:r>
              <a:rPr lang="en-US" b="1" dirty="0"/>
              <a:t>MARY COULTER</a:t>
            </a:r>
            <a:r>
              <a:rPr lang="en-US" dirty="0"/>
              <a:t> received her PhD from the University of Arkansas. She held different jobs including high school teacher, legal assistant, and city government program planner before completing her graduate work. She has taught at Drury University, the University of Arkansas, Trinity University, and Missouri State University. She is currently professor emeritus of management at Missouri State University. In addition to </a:t>
            </a:r>
            <a:r>
              <a:rPr lang="en-US" i="1" dirty="0"/>
              <a:t>Management,</a:t>
            </a:r>
            <a:r>
              <a:rPr lang="en-US" dirty="0"/>
              <a:t> Dr. Coulter has published other books with Pearson including </a:t>
            </a:r>
            <a:r>
              <a:rPr lang="en-US" i="1" dirty="0"/>
              <a:t>Fundamentals of Management</a:t>
            </a:r>
            <a:r>
              <a:rPr lang="en-US" dirty="0"/>
              <a:t> (with Stephen P. Robbins), </a:t>
            </a:r>
            <a:r>
              <a:rPr lang="en-US" i="1" dirty="0"/>
              <a:t>Strategic Management in Action</a:t>
            </a:r>
            <a:r>
              <a:rPr lang="en-US" dirty="0"/>
              <a:t>, and </a:t>
            </a:r>
            <a:r>
              <a:rPr lang="en-US" i="1" dirty="0"/>
              <a:t>Entrepreneurship in Action</a:t>
            </a:r>
            <a:r>
              <a:rPr lang="en-US" dirty="0"/>
              <a:t>.</a:t>
            </a:r>
          </a:p>
          <a:p>
            <a:r>
              <a:rPr lang="en-US" dirty="0"/>
              <a:t>When she’s not busy writing, Dr. Coulter enjoys puttering around in her flower gardens, trying new recipes, reading all different types of books, and enjoying many different activities with husband Ron, daughters and sons-in-law Sarah and James, and Katie and Matt, and most especially with her two grandkids, Brooklynn and Blake, who are the delights of her life!</a:t>
            </a:r>
          </a:p>
        </p:txBody>
      </p:sp>
    </p:spTree>
    <p:extLst>
      <p:ext uri="{BB962C8B-B14F-4D97-AF65-F5344CB8AC3E}">
        <p14:creationId xmlns:p14="http://schemas.microsoft.com/office/powerpoint/2010/main" val="3007686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6726-7E5C-445F-B370-D54B6C75BDD7}"/>
              </a:ext>
            </a:extLst>
          </p:cNvPr>
          <p:cNvSpPr>
            <a:spLocks noGrp="1"/>
          </p:cNvSpPr>
          <p:nvPr>
            <p:ph type="title"/>
          </p:nvPr>
        </p:nvSpPr>
        <p:spPr/>
        <p:txBody>
          <a:bodyPr/>
          <a:lstStyle/>
          <a:p>
            <a:endParaRPr lang="en-GB"/>
          </a:p>
        </p:txBody>
      </p:sp>
      <p:sp>
        <p:nvSpPr>
          <p:cNvPr id="5" name="Content Placeholder 4">
            <a:extLst>
              <a:ext uri="{FF2B5EF4-FFF2-40B4-BE49-F238E27FC236}">
                <a16:creationId xmlns:a16="http://schemas.microsoft.com/office/drawing/2014/main" id="{CE805A1B-1B4F-4175-B5A5-E385B7824879}"/>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D084F7CA-9970-484C-8995-96D46E7F7B7D}"/>
              </a:ext>
            </a:extLst>
          </p:cNvPr>
          <p:cNvPicPr>
            <a:picLocks noChangeAspect="1"/>
          </p:cNvPicPr>
          <p:nvPr/>
        </p:nvPicPr>
        <p:blipFill rotWithShape="1">
          <a:blip r:embed="rId2">
            <a:clrChange>
              <a:clrFrom>
                <a:srgbClr val="000000"/>
              </a:clrFrom>
              <a:clrTo>
                <a:srgbClr val="000000">
                  <a:alpha val="0"/>
                </a:srgbClr>
              </a:clrTo>
            </a:clrChange>
          </a:blip>
          <a:srcRect l="15625" t="-24" r="15625"/>
          <a:stretch/>
        </p:blipFill>
        <p:spPr>
          <a:xfrm>
            <a:off x="1905000" y="0"/>
            <a:ext cx="8382000" cy="6856327"/>
          </a:xfrm>
          <a:prstGeom prst="rect">
            <a:avLst/>
          </a:prstGeom>
        </p:spPr>
      </p:pic>
    </p:spTree>
    <p:extLst>
      <p:ext uri="{BB962C8B-B14F-4D97-AF65-F5344CB8AC3E}">
        <p14:creationId xmlns:p14="http://schemas.microsoft.com/office/powerpoint/2010/main" val="34544516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2DF44204-78A8-4F88-A6E5-2CA2A6AC416E}"/>
              </a:ext>
            </a:extLst>
          </p:cNvPr>
          <p:cNvSpPr>
            <a:spLocks noGrp="1"/>
          </p:cNvSpPr>
          <p:nvPr>
            <p:ph idx="4294967295"/>
          </p:nvPr>
        </p:nvSpPr>
        <p:spPr>
          <a:xfrm>
            <a:off x="1371600" y="2133600"/>
            <a:ext cx="7543800" cy="3733800"/>
          </a:xfrm>
          <a:prstGeom prst="rect">
            <a:avLst/>
          </a:prstGeom>
        </p:spPr>
        <p:txBody>
          <a:bodyPr/>
          <a:lstStyle/>
          <a:p>
            <a:r>
              <a:rPr lang="en-US" altLang="en-US" sz="2800" b="1" dirty="0"/>
              <a:t>Explain </a:t>
            </a:r>
            <a:r>
              <a:rPr lang="en-US" altLang="en-US" sz="2800" dirty="0"/>
              <a:t>why</a:t>
            </a:r>
            <a:r>
              <a:rPr lang="en-US" altLang="en-US" sz="2800" b="1" dirty="0"/>
              <a:t> </a:t>
            </a:r>
            <a:r>
              <a:rPr lang="en-US" altLang="en-US" sz="2800" dirty="0"/>
              <a:t>managers are important to organizations</a:t>
            </a:r>
          </a:p>
          <a:p>
            <a:r>
              <a:rPr lang="en-US" altLang="en-US" sz="2800" b="1" dirty="0"/>
              <a:t>Tell </a:t>
            </a:r>
            <a:r>
              <a:rPr lang="en-US" altLang="en-US" sz="2800" dirty="0"/>
              <a:t>who managers are and where they work</a:t>
            </a:r>
          </a:p>
          <a:p>
            <a:r>
              <a:rPr lang="en-US" altLang="en-US" sz="2800" b="1" dirty="0"/>
              <a:t>Describe </a:t>
            </a:r>
            <a:r>
              <a:rPr lang="en-US" altLang="en-US" sz="2800" dirty="0"/>
              <a:t>the</a:t>
            </a:r>
            <a:r>
              <a:rPr lang="en-US" altLang="en-US" sz="2800" b="1" dirty="0"/>
              <a:t> </a:t>
            </a:r>
            <a:r>
              <a:rPr lang="en-US" altLang="en-US" sz="2800" dirty="0"/>
              <a:t>functions, roles, and skills of managers</a:t>
            </a:r>
          </a:p>
          <a:p>
            <a:r>
              <a:rPr lang="en-US" altLang="en-US" sz="2800" b="1" dirty="0"/>
              <a:t>Describe </a:t>
            </a:r>
            <a:r>
              <a:rPr lang="en-US" altLang="en-US" sz="2800" dirty="0"/>
              <a:t>the</a:t>
            </a:r>
            <a:r>
              <a:rPr lang="en-US" altLang="en-US" sz="2800" b="1" dirty="0"/>
              <a:t> </a:t>
            </a:r>
            <a:r>
              <a:rPr lang="en-US" altLang="en-US" sz="2800" dirty="0"/>
              <a:t>factors that are reshaping and redefining the manager’s job</a:t>
            </a:r>
          </a:p>
          <a:p>
            <a:r>
              <a:rPr lang="en-US" altLang="en-US" sz="2800" b="1" dirty="0"/>
              <a:t>Explain </a:t>
            </a:r>
            <a:r>
              <a:rPr lang="en-US" altLang="en-US" sz="2800" dirty="0"/>
              <a:t>the</a:t>
            </a:r>
            <a:r>
              <a:rPr lang="en-US" altLang="en-US" sz="2800" b="1" dirty="0"/>
              <a:t> </a:t>
            </a:r>
            <a:r>
              <a:rPr lang="en-US" altLang="en-US" sz="2800" dirty="0"/>
              <a:t>value of studying management</a:t>
            </a:r>
          </a:p>
        </p:txBody>
      </p:sp>
      <p:pic>
        <p:nvPicPr>
          <p:cNvPr id="8195" name="Picture 5" descr="PPT_Banner_CO1">
            <a:extLst>
              <a:ext uri="{FF2B5EF4-FFF2-40B4-BE49-F238E27FC236}">
                <a16:creationId xmlns:a16="http://schemas.microsoft.com/office/drawing/2014/main" id="{7AA9EA85-9F82-4FF1-9999-E890E47AF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0"/>
            <a:ext cx="847883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F1AD2-42C7-468D-8F16-A401BA3BE943}"/>
              </a:ext>
            </a:extLst>
          </p:cNvPr>
          <p:cNvSpPr>
            <a:spLocks noGrp="1"/>
          </p:cNvSpPr>
          <p:nvPr>
            <p:ph type="title"/>
          </p:nvPr>
        </p:nvSpPr>
        <p:spPr>
          <a:xfrm>
            <a:off x="2133600" y="152400"/>
            <a:ext cx="9906000" cy="1143000"/>
          </a:xfrm>
        </p:spPr>
        <p:txBody>
          <a:bodyPr/>
          <a:lstStyle/>
          <a:p>
            <a:pPr>
              <a:defRPr/>
            </a:pPr>
            <a:r>
              <a:rPr lang="en-US" dirty="0"/>
              <a:t>Why are Managers Important?</a:t>
            </a:r>
          </a:p>
        </p:txBody>
      </p:sp>
      <p:sp>
        <p:nvSpPr>
          <p:cNvPr id="9219" name="Content Placeholder 2">
            <a:extLst>
              <a:ext uri="{FF2B5EF4-FFF2-40B4-BE49-F238E27FC236}">
                <a16:creationId xmlns:a16="http://schemas.microsoft.com/office/drawing/2014/main" id="{28E324B6-57E2-40F0-9BB9-71B1F41E4860}"/>
              </a:ext>
            </a:extLst>
          </p:cNvPr>
          <p:cNvSpPr>
            <a:spLocks noGrp="1"/>
          </p:cNvSpPr>
          <p:nvPr>
            <p:ph idx="1"/>
          </p:nvPr>
        </p:nvSpPr>
        <p:spPr/>
        <p:txBody>
          <a:bodyPr/>
          <a:lstStyle/>
          <a:p>
            <a:r>
              <a:rPr lang="en-US" altLang="en-US"/>
              <a:t>Organizations need their managerial skills and abilities more than ever in these uncertain, complex, and chaotic times.</a:t>
            </a:r>
          </a:p>
          <a:p>
            <a:r>
              <a:rPr lang="en-US" altLang="en-US"/>
              <a:t>Managerial skills and abilities are critical in getting things done.</a:t>
            </a:r>
          </a:p>
          <a:p>
            <a:r>
              <a:rPr lang="en-US" altLang="en-US"/>
              <a:t>The quality of the employee/supervisor relationship is the most important variable in productivity and loyalty.</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D9D4-379B-4207-833F-359DE76F0A4D}"/>
              </a:ext>
            </a:extLst>
          </p:cNvPr>
          <p:cNvSpPr>
            <a:spLocks noGrp="1"/>
          </p:cNvSpPr>
          <p:nvPr>
            <p:ph type="title"/>
          </p:nvPr>
        </p:nvSpPr>
        <p:spPr>
          <a:xfrm>
            <a:off x="2133600" y="76200"/>
            <a:ext cx="9448800" cy="1143000"/>
          </a:xfrm>
        </p:spPr>
        <p:txBody>
          <a:bodyPr/>
          <a:lstStyle/>
          <a:p>
            <a:pPr>
              <a:defRPr/>
            </a:pPr>
            <a:r>
              <a:rPr sz="4000" dirty="0"/>
              <a:t>Who Are Managers?</a:t>
            </a:r>
          </a:p>
        </p:txBody>
      </p:sp>
      <p:sp>
        <p:nvSpPr>
          <p:cNvPr id="10243" name="Content Placeholder 2">
            <a:extLst>
              <a:ext uri="{FF2B5EF4-FFF2-40B4-BE49-F238E27FC236}">
                <a16:creationId xmlns:a16="http://schemas.microsoft.com/office/drawing/2014/main" id="{C0805CDA-AAA6-47CC-A921-A1B2295C6FAF}"/>
              </a:ext>
            </a:extLst>
          </p:cNvPr>
          <p:cNvSpPr>
            <a:spLocks noGrp="1"/>
          </p:cNvSpPr>
          <p:nvPr>
            <p:ph sz="half" idx="1"/>
          </p:nvPr>
        </p:nvSpPr>
        <p:spPr/>
        <p:txBody>
          <a:bodyPr/>
          <a:lstStyle/>
          <a:p>
            <a:r>
              <a:rPr lang="en-US" altLang="en-US"/>
              <a:t>Manager</a:t>
            </a:r>
          </a:p>
          <a:p>
            <a:pPr lvl="1"/>
            <a:r>
              <a:rPr lang="en-US" altLang="en-US"/>
              <a:t>Someone who coordinates and oversees the work of other people so that organizational goals can be accomplished.</a:t>
            </a:r>
          </a:p>
        </p:txBody>
      </p:sp>
      <p:pic>
        <p:nvPicPr>
          <p:cNvPr id="2052" name="Picture 4" descr="https://ak4.picdn.net/shutterstock/videos/22605604/thumb/7.jpg">
            <a:extLst>
              <a:ext uri="{FF2B5EF4-FFF2-40B4-BE49-F238E27FC236}">
                <a16:creationId xmlns:a16="http://schemas.microsoft.com/office/drawing/2014/main" id="{B41FC5C3-E2D2-4A65-A15A-F6ED396F1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124200"/>
            <a:ext cx="5545455"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lal Mian CU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lal Mian CUI" id="{F90E79BD-FAE9-4B07-A71F-F37EEEF55723}" vid="{E57EFD93-3FF7-4BEA-8DC5-F4BF4A5EF9A9}"/>
    </a:ext>
  </a:extLst>
</a:theme>
</file>

<file path=ppt/theme/theme3.xml><?xml version="1.0" encoding="utf-8"?>
<a:theme xmlns:a="http://schemas.openxmlformats.org/drawingml/2006/main" name="Tilted Boxes ">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ilal Mian">
      <a:majorFont>
        <a:latin typeface="Trebuchet MS"/>
        <a:ea typeface=""/>
        <a:cs typeface="Alvi Lahori Nastaleeq"/>
      </a:majorFont>
      <a:minorFont>
        <a:latin typeface="Trebuchet MS"/>
        <a:ea typeface=""/>
        <a:cs typeface="Alvi Lahori Nastaleeq"/>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lted Boxes " id="{B0BA920A-8375-4C7F-AF0E-14852E3F62BD}" vid="{899D28AB-2E06-429A-94F6-72D93331B88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22210</TotalTime>
  <Words>1194</Words>
  <Application>Microsoft Office PowerPoint</Application>
  <PresentationFormat>Widescreen</PresentationFormat>
  <Paragraphs>156</Paragraphs>
  <Slides>34</Slides>
  <Notes>27</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_PDMS_Saleem_QuranFont</vt:lpstr>
      <vt:lpstr>AA Sameer Almas</vt:lpstr>
      <vt:lpstr>AA Sameer Rafiya Unicode</vt:lpstr>
      <vt:lpstr>Arial</vt:lpstr>
      <vt:lpstr>Calibri</vt:lpstr>
      <vt:lpstr>Jameel Noori Nastaleeq</vt:lpstr>
      <vt:lpstr>Times New Roman</vt:lpstr>
      <vt:lpstr>Trebuchet MS</vt:lpstr>
      <vt:lpstr>Office Theme</vt:lpstr>
      <vt:lpstr>Bilal Mian CUI</vt:lpstr>
      <vt:lpstr>Tilted Boxes </vt:lpstr>
      <vt:lpstr>PowerPoint Presentation</vt:lpstr>
      <vt:lpstr>Dua to Recite Before Study</vt:lpstr>
      <vt:lpstr>PowerPoint Presentation</vt:lpstr>
      <vt:lpstr>PowerPoint Presentation</vt:lpstr>
      <vt:lpstr>About the Author: </vt:lpstr>
      <vt:lpstr>PowerPoint Presentation</vt:lpstr>
      <vt:lpstr>PowerPoint Presentation</vt:lpstr>
      <vt:lpstr>Why are Managers Important?</vt:lpstr>
      <vt:lpstr>Who Are Managers?</vt:lpstr>
      <vt:lpstr>Classifying Managers</vt:lpstr>
      <vt:lpstr>Exhibit 1-1: Levels of Management</vt:lpstr>
      <vt:lpstr>Where Do Managers Work?</vt:lpstr>
      <vt:lpstr>Exhibit 1-2: Characteristics of Organizations</vt:lpstr>
      <vt:lpstr>What Do Managers Do?</vt:lpstr>
      <vt:lpstr>Effectiveness and Efficiency</vt:lpstr>
      <vt:lpstr>Exhibit 1-3: Efficiency and Effectiveness in Management</vt:lpstr>
      <vt:lpstr>Management Functions</vt:lpstr>
      <vt:lpstr>Exhibit 1-4: Four Functions of Management  </vt:lpstr>
      <vt:lpstr>Management Roles</vt:lpstr>
      <vt:lpstr>Management Roles  </vt:lpstr>
      <vt:lpstr>Exhibit 1-5: Mintzberg’s Managerial Roles</vt:lpstr>
      <vt:lpstr>Skills Managers Need</vt:lpstr>
      <vt:lpstr>Exhibit 1-6: Skills Needed at Different Managerial Levels</vt:lpstr>
      <vt:lpstr>Exhibit 1-7: Important Managerial Skills</vt:lpstr>
      <vt:lpstr>The Importance of Customers</vt:lpstr>
      <vt:lpstr>The Importance of Innovation</vt:lpstr>
      <vt:lpstr>The Importance of Sustainability</vt:lpstr>
      <vt:lpstr>Exhibit 1-8: Changes Facing Managers</vt:lpstr>
      <vt:lpstr>Why Study Management?</vt:lpstr>
      <vt:lpstr>Exhibit 1-9: Universal Need for Management</vt:lpstr>
      <vt:lpstr>Exhibit 1-10: Rewards and Challenges of Being a Manager</vt:lpstr>
      <vt:lpstr>Terms to Know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Bilal Iqbal Mian</cp:lastModifiedBy>
  <cp:revision>568</cp:revision>
  <dcterms:created xsi:type="dcterms:W3CDTF">2009-10-21T20:34:16Z</dcterms:created>
  <dcterms:modified xsi:type="dcterms:W3CDTF">2023-09-22T10:37:00Z</dcterms:modified>
</cp:coreProperties>
</file>