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76" r:id="rId2"/>
    <p:sldId id="419" r:id="rId3"/>
    <p:sldId id="445" r:id="rId4"/>
    <p:sldId id="309" r:id="rId5"/>
    <p:sldId id="311" r:id="rId6"/>
    <p:sldId id="342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35" r:id="rId15"/>
    <p:sldId id="319" r:id="rId16"/>
    <p:sldId id="320" r:id="rId17"/>
    <p:sldId id="343" r:id="rId18"/>
    <p:sldId id="322" r:id="rId19"/>
    <p:sldId id="323" r:id="rId20"/>
    <p:sldId id="336" r:id="rId21"/>
    <p:sldId id="324" r:id="rId22"/>
    <p:sldId id="325" r:id="rId23"/>
    <p:sldId id="326" r:id="rId24"/>
    <p:sldId id="327" r:id="rId25"/>
    <p:sldId id="337" r:id="rId26"/>
    <p:sldId id="328" r:id="rId27"/>
    <p:sldId id="338" r:id="rId28"/>
    <p:sldId id="329" r:id="rId29"/>
    <p:sldId id="330" r:id="rId30"/>
    <p:sldId id="339" r:id="rId31"/>
    <p:sldId id="331" r:id="rId32"/>
    <p:sldId id="340" r:id="rId33"/>
    <p:sldId id="332" r:id="rId34"/>
    <p:sldId id="341" r:id="rId35"/>
    <p:sldId id="333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4" autoAdjust="0"/>
    <p:restoredTop sz="96482" autoAdjust="0"/>
  </p:normalViewPr>
  <p:slideViewPr>
    <p:cSldViewPr>
      <p:cViewPr varScale="1">
        <p:scale>
          <a:sx n="64" d="100"/>
          <a:sy n="64" d="100"/>
        </p:scale>
        <p:origin x="6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8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31B8A-F38A-4833-83A5-B11A89C6BE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D94E-485B-439C-9E3B-00E855961D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3FA0B7-4BB6-444F-AC31-303C338EAE57}" type="datetimeFigureOut">
              <a:rPr lang="en-US"/>
              <a:pPr>
                <a:defRPr/>
              </a:pPr>
              <a:t>12/5/2023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6E03C4-7823-4665-BA52-D44305504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F0B5E2-6362-4044-B571-57B3B573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5B2C-0539-42A1-87B3-60BCE9DFA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452A-031E-4C54-AB09-65826F1AC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EB34CE0-05C2-47CB-82E0-A152689B0D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B5CFFAA6-592C-414B-B950-53F4881543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6A2A81E3-7CC2-45A5-B870-9C41EF185F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9BF9A-6E68-4C38-A1D1-2EF52FEBF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F6A600-93D5-425F-A642-207774EF05D3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4CFAE0-3468-4423-A065-2E91AE916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E766B1-90A8-4653-859A-D586BB9A9BA5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83FF0BA-5E84-447E-ACBF-958F045CA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8C30F28-4150-47EC-9CEA-8C9E2AD5B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652D063-88DB-4F5E-B6F1-5BAC450A3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7E6E7419-EB73-4E8B-8F8C-13AF2653B9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3B35-6FFD-4720-860E-2EC754E4A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56D59-04DA-4CCB-B70A-B5F2657DAEF9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A2B3AB-5A86-480B-96C3-CAA2A8DBE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C55AB-BD10-441C-A9DE-0EE8C2840113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733DC1D-C7E7-47FF-A07A-1886508FF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0D302B-3A7D-447E-8403-7DAAF66A7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8B66BE-9B54-4AF4-8471-5DBB20786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89309-FEA8-4519-911F-09DF1C6B40E3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77A4A48-D4BE-4C35-91F7-B391D0700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E68D53D-B9B0-4587-A4BC-B7FB38AB1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AA425952-EA62-46E9-8594-AA66C27670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051108A-1EB8-4E9E-8E58-E79AD115A1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51318-A596-4CA7-A6E7-E16CD26B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F28A8-47AD-4278-8D7E-BEAA14B45430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2D47D9-060F-4A43-B72D-A6BE9F3BB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2A1C3-C876-41AB-BBC9-A4E40E27D88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3F1F117-03B9-4DB3-A803-76F813D11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B557956-DF1C-4826-A82F-C2097F0E6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F4F3C9-2DAE-46BA-B155-3FDA5B22A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841DD9-8946-4A3F-8405-F487232D8C93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AE21165-7C09-4DF7-B260-69ED01F35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ABBCCEB-355F-4251-AF97-450BCAB1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227DC34-F9F3-437D-BFEF-6CB3727B87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7E73C9F-E6B9-4485-B8B2-77804D4284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44F9C-672E-4E37-8728-885D2EC45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C899C-8DEB-42D4-B044-426830343372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962417-B60E-4561-9CCD-AB7956501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52F8F9-4EDA-40AE-A2FB-AF77AC331E21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98F48FC-7522-41BE-AD14-E99409DEE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A78CA1B-4D92-4090-A0EC-C65A64DDB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A6A28B-86A6-4029-B14F-AE079993C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2FF2DA-F013-4B9F-A00C-6CDD8BFB8F7C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5CB9B39-FD95-436B-AFDC-9600CD724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765BC73-8B65-423D-916C-C4CC5AC98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29AEA0-B330-402F-BACF-EC5D8A80F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64513A-D64A-4950-B48C-E5DE1582AB8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880F8CA-D1A2-4CF6-8946-801FB617B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D118624-397C-4732-9A20-9E80BF6DB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FC1DE3-8FE2-4DD4-BA3C-E915327BE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284EFD-8DF2-4E83-9B90-30A5527A5B9E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703C3C5-6E1B-47A1-B8EC-9831C458B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548448F-358C-40F7-9644-A3B47B5D1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1F59CA-AFA2-4003-B621-DFD73991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842AA4-C7CC-4969-BCE1-C94B00C3C676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70B3FEA-97FA-419E-9707-AB7DAABDF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5B59E72-6F2C-47A4-8B03-852E247AF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ED708BE-9D32-4748-93CF-6667A20AE0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A3EB8A3-5E93-480D-A418-5584B1903A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8A1E-70CF-40A9-8BFD-F8C742636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6A2A1A-970E-4FC0-8A18-EC76CC40F423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66A1C9-0FD4-490D-84E5-BBF55B8F6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D479E2-B31F-4824-9ED7-901A09EB6362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0FA32C8-6C65-423B-9404-53248DCED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6D96682-C4E1-499B-B17E-08505A4E5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133661CD-AC75-47FB-AB62-D0DE2714B2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3CF95A01-EF49-43B8-9093-08ED99782A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822E-BDE9-4703-A2EB-015BFC570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A12F1B-8784-4E94-B33F-723736B6236C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FE70F5-0A11-4D27-BFA0-2EBC07B3F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F975AB-88F5-455E-B8B3-682D3DD94D2F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E945F36-AF54-4A09-ADAB-43DFA8B1F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1D97A27-46F3-4D03-BD09-93AC7ED42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861452-392A-407F-85E8-CDEB80A99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01C8DA-77D6-4052-86FC-DBFE86D54C3E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E8C57BC-4BED-4CEB-9E4C-789365C3E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43943B7-36FD-4E19-A383-F074EE436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1365A228-1906-41E4-8533-A9101A6B8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5D0E0C27-36B8-40FD-A337-D5C0D3D51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629E-0428-485F-98D5-D51A159FC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E1D9CC-2B29-4EA6-A8D1-5EB18FB47FAC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2AA3B4-2396-4B89-BDFA-5889E9C94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D38F74-DA7B-412B-A0F4-285214D2D848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1895285-10C7-463C-8BB6-7A8B3D672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E982E85-454E-4CDF-8B5B-EE03F36A1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EA0865D8-3C4A-476A-BDB3-32F2A88964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37B41D4C-9957-4E7E-9278-A87394DCE2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332B7-A65E-486B-B7B8-C119D0A16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784FBA-8422-4F06-A0CA-50CB517F71B4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BA1B37-A357-4D57-8C8A-D1FE25D889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277209B5-127D-4E4F-9F3A-ED454603AE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6FE33-2ECF-46A5-8B6B-F8A998157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66CA42-34D4-4673-9D39-AE3E3693A966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0C2CF2-D0A4-4459-BFDF-C78025721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D679A-61BD-4384-9898-D361AFBD703C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45AF5D6-8EA7-4003-9669-74F20856C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11779CC-5A4B-4493-9447-D8F2C7168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A7A8C39-8C51-49B6-B508-140632B2D3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52CB7A60-0BCA-4699-8F48-7C0DDC49A6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E288B-7057-46B4-8034-25D667AE0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51FF47-1434-461E-9BBD-02FB86F1CE2F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A61720-19C2-45E2-8C5A-2D79F6A81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B0C124-F10D-45F9-9071-BF696B305FE2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CD1A2DF-FCD6-4E15-AC18-2B600EEF0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37B7EE7-32F4-4A26-926C-7E5C7DAB5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AAA3A0-CAFA-4987-B42E-D2C1AC00A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919B55-6D32-4317-AA28-C6DF6F7D71CE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14D2D62-A8DF-47A3-871A-057348203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FE60125-392B-40CE-BCC0-B516B26E4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318F41-699D-4CAE-BBD5-21C1291A4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6D82F0-4384-40C9-A83C-15DA0087F162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F997C14-C3B2-40D3-BA1C-71DE59D5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490E5E3-FE71-4AC5-9828-B64CDD71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B3C43D-771E-4784-8405-9835DD1B3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532DB2-C7E4-4958-A5AF-7698EFFB46B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9C930BB-F575-41BB-AE7E-B2AAF06C8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A48BB0F-3CDD-40B5-A2D4-51A91AF99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DCAFB5-0880-4ACB-A389-D34B5C398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13B6D3-272B-41DF-84C6-9AB02254728B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1848237-8F3B-4D97-BC2D-43234C94D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3978F6C-8C85-419F-B3DE-8C05BED10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CB8A9A-256A-48C7-9737-A19A38151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0A3F71-CEDA-4C46-B057-2EA994FCC558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6D5764A-04A3-46C9-ADD4-96B7BEF91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98DBB47-FFC9-491F-A649-A041F72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9599E5-A50E-4119-8929-79783E944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2B2CB3-A96C-4EA7-8783-E6059176FD63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BF3F6DE-E0DF-4B2D-BD0B-89755FF1C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01B7A79-7773-405E-A730-19F39BBD2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32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8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0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67BE1E-C95A-40BA-94E5-3115A4F3D8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2FF9E8D-747E-499F-B55B-9F377D0DB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478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5202" y="914400"/>
            <a:ext cx="6061596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ur-PK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بسم</a:t>
            </a:r>
            <a:r>
              <a:rPr lang="ur-PK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 </a:t>
            </a:r>
            <a:r>
              <a:rPr lang="ur-PK" sz="14925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اللہ</a:t>
            </a:r>
            <a:r>
              <a:rPr lang="ur-PK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الرحمٰن</a:t>
            </a:r>
            <a:r>
              <a:rPr lang="ur-PK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 </a:t>
            </a:r>
            <a:r>
              <a:rPr lang="ur-PK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A Sameer Rafiya Unicode" panose="02000506000000020003" pitchFamily="2" charset="-78"/>
                <a:cs typeface="AA Sameer Rafiya Unicode" panose="02000506000000020003" pitchFamily="2" charset="-78"/>
              </a:rPr>
              <a:t>الرحیم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A Sameer Rafiya Unicode" panose="02000506000000020003" pitchFamily="2" charset="-78"/>
              <a:cs typeface="AA Sameer Rafiya Unicode" panose="02000506000000020003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B74A16-E0EE-49B3-9B7B-2625750B5366}"/>
              </a:ext>
            </a:extLst>
          </p:cNvPr>
          <p:cNvGrpSpPr/>
          <p:nvPr/>
        </p:nvGrpSpPr>
        <p:grpSpPr>
          <a:xfrm>
            <a:off x="3009901" y="3079782"/>
            <a:ext cx="6515100" cy="2285752"/>
            <a:chOff x="1399669" y="2963375"/>
            <a:chExt cx="7744331" cy="30476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FA39F-8815-4C0D-9B6B-479DB4AA2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669" y="2972105"/>
              <a:ext cx="4391531" cy="30389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CA4511-B939-41F6-AFD3-22DB9D654C5F}"/>
                </a:ext>
              </a:extLst>
            </p:cNvPr>
            <p:cNvSpPr/>
            <p:nvPr/>
          </p:nvSpPr>
          <p:spPr>
            <a:xfrm>
              <a:off x="5997412" y="2963375"/>
              <a:ext cx="3146588" cy="2477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 Lord, put my heart at peace for me,​</a:t>
              </a:r>
              <a:b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make my task easy for me and remove the knot from my tongue,</a:t>
              </a:r>
              <a:b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 that they may understand my speech.​</a:t>
              </a:r>
            </a:p>
            <a:p>
              <a:b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27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​​[20:24-28]​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8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30D5D7B-9335-41DC-89D8-8192E0B7E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Goals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AB88AB3-CDEF-441B-9692-FB718F818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Financial Goals </a:t>
            </a:r>
            <a:r>
              <a:rPr lang="en-US" altLang="en-US"/>
              <a:t>- related to the expected internal financial performance of the organization.</a:t>
            </a:r>
          </a:p>
          <a:p>
            <a:r>
              <a:rPr lang="en-US" altLang="en-US" b="1"/>
              <a:t>Strategic Goals</a:t>
            </a:r>
            <a:r>
              <a:rPr lang="en-US" altLang="en-US"/>
              <a:t> - related to the performance of the firm relative to factors in its external environment (e.g., competitors).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>
            <a:extLst>
              <a:ext uri="{FF2B5EF4-FFF2-40B4-BE49-F238E27FC236}">
                <a16:creationId xmlns:a16="http://schemas.microsoft.com/office/drawing/2014/main" id="{64AEDD87-CA83-4809-8A5D-E776EF06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19200"/>
            <a:ext cx="8953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A1C43DC7-86D1-4D05-A452-98044E30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Plans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A30A659-C89B-4F37-9A38-F78849E3E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b="1"/>
              <a:t>Strategic Plans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Establish the organization’s overall goals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Seek to position the organization in terms of its environment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Cover extended periods of time</a:t>
            </a:r>
          </a:p>
          <a:p>
            <a:pPr>
              <a:spcBef>
                <a:spcPct val="30000"/>
              </a:spcBef>
            </a:pPr>
            <a:r>
              <a:rPr lang="en-US" altLang="en-US" b="1"/>
              <a:t>Operational Plans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Specify the details of how the overall goals are to be achieved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Cover a short time period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35A6572-87B1-40D0-A50C-96534F6B7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Types of Plans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2F3955C-7CB2-431B-9080-352E3ED1B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Long-Term Plans </a:t>
            </a:r>
          </a:p>
          <a:p>
            <a:pPr lvl="1"/>
            <a:r>
              <a:rPr lang="en-US" altLang="en-US"/>
              <a:t>Time frames extending beyond three years.</a:t>
            </a:r>
          </a:p>
          <a:p>
            <a:r>
              <a:rPr lang="en-US" altLang="en-US" b="1"/>
              <a:t>Short-Term Plans</a:t>
            </a:r>
          </a:p>
          <a:p>
            <a:pPr lvl="1"/>
            <a:r>
              <a:rPr lang="en-US" altLang="en-US"/>
              <a:t>Time frames of one year or less.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52CC-0342-492C-A176-51465034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Plans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67F762C-DDE9-48D5-9360-008D4071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Specific Plans</a:t>
            </a:r>
          </a:p>
          <a:p>
            <a:pPr lvl="1"/>
            <a:r>
              <a:rPr lang="en-US" altLang="en-US"/>
              <a:t>Plans that are clearly defined and leave no room for interpretation.</a:t>
            </a:r>
          </a:p>
          <a:p>
            <a:r>
              <a:rPr lang="en-US" altLang="en-US" b="1"/>
              <a:t>Directional Plans</a:t>
            </a:r>
          </a:p>
          <a:p>
            <a:pPr lvl="1"/>
            <a:r>
              <a:rPr lang="en-US" altLang="en-US"/>
              <a:t>Flexible plans that set out general guidelines and provide focus, yet allow discretion in implementation.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0ACF5FD2-C8EE-4D22-B5E4-813028F6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Plans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F06F52-A08B-4B07-A23F-3E9BB9BB3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Single-Use Plan</a:t>
            </a:r>
          </a:p>
          <a:p>
            <a:pPr lvl="1"/>
            <a:r>
              <a:rPr lang="en-US" altLang="en-US"/>
              <a:t>A one-time plan specifically designed to meet the need of a unique situation.</a:t>
            </a:r>
          </a:p>
          <a:p>
            <a:r>
              <a:rPr lang="en-US" altLang="en-US" b="1"/>
              <a:t>Standing Plans</a:t>
            </a:r>
          </a:p>
          <a:p>
            <a:pPr lvl="1"/>
            <a:r>
              <a:rPr lang="en-US" altLang="en-US"/>
              <a:t>Ongoing plans that provide guidance for activities performed repeatedly.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6CCF6A15-7589-445A-8715-79ECD9A76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1"/>
            <a:ext cx="8991600" cy="701675"/>
          </a:xfrm>
        </p:spPr>
        <p:txBody>
          <a:bodyPr/>
          <a:lstStyle/>
          <a:p>
            <a:pPr>
              <a:defRPr/>
            </a:pPr>
            <a:r>
              <a:rPr lang="en-US" dirty="0"/>
              <a:t>Traditional Goal Setting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86C408-957B-46F2-8FC2-77382A50D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102600" cy="4495800"/>
          </a:xfrm>
        </p:spPr>
        <p:txBody>
          <a:bodyPr/>
          <a:lstStyle/>
          <a:p>
            <a:r>
              <a:rPr lang="en-US" altLang="en-US"/>
              <a:t>Broad goals are set at the top of the organization.</a:t>
            </a:r>
          </a:p>
          <a:p>
            <a:r>
              <a:rPr lang="en-US" altLang="en-US"/>
              <a:t>Goals are then broken into sub-goals for each organizational level.</a:t>
            </a:r>
          </a:p>
          <a:p>
            <a:r>
              <a:rPr lang="en-US" altLang="en-US"/>
              <a:t>Goals are intended to direct, guide, and constrain from above.</a:t>
            </a:r>
          </a:p>
          <a:p>
            <a:r>
              <a:rPr lang="en-US" altLang="en-US"/>
              <a:t>Goals lose clarity and focus as lower-level managers attempt to interpret and define the goals for their areas of responsibility.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0867-3451-45BC-AD15-BA5470BA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76200"/>
            <a:ext cx="8458200" cy="990600"/>
          </a:xfrm>
        </p:spPr>
        <p:txBody>
          <a:bodyPr/>
          <a:lstStyle/>
          <a:p>
            <a:pPr algn="ctr">
              <a:defRPr/>
            </a:pPr>
            <a:r>
              <a:rPr sz="3600"/>
              <a:t>Exhibit 8-2: The Downside</a:t>
            </a:r>
            <a:br>
              <a:rPr sz="3600"/>
            </a:br>
            <a:r>
              <a:rPr sz="3600"/>
              <a:t>of Traditional Goal Setting</a:t>
            </a:r>
          </a:p>
        </p:txBody>
      </p:sp>
      <p:pic>
        <p:nvPicPr>
          <p:cNvPr id="21507" name="Picture 6">
            <a:extLst>
              <a:ext uri="{FF2B5EF4-FFF2-40B4-BE49-F238E27FC236}">
                <a16:creationId xmlns:a16="http://schemas.microsoft.com/office/drawing/2014/main" id="{EAAFE4E9-90B3-4ADF-BC16-06AF13A5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524000"/>
            <a:ext cx="80597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97D74775-482A-434C-AB77-547084324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102600" cy="4572000"/>
          </a:xfrm>
        </p:spPr>
        <p:txBody>
          <a:bodyPr/>
          <a:lstStyle/>
          <a:p>
            <a:r>
              <a:rPr lang="en-US" altLang="en-US"/>
              <a:t>Means-Ends Chain</a:t>
            </a:r>
          </a:p>
          <a:p>
            <a:pPr lvl="1"/>
            <a:r>
              <a:rPr lang="en-US" altLang="en-US"/>
              <a:t>The integrated network of goals that results from establishing a clearly-defined hierarchy of organizational goals.</a:t>
            </a:r>
          </a:p>
          <a:p>
            <a:pPr lvl="1"/>
            <a:r>
              <a:rPr lang="en-US" altLang="en-US"/>
              <a:t>Achievement of lower-level goals is the means by which to reach higher-level goals (ends).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47B4E2C8-63AB-4635-A732-B2CC396C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"/>
            <a:ext cx="8991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Maintaining the Hierarchy of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011845C0-0627-4768-8002-E93BDBDBF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102600" cy="4495800"/>
          </a:xfrm>
        </p:spPr>
        <p:txBody>
          <a:bodyPr/>
          <a:lstStyle/>
          <a:p>
            <a:r>
              <a:rPr lang="en-US" altLang="en-US"/>
              <a:t>Specific performance goals are jointly determined by employees and managers.</a:t>
            </a:r>
          </a:p>
          <a:p>
            <a:r>
              <a:rPr lang="en-US" altLang="en-US"/>
              <a:t>Progress toward accomplishing goals is periodically reviewed.</a:t>
            </a:r>
          </a:p>
          <a:p>
            <a:r>
              <a:rPr lang="en-US" altLang="en-US"/>
              <a:t>Rewards are allocated on the basis of progress towards the goals.</a:t>
            </a: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FE10A0FA-3C3B-4C1A-92D2-ED29A1253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1"/>
            <a:ext cx="8991600" cy="701675"/>
          </a:xfrm>
        </p:spPr>
        <p:txBody>
          <a:bodyPr/>
          <a:lstStyle/>
          <a:p>
            <a:pPr>
              <a:defRPr/>
            </a:pPr>
            <a:br>
              <a:rPr lang="en-US" dirty="0"/>
            </a:br>
            <a:r>
              <a:rPr lang="en-US" dirty="0"/>
              <a:t>Management By Objectives (MBO)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5FE668-CA3B-44C1-BC20-85AFE923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196" y="365125"/>
            <a:ext cx="8926603" cy="1325563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Recite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66AEA-22C6-4B27-9B63-4D256167CB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24000" y="56245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Bilal Iqbal Mian - CUI Sahiwal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71580-657C-4888-824F-FF0C9C99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1" y="2033910"/>
            <a:ext cx="6968398" cy="3130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6860-F525-435E-96CE-3084933D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197" y="4719973"/>
            <a:ext cx="7337607" cy="6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F223-047E-468F-882C-433F124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Management By Objectives (MBO)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2D7F050-E1B3-4082-BDA7-8E4E393E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 elements of MBO:</a:t>
            </a:r>
          </a:p>
          <a:p>
            <a:pPr lvl="1"/>
            <a:r>
              <a:rPr lang="en-US" altLang="en-US"/>
              <a:t>goal specificity</a:t>
            </a:r>
          </a:p>
          <a:p>
            <a:pPr lvl="1"/>
            <a:r>
              <a:rPr lang="en-US" altLang="en-US"/>
              <a:t>participative decision making</a:t>
            </a:r>
          </a:p>
          <a:p>
            <a:pPr lvl="1"/>
            <a:r>
              <a:rPr lang="en-US" altLang="en-US"/>
              <a:t>an explicit performance/evaluation period</a:t>
            </a:r>
          </a:p>
          <a:p>
            <a:pPr lvl="1"/>
            <a:r>
              <a:rPr lang="en-US" altLang="en-US"/>
              <a:t>feedback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E5990984-A0AE-4C3F-B01C-9C82282A13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1"/>
            <a:ext cx="8305800" cy="773113"/>
          </a:xfrm>
        </p:spPr>
        <p:txBody>
          <a:bodyPr/>
          <a:lstStyle/>
          <a:p>
            <a:pPr marL="1376363" indent="-1376363"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Exhibit 8-3:</a:t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Steps in a Typical MBO Program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DD9F3918-F145-45C3-9329-A53060FF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7315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55C5CB6B-A60F-473C-A3C1-DC21AAA58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Does MBO Work?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E21588B-17DD-45CB-A049-F705B4AE0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Reason for MBO Success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Top management commitment and involvement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Potential Problems with MBO Programs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Are less effective in dynamic environments that require constant resetting of goals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Overemphasis on individual accomplishment may create problems with teamwork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Allowing the MBO program to become an annual paperwork shuffle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2855043D-73B9-4025-97E8-3DF464DB54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8001000" cy="1524000"/>
          </a:xfrm>
        </p:spPr>
        <p:txBody>
          <a:bodyPr/>
          <a:lstStyle/>
          <a:p>
            <a:pPr marL="1376363" indent="-1376363">
              <a:defRPr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Exhibit 8-4: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Well-Written Goals</a:t>
            </a:r>
          </a:p>
        </p:txBody>
      </p:sp>
      <p:pic>
        <p:nvPicPr>
          <p:cNvPr id="27651" name="Picture 6">
            <a:extLst>
              <a:ext uri="{FF2B5EF4-FFF2-40B4-BE49-F238E27FC236}">
                <a16:creationId xmlns:a16="http://schemas.microsoft.com/office/drawing/2014/main" id="{B8D79100-9418-4EA0-9F81-B786CCF9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835150"/>
            <a:ext cx="8202613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2C3D69D-9171-4F7E-9CBC-1EE1F4B35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Steps in Goal Setting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260067-1A8A-4F37-A6B6-1AAAE6B0E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altLang="en-US"/>
              <a:t>Review the organization’s mission statement.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None/>
            </a:pPr>
            <a:r>
              <a:rPr lang="en-US" altLang="en-US" i="1"/>
              <a:t>Do goals reflect the mission?</a:t>
            </a:r>
          </a:p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altLang="en-US"/>
              <a:t>Evaluate available resources.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None/>
            </a:pPr>
            <a:r>
              <a:rPr lang="en-US" altLang="en-US" i="1"/>
              <a:t>Are resources sufficient to accomplish the mission?</a:t>
            </a:r>
          </a:p>
          <a:p>
            <a:pPr marL="461963" indent="-461963">
              <a:spcBef>
                <a:spcPct val="40000"/>
              </a:spcBef>
              <a:buFontTx/>
              <a:buAutoNum type="arabicPeriod"/>
            </a:pPr>
            <a:r>
              <a:rPr lang="en-US" altLang="en-US"/>
              <a:t>Determine goals individually or with others.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None/>
            </a:pPr>
            <a:r>
              <a:rPr lang="en-US" altLang="en-US" i="1"/>
              <a:t>Are goals specific, measurable, and timely?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2876-CDEE-476C-BE4D-5D42F615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Steps in Goal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72E3-9C46-434E-88CC-9054F04D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ct val="40000"/>
              </a:spcBef>
              <a:buFont typeface="+mj-lt"/>
              <a:buAutoNum type="arabicPeriod" startAt="4"/>
              <a:defRPr/>
            </a:pPr>
            <a:r>
              <a:rPr lang="en-US" dirty="0"/>
              <a:t>Write down the goals and communicate them.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None/>
              <a:defRPr/>
            </a:pPr>
            <a:r>
              <a:rPr lang="en-US" i="1" dirty="0"/>
              <a:t>Is everybody on the same page?</a:t>
            </a:r>
          </a:p>
          <a:p>
            <a:pPr marL="461963" indent="-461963">
              <a:spcBef>
                <a:spcPct val="40000"/>
              </a:spcBef>
              <a:buFontTx/>
              <a:buAutoNum type="arabicPeriod" startAt="4"/>
              <a:defRPr/>
            </a:pPr>
            <a:r>
              <a:rPr lang="en-US" dirty="0"/>
              <a:t>Review results and whether goals are being met.</a:t>
            </a:r>
          </a:p>
          <a:p>
            <a:pPr marL="914400" lvl="1">
              <a:spcBef>
                <a:spcPct val="40000"/>
              </a:spcBef>
              <a:buClr>
                <a:schemeClr val="bg1"/>
              </a:buClr>
              <a:buNone/>
              <a:defRPr/>
            </a:pPr>
            <a:r>
              <a:rPr lang="en-US" i="1" dirty="0"/>
              <a:t>What changes are needed in mission, resources, or goals?</a:t>
            </a:r>
          </a:p>
          <a:p>
            <a:pPr>
              <a:buFont typeface="Arial" charset="0"/>
              <a:buNone/>
              <a:defRPr/>
            </a:pP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48CF96B9-BA0A-41B9-9B13-9F4B4FD50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/>
              <a:t>Contingency Factors in Planning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FB6AE31-96C4-4DFD-AA5F-3962F4587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Manager’s level in the organization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Strategic plans at higher levels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Operational plans at lower levels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Degree of environmental uncertainty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Stable environment: specific plans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Dynamic environment: specific but flexible plans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9DAA-0057-4196-8EAD-94DAF61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Contingency Factors in Planning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3DA69A0-5A1D-42FD-BDDC-414AA01B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Length of future commitments</a:t>
            </a:r>
          </a:p>
          <a:p>
            <a:pPr lvl="1">
              <a:spcBef>
                <a:spcPct val="40000"/>
              </a:spcBef>
            </a:pPr>
            <a:r>
              <a:rPr lang="en-US" altLang="en-US" b="1"/>
              <a:t>Commitment Concept:</a:t>
            </a:r>
            <a:r>
              <a:rPr lang="en-US" altLang="en-US"/>
              <a:t> Current plans affecting future commitments must be sufficiently long-term in order to meet those commitments.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0BD7FB70-8FE3-462B-B5B9-E1E2877FA1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1"/>
            <a:ext cx="8763000" cy="822325"/>
          </a:xfrm>
        </p:spPr>
        <p:txBody>
          <a:bodyPr/>
          <a:lstStyle/>
          <a:p>
            <a:pPr marL="1376363" indent="-1376363"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Exhibit 8-5: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 in the Hierarchy Organizations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5B8F3842-CDAA-496E-AC40-0D5E6868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1"/>
            <a:ext cx="73152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71718F3-D8CC-484E-80B0-87BC1F347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Approaches to Planning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5A904E1-96FF-4663-8625-2508E4960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Establishing a formal planning department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Create a group of planning specialists that </a:t>
            </a:r>
            <a:r>
              <a:rPr lang="en-US" altLang="en-US" i="1"/>
              <a:t>help</a:t>
            </a:r>
            <a:r>
              <a:rPr lang="en-US" altLang="en-US"/>
              <a:t> managers write organizational plans.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Planning is a function of management; it should never become the sole responsibility of planners.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7BFF-FB8E-48AA-9339-9E08E29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Bilal Iqbal Mian - CUI Sahiwal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5C096-1D5F-458B-85FE-04BF7E8D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D312F8-B191-49D3-AC63-7D95FC54EF9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E3053-8FBE-EAD9-FE27-6B0FDD41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13A6AD6-D2AA-40E1-BEF6-837D7900E077}" type="datetime2">
              <a:rPr lang="en-GB" smtClean="0"/>
              <a:pPr/>
              <a:t>Tuesday, 05 December 2023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342D0-82B5-46E4-9EEF-C251F60B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2" y="648566"/>
            <a:ext cx="9994733" cy="54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4B1E-C82A-4BA8-9B5D-910B6BA4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Approaches to Planning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CB193DA-50FD-4A9C-B3C9-3AF5B7F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Involving organizational members in the process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Plans are developed by members of organizational units at various levels and then coordinated with other units across the organization.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EB6772F-D1C3-4DBF-8673-78505726B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077200" cy="131127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Criticisms of Planning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ADF9771-BAC4-4A7F-8A00-43B725A0F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53400" cy="4267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Planning may create rigidity.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Plans cannot be developed for dynamic environments.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Formal plans cannot replace intuition and creativity.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2ABF-6651-4FEF-9B1E-0B15274A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Criticisms of Planning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AEAE670-CE49-4FD0-B320-D623F5CD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Planning focuses managers’ attention on today’s competition—not tomorrow’s survival.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Formal planning reinforces today’s success, which may lead to tomorrow’s failure.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Planning isn’t enough.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>
            <a:extLst>
              <a:ext uri="{FF2B5EF4-FFF2-40B4-BE49-F238E27FC236}">
                <a16:creationId xmlns:a16="http://schemas.microsoft.com/office/drawing/2014/main" id="{A54CC44E-85D3-4F53-A608-6CD10DE4C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1"/>
            <a:ext cx="8077200" cy="1311275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/>
              <a:t>Planning in Dynamic Environments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651B10FE-26BA-4F02-AF63-10D083796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02600" cy="4495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Develop plans that are specific but flexible.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Understand that planning is an ongoing process.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Change plans when conditions warrant alterations.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BB92-A067-4B33-925A-CCB8E42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Planning in Dynamic Environments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F23D05F-3923-4337-BD9D-BA433BE4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Persistence in planning eventually pays off.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Flatten the organizational hierarchy to foster the development of planning skills at all organizational levels.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7149DAA7-E641-4D2F-8034-F26E1B699D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7848600" cy="11430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Terms to Know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1B445849-AD3D-4E3C-AB19-8AB02D67D95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1143000"/>
            <a:ext cx="3975100" cy="4876800"/>
          </a:xfrm>
        </p:spPr>
        <p:txBody>
          <a:bodyPr/>
          <a:lstStyle/>
          <a:p>
            <a:r>
              <a:rPr lang="en-US" altLang="en-US" sz="2400"/>
              <a:t>planning</a:t>
            </a:r>
          </a:p>
          <a:p>
            <a:r>
              <a:rPr lang="en-US" altLang="en-US" sz="2400"/>
              <a:t>goals</a:t>
            </a:r>
          </a:p>
          <a:p>
            <a:r>
              <a:rPr lang="en-US" altLang="en-US" sz="2400"/>
              <a:t>plans</a:t>
            </a:r>
          </a:p>
          <a:p>
            <a:r>
              <a:rPr lang="en-US" altLang="en-US" sz="2400"/>
              <a:t>stated goals</a:t>
            </a:r>
          </a:p>
          <a:p>
            <a:r>
              <a:rPr lang="en-US" altLang="en-US" sz="2400"/>
              <a:t>real goals</a:t>
            </a:r>
          </a:p>
          <a:p>
            <a:r>
              <a:rPr lang="en-US" altLang="en-US" sz="2400"/>
              <a:t>framing</a:t>
            </a:r>
          </a:p>
          <a:p>
            <a:r>
              <a:rPr lang="en-US" altLang="en-US" sz="2400"/>
              <a:t>strategic plans</a:t>
            </a:r>
          </a:p>
          <a:p>
            <a:r>
              <a:rPr lang="en-US" altLang="en-US" sz="2400"/>
              <a:t>operational plans</a:t>
            </a:r>
          </a:p>
          <a:p>
            <a:r>
              <a:rPr lang="en-US" altLang="en-US" sz="2400"/>
              <a:t>long-term plans</a:t>
            </a:r>
          </a:p>
          <a:p>
            <a:r>
              <a:rPr lang="en-US" altLang="en-US" sz="2400"/>
              <a:t>short-term plans</a:t>
            </a:r>
          </a:p>
          <a:p>
            <a:r>
              <a:rPr lang="en-US" altLang="en-US" sz="2400"/>
              <a:t>specific plans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E258CB8-9896-4E7D-8E2F-27A4890AE3E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219200"/>
            <a:ext cx="3975100" cy="4724400"/>
          </a:xfrm>
        </p:spPr>
        <p:txBody>
          <a:bodyPr/>
          <a:lstStyle/>
          <a:p>
            <a:r>
              <a:rPr lang="en-US" altLang="en-US" sz="2400"/>
              <a:t>directional plans</a:t>
            </a:r>
          </a:p>
          <a:p>
            <a:r>
              <a:rPr lang="en-US" altLang="en-US" sz="2400"/>
              <a:t>single-use plan</a:t>
            </a:r>
          </a:p>
          <a:p>
            <a:r>
              <a:rPr lang="en-US" altLang="en-US" sz="2400"/>
              <a:t>standing plans</a:t>
            </a:r>
          </a:p>
          <a:p>
            <a:r>
              <a:rPr lang="en-US" altLang="en-US" sz="2400"/>
              <a:t>traditional goal setting</a:t>
            </a:r>
          </a:p>
          <a:p>
            <a:r>
              <a:rPr lang="en-US" altLang="en-US" sz="2400"/>
              <a:t>means-ends chain</a:t>
            </a:r>
          </a:p>
          <a:p>
            <a:r>
              <a:rPr lang="en-US" altLang="en-US" sz="2400"/>
              <a:t>management by objectives (MBO)</a:t>
            </a:r>
          </a:p>
          <a:p>
            <a:r>
              <a:rPr lang="en-US" altLang="en-US" sz="2400"/>
              <a:t>mission</a:t>
            </a:r>
          </a:p>
          <a:p>
            <a:r>
              <a:rPr lang="en-US" altLang="en-US" sz="2400"/>
              <a:t>commitment concept</a:t>
            </a:r>
          </a:p>
          <a:p>
            <a:r>
              <a:rPr lang="en-US" altLang="en-US" sz="2400"/>
              <a:t>formal planning department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7A54A352-8B08-4421-ABA9-C2FEFDD020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2895600"/>
            <a:ext cx="9144000" cy="2895600"/>
          </a:xfrm>
        </p:spPr>
        <p:txBody>
          <a:bodyPr/>
          <a:lstStyle/>
          <a:p>
            <a:r>
              <a:rPr lang="en-US" altLang="en-US" sz="2400" b="1" dirty="0"/>
              <a:t>Define</a:t>
            </a:r>
            <a:r>
              <a:rPr lang="en-US" altLang="en-US" sz="2400" dirty="0"/>
              <a:t> the nature and purpose of planning</a:t>
            </a:r>
          </a:p>
          <a:p>
            <a:r>
              <a:rPr lang="en-US" altLang="en-US" sz="2400" b="1" dirty="0"/>
              <a:t>Classify</a:t>
            </a:r>
            <a:r>
              <a:rPr lang="en-US" altLang="en-US" sz="2400" dirty="0"/>
              <a:t> the types of goals organizations might have and the plans they use</a:t>
            </a:r>
          </a:p>
          <a:p>
            <a:r>
              <a:rPr lang="en-US" altLang="en-US" sz="2400" b="1" dirty="0"/>
              <a:t>Compare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contrast </a:t>
            </a:r>
            <a:r>
              <a:rPr lang="en-US" altLang="en-US" sz="2400" dirty="0"/>
              <a:t>approaches to goal-setting and planning</a:t>
            </a:r>
          </a:p>
          <a:p>
            <a:r>
              <a:rPr lang="en-US" altLang="en-US" sz="2400" b="1" dirty="0"/>
              <a:t>Discuss</a:t>
            </a:r>
            <a:r>
              <a:rPr lang="en-US" altLang="en-US" sz="2400" dirty="0"/>
              <a:t> contemporary issues in planning	</a:t>
            </a:r>
          </a:p>
        </p:txBody>
      </p:sp>
      <p:pic>
        <p:nvPicPr>
          <p:cNvPr id="8195" name="Picture 7" descr="PPT_Banner_CO8">
            <a:extLst>
              <a:ext uri="{FF2B5EF4-FFF2-40B4-BE49-F238E27FC236}">
                <a16:creationId xmlns:a16="http://schemas.microsoft.com/office/drawing/2014/main" id="{656DBDFB-1F03-4144-850A-C625481E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E5A724F-0749-45C8-830D-97AFB7FD0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Planning?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BBA927C-8AED-4D43-B7B5-E05AA303C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102600" cy="4267200"/>
          </a:xfrm>
        </p:spPr>
        <p:txBody>
          <a:bodyPr/>
          <a:lstStyle/>
          <a:p>
            <a:r>
              <a:rPr lang="en-US" altLang="en-US"/>
              <a:t>Planning - a primary managerial activity that involves:</a:t>
            </a:r>
          </a:p>
          <a:p>
            <a:pPr lvl="1"/>
            <a:r>
              <a:rPr lang="en-US" altLang="en-US"/>
              <a:t>Defining the organization’s goals</a:t>
            </a:r>
          </a:p>
          <a:p>
            <a:pPr lvl="1"/>
            <a:r>
              <a:rPr lang="en-US" altLang="en-US"/>
              <a:t>Establishing an overall strategy for achieving those goals</a:t>
            </a:r>
          </a:p>
          <a:p>
            <a:pPr lvl="1"/>
            <a:r>
              <a:rPr lang="en-US" altLang="en-US"/>
              <a:t>Developing plans for organizational work activities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4D69-1E7C-45D4-9B67-789FC6F1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 Planning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5E4A1A4-9533-4EAD-89C8-9A6A56AD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planning</a:t>
            </a:r>
          </a:p>
          <a:p>
            <a:pPr lvl="1"/>
            <a:r>
              <a:rPr lang="en-US" altLang="en-US"/>
              <a:t>Specific goals covering a specific time period</a:t>
            </a:r>
          </a:p>
          <a:p>
            <a:pPr lvl="1"/>
            <a:r>
              <a:rPr lang="en-US" altLang="en-US"/>
              <a:t>Written and shared with organizational members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8ABEF2B-C946-4224-A9B6-CCF74EEBF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Do Managers Plan?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AF1EDB9-792A-40D0-9FA0-59EA8A9EF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1"/>
            <a:ext cx="8102600" cy="2803525"/>
          </a:xfrm>
        </p:spPr>
        <p:txBody>
          <a:bodyPr/>
          <a:lstStyle/>
          <a:p>
            <a:r>
              <a:rPr lang="en-US" altLang="en-US"/>
              <a:t>Purposes of Planning</a:t>
            </a:r>
          </a:p>
          <a:p>
            <a:pPr lvl="1"/>
            <a:r>
              <a:rPr lang="en-US" altLang="en-US"/>
              <a:t>Provides direction</a:t>
            </a:r>
          </a:p>
          <a:p>
            <a:pPr lvl="1"/>
            <a:r>
              <a:rPr lang="en-US" altLang="en-US"/>
              <a:t>Reduces uncertainty</a:t>
            </a:r>
          </a:p>
          <a:p>
            <a:pPr lvl="1"/>
            <a:r>
              <a:rPr lang="en-US" altLang="en-US"/>
              <a:t>Minimizes waste and redundancy</a:t>
            </a:r>
          </a:p>
          <a:p>
            <a:pPr lvl="1"/>
            <a:r>
              <a:rPr lang="en-US" altLang="en-US"/>
              <a:t>Sets the standards for controlling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E058222A-F4A3-420B-9476-2268CD58C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Planning and Performance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9CE5292-A346-412A-A68B-9B231CA10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Formal planning is associated with: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Higher profits and returns on assets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Positive financial results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The quality of planning and implementation affects performance more than the extent of planning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The external environment can reduce the impact of planning on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B349367-6217-474B-BA8E-72B3B463F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/>
              <a:t>Elements of Planning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B9A5A3C-F0F2-47C6-8A06-45E583093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800"/>
              <a:t>Goals (also Objectives)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Desired outcomes for individuals, groups, or entire organizations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Provide direction and evaluation performance criteria</a:t>
            </a:r>
          </a:p>
          <a:p>
            <a:pPr>
              <a:spcBef>
                <a:spcPct val="40000"/>
              </a:spcBef>
            </a:pPr>
            <a:r>
              <a:rPr lang="en-US" altLang="en-US" sz="2800"/>
              <a:t>Plans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Documents that outline how goals are to be accomplished</a:t>
            </a:r>
          </a:p>
          <a:p>
            <a:pPr lvl="1">
              <a:spcBef>
                <a:spcPct val="40000"/>
              </a:spcBef>
            </a:pPr>
            <a:r>
              <a:rPr lang="en-US" altLang="en-US" sz="2400"/>
              <a:t>Describe how resources are to be allocated and establish activity schedules</a:t>
            </a:r>
          </a:p>
          <a:p>
            <a:pPr lvl="2">
              <a:spcBef>
                <a:spcPct val="40000"/>
              </a:spcBef>
            </a:pP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19726</TotalTime>
  <Words>1079</Words>
  <Application>Microsoft Office PowerPoint</Application>
  <PresentationFormat>Widescreen</PresentationFormat>
  <Paragraphs>193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AA Sameer Rafiya Unicode</vt:lpstr>
      <vt:lpstr>Arial</vt:lpstr>
      <vt:lpstr>Calibri</vt:lpstr>
      <vt:lpstr>Office Theme</vt:lpstr>
      <vt:lpstr>PowerPoint Presentation</vt:lpstr>
      <vt:lpstr>Dua to Recite Before Study</vt:lpstr>
      <vt:lpstr>PowerPoint Presentation</vt:lpstr>
      <vt:lpstr>PowerPoint Presentation</vt:lpstr>
      <vt:lpstr>What Is Planning?</vt:lpstr>
      <vt:lpstr>Formal Planning</vt:lpstr>
      <vt:lpstr>Why Do Managers Plan?</vt:lpstr>
      <vt:lpstr>Planning and Performance</vt:lpstr>
      <vt:lpstr>Elements of Planning</vt:lpstr>
      <vt:lpstr>Types of Goals</vt:lpstr>
      <vt:lpstr>PowerPoint Presentation</vt:lpstr>
      <vt:lpstr>Types of Plans</vt:lpstr>
      <vt:lpstr>Types of Plans</vt:lpstr>
      <vt:lpstr>Types of Plans</vt:lpstr>
      <vt:lpstr>Types of Plans</vt:lpstr>
      <vt:lpstr>Traditional Goal Setting</vt:lpstr>
      <vt:lpstr>Exhibit 8-2: The Downside of Traditional Goal Setting</vt:lpstr>
      <vt:lpstr>PowerPoint Presentation</vt:lpstr>
      <vt:lpstr> Management By Objectives (MBO) </vt:lpstr>
      <vt:lpstr>Management By Objectives (MBO)</vt:lpstr>
      <vt:lpstr>Exhibit 8-3: Steps in a Typical MBO Program</vt:lpstr>
      <vt:lpstr>Does MBO Work?</vt:lpstr>
      <vt:lpstr>  Exhibit 8-4: Well-Written Goals</vt:lpstr>
      <vt:lpstr>Steps in Goal Setting</vt:lpstr>
      <vt:lpstr>Steps in Goal Setting</vt:lpstr>
      <vt:lpstr>Contingency Factors in Planning</vt:lpstr>
      <vt:lpstr>Contingency Factors in Planning</vt:lpstr>
      <vt:lpstr>Exhibit 8-5: Planning in the Hierarchy Organizations</vt:lpstr>
      <vt:lpstr>Approaches to Planning</vt:lpstr>
      <vt:lpstr>Approaches to Planning</vt:lpstr>
      <vt:lpstr>Criticisms of Planning</vt:lpstr>
      <vt:lpstr> Criticisms of Planning</vt:lpstr>
      <vt:lpstr>Planning in Dynamic Environments</vt:lpstr>
      <vt:lpstr>Planning in Dynamic Environments</vt:lpstr>
      <vt:lpstr>Terms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Managers and Management</dc:title>
  <dc:creator>andersoj</dc:creator>
  <cp:lastModifiedBy>Bilal Iqbal Mian</cp:lastModifiedBy>
  <cp:revision>551</cp:revision>
  <dcterms:created xsi:type="dcterms:W3CDTF">2009-10-21T20:34:16Z</dcterms:created>
  <dcterms:modified xsi:type="dcterms:W3CDTF">2023-12-05T05:03:57Z</dcterms:modified>
</cp:coreProperties>
</file>