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985" r:id="rId2"/>
    <p:sldMasterId id="2147483993" r:id="rId3"/>
  </p:sldMasterIdLst>
  <p:notesMasterIdLst>
    <p:notesMasterId r:id="rId41"/>
  </p:notesMasterIdLst>
  <p:handoutMasterIdLst>
    <p:handoutMasterId r:id="rId42"/>
  </p:handoutMasterIdLst>
  <p:sldIdLst>
    <p:sldId id="376" r:id="rId4"/>
    <p:sldId id="419" r:id="rId5"/>
    <p:sldId id="381" r:id="rId6"/>
    <p:sldId id="342" r:id="rId7"/>
    <p:sldId id="351" r:id="rId8"/>
    <p:sldId id="352" r:id="rId9"/>
    <p:sldId id="357" r:id="rId10"/>
    <p:sldId id="343" r:id="rId11"/>
    <p:sldId id="353" r:id="rId12"/>
    <p:sldId id="344" r:id="rId13"/>
    <p:sldId id="354" r:id="rId14"/>
    <p:sldId id="359" r:id="rId15"/>
    <p:sldId id="360" r:id="rId16"/>
    <p:sldId id="355" r:id="rId17"/>
    <p:sldId id="356" r:id="rId18"/>
    <p:sldId id="358" r:id="rId19"/>
    <p:sldId id="361" r:id="rId20"/>
    <p:sldId id="362" r:id="rId21"/>
    <p:sldId id="345" r:id="rId22"/>
    <p:sldId id="363" r:id="rId23"/>
    <p:sldId id="346" r:id="rId24"/>
    <p:sldId id="364" r:id="rId25"/>
    <p:sldId id="368" r:id="rId26"/>
    <p:sldId id="365" r:id="rId27"/>
    <p:sldId id="366" r:id="rId28"/>
    <p:sldId id="347" r:id="rId29"/>
    <p:sldId id="369" r:id="rId30"/>
    <p:sldId id="348" r:id="rId31"/>
    <p:sldId id="371" r:id="rId32"/>
    <p:sldId id="370" r:id="rId33"/>
    <p:sldId id="349" r:id="rId34"/>
    <p:sldId id="372" r:id="rId35"/>
    <p:sldId id="373" r:id="rId36"/>
    <p:sldId id="374" r:id="rId37"/>
    <p:sldId id="350" r:id="rId38"/>
    <p:sldId id="375" r:id="rId39"/>
    <p:sldId id="445" r:id="rId40"/>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84" autoAdjust="0"/>
    <p:restoredTop sz="91005" autoAdjust="0"/>
  </p:normalViewPr>
  <p:slideViewPr>
    <p:cSldViewPr>
      <p:cViewPr varScale="1">
        <p:scale>
          <a:sx n="62" d="100"/>
          <a:sy n="62" d="100"/>
        </p:scale>
        <p:origin x="744" y="66"/>
      </p:cViewPr>
      <p:guideLst>
        <p:guide orient="horz" pos="2160"/>
        <p:guide pos="3840"/>
      </p:guideLst>
    </p:cSldViewPr>
  </p:slideViewPr>
  <p:outlineViewPr>
    <p:cViewPr>
      <p:scale>
        <a:sx n="33" d="100"/>
        <a:sy n="33" d="100"/>
      </p:scale>
      <p:origin x="48" y="18486"/>
    </p:cViewPr>
  </p:outlineViewPr>
  <p:notesTextViewPr>
    <p:cViewPr>
      <p:scale>
        <a:sx n="100" d="100"/>
        <a:sy n="100" d="100"/>
      </p:scale>
      <p:origin x="0" y="0"/>
    </p:cViewPr>
  </p:notesTextViewPr>
  <p:sorterViewPr>
    <p:cViewPr>
      <p:scale>
        <a:sx n="66" d="100"/>
        <a:sy n="66" d="100"/>
      </p:scale>
      <p:origin x="0" y="300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handoutMaster" Target="handoutMasters/handout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6BE3AE29-8F73-A5C3-AC63-F5549F6EE5BC}"/>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cs typeface="Arial" charset="0"/>
              </a:defRPr>
            </a:lvl1pPr>
          </a:lstStyle>
          <a:p>
            <a:pPr>
              <a:defRPr/>
            </a:pPr>
            <a:endParaRPr lang="en-US"/>
          </a:p>
        </p:txBody>
      </p:sp>
      <p:sp>
        <p:nvSpPr>
          <p:cNvPr id="95235" name="Rectangle 3">
            <a:extLst>
              <a:ext uri="{FF2B5EF4-FFF2-40B4-BE49-F238E27FC236}">
                <a16:creationId xmlns:a16="http://schemas.microsoft.com/office/drawing/2014/main" id="{9545642E-EE21-0137-BF11-9AB367B60929}"/>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cs typeface="Arial" charset="0"/>
              </a:defRPr>
            </a:lvl1pPr>
          </a:lstStyle>
          <a:p>
            <a:pPr>
              <a:defRPr/>
            </a:pPr>
            <a:fld id="{402980AD-EE1E-4F2B-BFDC-55323FBBCC48}" type="datetimeFigureOut">
              <a:rPr lang="en-US"/>
              <a:pPr>
                <a:defRPr/>
              </a:pPr>
              <a:t>12/22/2022</a:t>
            </a:fld>
            <a:endParaRPr lang="en-US"/>
          </a:p>
        </p:txBody>
      </p:sp>
      <p:sp>
        <p:nvSpPr>
          <p:cNvPr id="95236" name="Rectangle 4">
            <a:extLst>
              <a:ext uri="{FF2B5EF4-FFF2-40B4-BE49-F238E27FC236}">
                <a16:creationId xmlns:a16="http://schemas.microsoft.com/office/drawing/2014/main" id="{60950E8F-FF43-1458-F9CC-CEA1C48D994C}"/>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cs typeface="Arial" charset="0"/>
              </a:defRPr>
            </a:lvl1pPr>
          </a:lstStyle>
          <a:p>
            <a:pPr>
              <a:defRPr/>
            </a:pPr>
            <a:endParaRPr lang="en-US"/>
          </a:p>
        </p:txBody>
      </p:sp>
      <p:sp>
        <p:nvSpPr>
          <p:cNvPr id="95237" name="Rectangle 5">
            <a:extLst>
              <a:ext uri="{FF2B5EF4-FFF2-40B4-BE49-F238E27FC236}">
                <a16:creationId xmlns:a16="http://schemas.microsoft.com/office/drawing/2014/main" id="{BC25A3D0-5476-4F18-0059-BCC4E6D92C83}"/>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B7DBD0E-0A10-4AA5-BB69-19A73D9DB9CC}"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769137-2C2A-69FC-0A27-248134E02D4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9EECBB9C-D3F9-33A3-13DE-C057E5C06180}"/>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CAD4D7EA-0673-472B-9290-1AE68B97F363}" type="datetimeFigureOut">
              <a:rPr lang="en-US"/>
              <a:pPr>
                <a:defRPr/>
              </a:pPr>
              <a:t>12/22/2022</a:t>
            </a:fld>
            <a:endParaRPr lang="en-US" dirty="0"/>
          </a:p>
        </p:txBody>
      </p:sp>
      <p:sp>
        <p:nvSpPr>
          <p:cNvPr id="4" name="Slide Image Placeholder 3">
            <a:extLst>
              <a:ext uri="{FF2B5EF4-FFF2-40B4-BE49-F238E27FC236}">
                <a16:creationId xmlns:a16="http://schemas.microsoft.com/office/drawing/2014/main" id="{84F462F0-1BA0-30F1-7467-EDE1163E0C02}"/>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43A1AA51-EC84-8962-E1E1-162597ACF821}"/>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876935E-0A05-608A-C196-7F100A852EB5}"/>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6D64006D-C6B9-2213-EF69-18A8E0EE3513}"/>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5D49FB90-7D06-4D08-BE75-E0387E619A1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9290627F-F01C-4DAD-2A51-295CC91895FE}"/>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1DFE6EB3-F2AB-3FCF-A16C-F912F8D0C90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886D63B8-4FD5-DC36-FF24-213345487098}"/>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3296675-0875-44D6-82B3-D7910700665A}" type="slidenum">
              <a:rPr lang="en-US" altLang="en-US">
                <a:latin typeface="Calibri" panose="020F0502020204030204" pitchFamily="34" charset="0"/>
              </a:rPr>
              <a:pPr eaLnBrk="1" hangingPunct="1"/>
              <a:t>4</a:t>
            </a:fld>
            <a:endParaRPr lang="en-US"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B36E3FB9-3A88-A511-59C6-5C8871674E7F}"/>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7086F597-CDEB-1812-DE5B-7369D9D8DDB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E5F79F5C-8119-964F-0194-6231112CE148}"/>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485CE2B-E3A1-487B-814F-CA497797DD99}" type="slidenum">
              <a:rPr lang="en-US" altLang="en-US">
                <a:latin typeface="Calibri" panose="020F0502020204030204" pitchFamily="34" charset="0"/>
              </a:rPr>
              <a:pPr eaLnBrk="1" hangingPunct="1"/>
              <a:t>13</a:t>
            </a:fld>
            <a:endParaRPr lang="en-US" altLang="en-US">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3505B19-D86A-1D28-4CA4-2BAF68C9F795}"/>
              </a:ext>
            </a:extLst>
          </p:cNvPr>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2FCB5EC-2367-4838-82C1-EE3C9F7D5C4C}" type="slidenum">
              <a:rPr lang="en-US" altLang="en-US">
                <a:latin typeface="Calibri" panose="020F0502020204030204" pitchFamily="34" charset="0"/>
              </a:rPr>
              <a:pPr eaLnBrk="1" hangingPunct="1"/>
              <a:t>14</a:t>
            </a:fld>
            <a:endParaRPr lang="en-US" altLang="en-US">
              <a:latin typeface="Calibri" panose="020F0502020204030204" pitchFamily="34" charset="0"/>
            </a:endParaRPr>
          </a:p>
        </p:txBody>
      </p:sp>
      <p:sp>
        <p:nvSpPr>
          <p:cNvPr id="54275" name="Rectangle 2">
            <a:extLst>
              <a:ext uri="{FF2B5EF4-FFF2-40B4-BE49-F238E27FC236}">
                <a16:creationId xmlns:a16="http://schemas.microsoft.com/office/drawing/2014/main" id="{C288CA33-A965-821D-A28D-F73DB727794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a:extLst>
              <a:ext uri="{FF2B5EF4-FFF2-40B4-BE49-F238E27FC236}">
                <a16:creationId xmlns:a16="http://schemas.microsoft.com/office/drawing/2014/main" id="{4D15A187-F69E-2D49-8D83-4355201FC62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7F1A221-A7DE-655C-26AA-74D1B8552969}"/>
              </a:ext>
            </a:extLst>
          </p:cNvPr>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CD48CDF-9BC9-41E2-B151-9F47100587D0}" type="slidenum">
              <a:rPr lang="en-US" altLang="en-US">
                <a:latin typeface="Calibri" panose="020F0502020204030204" pitchFamily="34" charset="0"/>
              </a:rPr>
              <a:pPr eaLnBrk="1" hangingPunct="1"/>
              <a:t>15</a:t>
            </a:fld>
            <a:endParaRPr lang="en-US" altLang="en-US">
              <a:latin typeface="Calibri" panose="020F0502020204030204" pitchFamily="34" charset="0"/>
            </a:endParaRPr>
          </a:p>
        </p:txBody>
      </p:sp>
      <p:sp>
        <p:nvSpPr>
          <p:cNvPr id="55299" name="Rectangle 2">
            <a:extLst>
              <a:ext uri="{FF2B5EF4-FFF2-40B4-BE49-F238E27FC236}">
                <a16:creationId xmlns:a16="http://schemas.microsoft.com/office/drawing/2014/main" id="{7FCAD67D-C2C0-9F0A-86ED-9DC82A52D59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2876F1A6-5D33-3EF7-A0D8-9F61962044D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32BD133E-9830-358D-A325-E1C8E1E7ED03}"/>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a:extLst>
              <a:ext uri="{FF2B5EF4-FFF2-40B4-BE49-F238E27FC236}">
                <a16:creationId xmlns:a16="http://schemas.microsoft.com/office/drawing/2014/main" id="{EF63EDFC-61B3-413E-F179-6FDA62071E0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254FB5E4-8878-86A9-2EA5-490B11AF3788}"/>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D61BA1B-491F-48E1-8C5E-F84B0F97F852}" type="slidenum">
              <a:rPr lang="en-US" altLang="en-US">
                <a:latin typeface="Calibri" panose="020F0502020204030204" pitchFamily="34" charset="0"/>
              </a:rPr>
              <a:pPr eaLnBrk="1" hangingPunct="1"/>
              <a:t>16</a:t>
            </a:fld>
            <a:endParaRPr lang="en-US" altLang="en-US">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C9E86C5D-6877-1A30-2C59-7909618B020B}"/>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6C158B6E-2E47-8746-E209-DE7A713682F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502E8A5F-107C-5952-AFDB-CFCFD7C5DF5D}"/>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4AC6650-4EC2-4DC7-BB2A-B1ABB19065F2}" type="slidenum">
              <a:rPr lang="en-US" altLang="en-US">
                <a:latin typeface="Calibri" panose="020F0502020204030204" pitchFamily="34" charset="0"/>
              </a:rPr>
              <a:pPr eaLnBrk="1" hangingPunct="1"/>
              <a:t>17</a:t>
            </a:fld>
            <a:endParaRPr lang="en-US" altLang="en-US">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BC4A497D-4A13-63DA-FB7E-AE0012466240}"/>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a:extLst>
              <a:ext uri="{FF2B5EF4-FFF2-40B4-BE49-F238E27FC236}">
                <a16:creationId xmlns:a16="http://schemas.microsoft.com/office/drawing/2014/main" id="{C8D0E4B3-5040-C308-A232-83BA0477489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D1A28E00-1454-A347-2EFE-93F6C8B0796F}"/>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FE64556-1440-4BAA-A178-5536AA07EC3F}" type="slidenum">
              <a:rPr lang="en-US" altLang="en-US">
                <a:latin typeface="Calibri" panose="020F0502020204030204" pitchFamily="34" charset="0"/>
              </a:rPr>
              <a:pPr eaLnBrk="1" hangingPunct="1"/>
              <a:t>18</a:t>
            </a:fld>
            <a:endParaRPr lang="en-US" altLang="en-US">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B36D53F4-8AC1-2F64-9C0B-F54E8E73C6E8}"/>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a:extLst>
              <a:ext uri="{FF2B5EF4-FFF2-40B4-BE49-F238E27FC236}">
                <a16:creationId xmlns:a16="http://schemas.microsoft.com/office/drawing/2014/main" id="{7140EB67-FF8A-E9B4-40A8-BBA459F0AB9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As we said earlier, organizations use three types of strategies: corporate, competitive, and functional. (See Exhibit 9-3.) Top-level managers typically are responsible for corporate strategies, middle-level managers for competitive strategies, and lower-level managers for functional strategies.</a:t>
            </a:r>
          </a:p>
        </p:txBody>
      </p:sp>
      <p:sp>
        <p:nvSpPr>
          <p:cNvPr id="4" name="Slide Number Placeholder 3">
            <a:extLst>
              <a:ext uri="{FF2B5EF4-FFF2-40B4-BE49-F238E27FC236}">
                <a16:creationId xmlns:a16="http://schemas.microsoft.com/office/drawing/2014/main" id="{209318EA-185B-DBCF-A4BB-96AEA9CBF781}"/>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5A283B9-2CF3-4DA4-8233-03BBD073BE54}" type="slidenum">
              <a:rPr lang="en-US" altLang="en-US">
                <a:latin typeface="Calibri" panose="020F0502020204030204" pitchFamily="34" charset="0"/>
              </a:rPr>
              <a:pPr eaLnBrk="1" hangingPunct="1"/>
              <a:t>19</a:t>
            </a:fld>
            <a:endParaRPr lang="en-US" altLang="en-US">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3E76E9BD-4481-AB2F-8BD6-1498DD2E7479}"/>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a:extLst>
              <a:ext uri="{FF2B5EF4-FFF2-40B4-BE49-F238E27FC236}">
                <a16:creationId xmlns:a16="http://schemas.microsoft.com/office/drawing/2014/main" id="{D6273E1F-20C9-D944-8129-707505FDAB4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D2E8698D-AB3A-CB87-7EFF-29762058DC0B}"/>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9FDB68A-8720-4AAC-9A37-FB8062AF0A81}" type="slidenum">
              <a:rPr lang="en-US" altLang="en-US">
                <a:latin typeface="Calibri" panose="020F0502020204030204" pitchFamily="34" charset="0"/>
              </a:rPr>
              <a:pPr eaLnBrk="1" hangingPunct="1"/>
              <a:t>20</a:t>
            </a:fld>
            <a:endParaRPr lang="en-US" altLang="en-US">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D59F51D8-D99A-8259-3387-95773305410A}"/>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a:extLst>
              <a:ext uri="{FF2B5EF4-FFF2-40B4-BE49-F238E27FC236}">
                <a16:creationId xmlns:a16="http://schemas.microsoft.com/office/drawing/2014/main" id="{753A6A48-D6F9-D024-2644-D53348AE34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The first portfolio matrix—the BCG matrix—was developed by the Boston Consulting Group and introduced the idea that an organization’s various businesses could be evaluated and plotted using a 2 * 2 matrix (see Exhibit 9-4) to identify which ones offered high potential and which were a drain on organizational resources.</a:t>
            </a:r>
          </a:p>
        </p:txBody>
      </p:sp>
      <p:sp>
        <p:nvSpPr>
          <p:cNvPr id="4" name="Slide Number Placeholder 3">
            <a:extLst>
              <a:ext uri="{FF2B5EF4-FFF2-40B4-BE49-F238E27FC236}">
                <a16:creationId xmlns:a16="http://schemas.microsoft.com/office/drawing/2014/main" id="{F846A391-0F51-B74C-D343-FE9ED725E14E}"/>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D3A8AEB-B98B-46EF-BAA6-A097EDDABB0D}" type="slidenum">
              <a:rPr lang="en-US" altLang="en-US">
                <a:latin typeface="Calibri" panose="020F0502020204030204" pitchFamily="34" charset="0"/>
              </a:rPr>
              <a:pPr eaLnBrk="1" hangingPunct="1"/>
              <a:t>21</a:t>
            </a:fld>
            <a:endParaRPr lang="en-US" altLang="en-US">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681DEDF2-6655-59DC-070D-D383707798F5}"/>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a:extLst>
              <a:ext uri="{FF2B5EF4-FFF2-40B4-BE49-F238E27FC236}">
                <a16:creationId xmlns:a16="http://schemas.microsoft.com/office/drawing/2014/main" id="{5440C80C-2BD3-0CB5-4D0C-2B3CFC117C3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DF499E08-1483-1076-D54F-764912A3BCB9}"/>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ED8FE8-597B-4E6B-B215-9265CC3AEED8}" type="slidenum">
              <a:rPr lang="en-US" altLang="en-US">
                <a:latin typeface="Calibri" panose="020F0502020204030204" pitchFamily="34" charset="0"/>
              </a:rPr>
              <a:pPr eaLnBrk="1" hangingPunct="1"/>
              <a:t>22</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D269CD52-3075-0BF8-49FC-85A92EA57638}"/>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4F67993E-50B2-69B0-C5B0-4CC306B57B8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EE91E60E-87A1-1B09-E258-CC42666536B4}"/>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2139F67-AD9A-43FE-A331-5D551B4E9F11}" type="slidenum">
              <a:rPr lang="en-US" altLang="en-US">
                <a:latin typeface="Calibri" panose="020F0502020204030204" pitchFamily="34" charset="0"/>
              </a:rPr>
              <a:pPr eaLnBrk="1" hangingPunct="1"/>
              <a:t>5</a:t>
            </a:fld>
            <a:endParaRPr lang="en-US" altLang="en-US">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F32C022B-1302-0923-C056-0B54BD6B8E3E}"/>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0469EAFF-0E61-7C07-0130-6A856CE93AC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6E7376F6-D429-F46B-AFF8-0BE80FDF2D02}"/>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C3324A3-948B-4077-A18C-EF00665DD009}" type="slidenum">
              <a:rPr lang="en-US" altLang="en-US">
                <a:latin typeface="Calibri" panose="020F0502020204030204" pitchFamily="34" charset="0"/>
              </a:rPr>
              <a:pPr eaLnBrk="1" hangingPunct="1"/>
              <a:t>23</a:t>
            </a:fld>
            <a:endParaRPr lang="en-US" altLang="en-US">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34C5861-8484-8C5A-E091-74DFB6E01078}"/>
              </a:ext>
            </a:extLst>
          </p:cNvPr>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71E8F5B-FE15-4D74-A7B2-6662333AC79E}" type="slidenum">
              <a:rPr lang="en-US" altLang="en-US">
                <a:latin typeface="Calibri" panose="020F0502020204030204" pitchFamily="34" charset="0"/>
              </a:rPr>
              <a:pPr eaLnBrk="1" hangingPunct="1"/>
              <a:t>24</a:t>
            </a:fld>
            <a:endParaRPr lang="en-US" altLang="en-US">
              <a:latin typeface="Calibri" panose="020F0502020204030204" pitchFamily="34" charset="0"/>
            </a:endParaRPr>
          </a:p>
        </p:txBody>
      </p:sp>
      <p:sp>
        <p:nvSpPr>
          <p:cNvPr id="64515" name="Rectangle 2">
            <a:extLst>
              <a:ext uri="{FF2B5EF4-FFF2-40B4-BE49-F238E27FC236}">
                <a16:creationId xmlns:a16="http://schemas.microsoft.com/office/drawing/2014/main" id="{95B255C4-4F9F-2882-DB92-9D38A559875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a:extLst>
              <a:ext uri="{FF2B5EF4-FFF2-40B4-BE49-F238E27FC236}">
                <a16:creationId xmlns:a16="http://schemas.microsoft.com/office/drawing/2014/main" id="{4BB556E6-30A1-3C07-4CB6-B225C739CE9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A4F6910-F872-FE45-21B7-41E95D6E062B}"/>
              </a:ext>
            </a:extLst>
          </p:cNvPr>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971851F-4898-42E9-93B1-FA08EDF74146}" type="slidenum">
              <a:rPr lang="en-US" altLang="en-US">
                <a:latin typeface="Calibri" panose="020F0502020204030204" pitchFamily="34" charset="0"/>
              </a:rPr>
              <a:pPr eaLnBrk="1" hangingPunct="1"/>
              <a:t>25</a:t>
            </a:fld>
            <a:endParaRPr lang="en-US" altLang="en-US">
              <a:latin typeface="Calibri" panose="020F0502020204030204" pitchFamily="34" charset="0"/>
            </a:endParaRPr>
          </a:p>
        </p:txBody>
      </p:sp>
      <p:sp>
        <p:nvSpPr>
          <p:cNvPr id="65539" name="Rectangle 2">
            <a:extLst>
              <a:ext uri="{FF2B5EF4-FFF2-40B4-BE49-F238E27FC236}">
                <a16:creationId xmlns:a16="http://schemas.microsoft.com/office/drawing/2014/main" id="{DB0D663E-951C-8C3D-EA06-FA9F1B771B5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a:extLst>
              <a:ext uri="{FF2B5EF4-FFF2-40B4-BE49-F238E27FC236}">
                <a16:creationId xmlns:a16="http://schemas.microsoft.com/office/drawing/2014/main" id="{BDD838DF-47D8-2FC7-615B-AC13611E16A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3096C39C-12F9-E96A-DA7C-4DAA6CE66397}"/>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a:extLst>
              <a:ext uri="{FF2B5EF4-FFF2-40B4-BE49-F238E27FC236}">
                <a16:creationId xmlns:a16="http://schemas.microsoft.com/office/drawing/2014/main" id="{29028CC0-2F79-64D5-0B45-AF4673D7794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In any industry, five competitive forces dictate the rules of competition. Together, these five forces (see Exhibit 9-5) determine industry attractiveness and profitability, which managers assess using these five factors.</a:t>
            </a:r>
          </a:p>
        </p:txBody>
      </p:sp>
      <p:sp>
        <p:nvSpPr>
          <p:cNvPr id="4" name="Slide Number Placeholder 3">
            <a:extLst>
              <a:ext uri="{FF2B5EF4-FFF2-40B4-BE49-F238E27FC236}">
                <a16:creationId xmlns:a16="http://schemas.microsoft.com/office/drawing/2014/main" id="{A67FA20A-BFA0-B506-06A9-7B119C3B4DDD}"/>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0EBD3DD-F2BC-4B5D-96C3-BBEB3610B4E2}" type="slidenum">
              <a:rPr lang="en-US" altLang="en-US">
                <a:latin typeface="Calibri" panose="020F0502020204030204" pitchFamily="34" charset="0"/>
              </a:rPr>
              <a:pPr eaLnBrk="1" hangingPunct="1"/>
              <a:t>26</a:t>
            </a:fld>
            <a:endParaRPr lang="en-US" altLang="en-US">
              <a:latin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02995716-6C8C-32B6-810C-4F9786B3B135}"/>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a:extLst>
              <a:ext uri="{FF2B5EF4-FFF2-40B4-BE49-F238E27FC236}">
                <a16:creationId xmlns:a16="http://schemas.microsoft.com/office/drawing/2014/main" id="{BB4A3072-F329-AF6F-B35B-BB502ADB8AB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ED85EDC0-95EA-BB33-BB49-F5ECE34C3799}"/>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56DB93D-58AC-4008-B665-FE1DD6D16DFB}" type="slidenum">
              <a:rPr lang="en-US" altLang="en-US">
                <a:latin typeface="Calibri" panose="020F0502020204030204" pitchFamily="34" charset="0"/>
              </a:rPr>
              <a:pPr eaLnBrk="1" hangingPunct="1"/>
              <a:t>27</a:t>
            </a:fld>
            <a:endParaRPr lang="en-US" altLang="en-US">
              <a:latin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F9221E14-6273-2C16-C139-7A90240D5EC9}"/>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a:extLst>
              <a:ext uri="{FF2B5EF4-FFF2-40B4-BE49-F238E27FC236}">
                <a16:creationId xmlns:a16="http://schemas.microsoft.com/office/drawing/2014/main" id="{FE341CCD-AC5F-B97B-EB47-FEBFD1563AE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How can top managers provide effective strategic leadership? Eight key dimensions have been identified.28 (See Exhibit 9-6.)</a:t>
            </a:r>
          </a:p>
        </p:txBody>
      </p:sp>
      <p:sp>
        <p:nvSpPr>
          <p:cNvPr id="4" name="Slide Number Placeholder 3">
            <a:extLst>
              <a:ext uri="{FF2B5EF4-FFF2-40B4-BE49-F238E27FC236}">
                <a16:creationId xmlns:a16="http://schemas.microsoft.com/office/drawing/2014/main" id="{2CA30758-1072-487E-9958-3F0A52340E48}"/>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9AD988C-39F8-4503-8B8C-6D2715A3ACC6}" type="slidenum">
              <a:rPr lang="en-US" altLang="en-US">
                <a:latin typeface="Calibri" panose="020F0502020204030204" pitchFamily="34" charset="0"/>
              </a:rPr>
              <a:pPr eaLnBrk="1" hangingPunct="1"/>
              <a:t>28</a:t>
            </a:fld>
            <a:endParaRPr lang="en-US" altLang="en-US">
              <a:latin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7C2DEF3-EE6A-4F8A-3516-32DEB2467B3C}"/>
              </a:ext>
            </a:extLst>
          </p:cNvPr>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825E739-F70F-4F24-93D2-947CC8DE30A3}" type="slidenum">
              <a:rPr lang="en-US" altLang="en-US">
                <a:latin typeface="Calibri" panose="020F0502020204030204" pitchFamily="34" charset="0"/>
              </a:rPr>
              <a:pPr eaLnBrk="1" hangingPunct="1"/>
              <a:t>29</a:t>
            </a:fld>
            <a:endParaRPr lang="en-US" altLang="en-US">
              <a:latin typeface="Calibri" panose="020F0502020204030204" pitchFamily="34" charset="0"/>
            </a:endParaRPr>
          </a:p>
        </p:txBody>
      </p:sp>
      <p:sp>
        <p:nvSpPr>
          <p:cNvPr id="69635" name="Rectangle 2">
            <a:extLst>
              <a:ext uri="{FF2B5EF4-FFF2-40B4-BE49-F238E27FC236}">
                <a16:creationId xmlns:a16="http://schemas.microsoft.com/office/drawing/2014/main" id="{32FE229C-6589-4FCD-723F-51BABEA0E17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a:extLst>
              <a:ext uri="{FF2B5EF4-FFF2-40B4-BE49-F238E27FC236}">
                <a16:creationId xmlns:a16="http://schemas.microsoft.com/office/drawing/2014/main" id="{ACC61268-5E96-E066-DE13-D9A3E4E6CC8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92B6B5B3-0B9D-0158-CCF3-05D572385C19}"/>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a:extLst>
              <a:ext uri="{FF2B5EF4-FFF2-40B4-BE49-F238E27FC236}">
                <a16:creationId xmlns:a16="http://schemas.microsoft.com/office/drawing/2014/main" id="{A5408CC7-A9EC-1021-B012-F3E500C4C88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63A0D78D-E17E-9A54-7581-D1224083AE3C}"/>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5D7FCE5-4B10-478F-960D-2935887C8AA9}" type="slidenum">
              <a:rPr lang="en-US" altLang="en-US">
                <a:latin typeface="Calibri" panose="020F0502020204030204" pitchFamily="34" charset="0"/>
              </a:rPr>
              <a:pPr eaLnBrk="1" hangingPunct="1"/>
              <a:t>30</a:t>
            </a:fld>
            <a:endParaRPr lang="en-US" altLang="en-US">
              <a:latin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8BB5691D-A0E3-3DCA-E2B7-40FD8694773F}"/>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a:extLst>
              <a:ext uri="{FF2B5EF4-FFF2-40B4-BE49-F238E27FC236}">
                <a16:creationId xmlns:a16="http://schemas.microsoft.com/office/drawing/2014/main" id="{543AA472-1D25-6980-FA60-8C03A78DB94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Given the highly uncertain environment that managers face today, strategic flexibility seems absolutely necessary! Exhibit 9-7 provides suggestions for developing such strategic flexibility.</a:t>
            </a:r>
          </a:p>
        </p:txBody>
      </p:sp>
      <p:sp>
        <p:nvSpPr>
          <p:cNvPr id="4" name="Slide Number Placeholder 3">
            <a:extLst>
              <a:ext uri="{FF2B5EF4-FFF2-40B4-BE49-F238E27FC236}">
                <a16:creationId xmlns:a16="http://schemas.microsoft.com/office/drawing/2014/main" id="{F2B413DF-7658-C537-4880-5756B9DDACD7}"/>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25FCE87-05B2-493E-9454-DC584D55BFED}" type="slidenum">
              <a:rPr lang="en-US" altLang="en-US">
                <a:latin typeface="Calibri" panose="020F0502020204030204" pitchFamily="34" charset="0"/>
              </a:rPr>
              <a:pPr eaLnBrk="1" hangingPunct="1"/>
              <a:t>31</a:t>
            </a:fld>
            <a:endParaRPr lang="en-US" altLang="en-US">
              <a:latin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F213868-122C-5BE6-245B-5ACF69597C49}"/>
              </a:ext>
            </a:extLst>
          </p:cNvPr>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6D38413-5061-4AC4-B616-3C7E97F3BC10}" type="slidenum">
              <a:rPr lang="en-US" altLang="en-US">
                <a:latin typeface="Calibri" panose="020F0502020204030204" pitchFamily="34" charset="0"/>
              </a:rPr>
              <a:pPr eaLnBrk="1" hangingPunct="1"/>
              <a:t>32</a:t>
            </a:fld>
            <a:endParaRPr lang="en-US" altLang="en-US">
              <a:latin typeface="Calibri" panose="020F0502020204030204" pitchFamily="34" charset="0"/>
            </a:endParaRPr>
          </a:p>
        </p:txBody>
      </p:sp>
      <p:sp>
        <p:nvSpPr>
          <p:cNvPr id="72707" name="Rectangle 2">
            <a:extLst>
              <a:ext uri="{FF2B5EF4-FFF2-40B4-BE49-F238E27FC236}">
                <a16:creationId xmlns:a16="http://schemas.microsoft.com/office/drawing/2014/main" id="{C66AD574-0AE0-0946-17B0-9E683F6045D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8" name="Rectangle 3">
            <a:extLst>
              <a:ext uri="{FF2B5EF4-FFF2-40B4-BE49-F238E27FC236}">
                <a16:creationId xmlns:a16="http://schemas.microsoft.com/office/drawing/2014/main" id="{A65980B1-849D-7F9D-5CF7-107C6427049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3C9741C-D502-918F-A813-23D286FF9AB7}"/>
              </a:ext>
            </a:extLst>
          </p:cNvPr>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00FE385-8E2A-46D9-8540-8E3C23D1D37E}" type="slidenum">
              <a:rPr lang="en-US" altLang="en-US">
                <a:latin typeface="Calibri" panose="020F0502020204030204" pitchFamily="34" charset="0"/>
              </a:rPr>
              <a:pPr eaLnBrk="1" hangingPunct="1"/>
              <a:t>6</a:t>
            </a:fld>
            <a:endParaRPr lang="en-US" altLang="en-US">
              <a:latin typeface="Calibri" panose="020F0502020204030204" pitchFamily="34" charset="0"/>
            </a:endParaRPr>
          </a:p>
        </p:txBody>
      </p:sp>
      <p:sp>
        <p:nvSpPr>
          <p:cNvPr id="46083" name="Rectangle 2">
            <a:extLst>
              <a:ext uri="{FF2B5EF4-FFF2-40B4-BE49-F238E27FC236}">
                <a16:creationId xmlns:a16="http://schemas.microsoft.com/office/drawing/2014/main" id="{5DE39F9F-F1E9-E988-6BAF-E0EBD97C824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4" name="Rectangle 3">
            <a:extLst>
              <a:ext uri="{FF2B5EF4-FFF2-40B4-BE49-F238E27FC236}">
                <a16:creationId xmlns:a16="http://schemas.microsoft.com/office/drawing/2014/main" id="{ED19AB26-9062-B997-9E22-EE95598598F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2FFAFC9-4A3B-B272-964E-3045F0B3E82F}"/>
              </a:ext>
            </a:extLst>
          </p:cNvPr>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8FEF713-D225-4471-AE9F-709320490E27}" type="slidenum">
              <a:rPr lang="en-US" altLang="en-US">
                <a:latin typeface="Calibri" panose="020F0502020204030204" pitchFamily="34" charset="0"/>
              </a:rPr>
              <a:pPr eaLnBrk="1" hangingPunct="1"/>
              <a:t>33</a:t>
            </a:fld>
            <a:endParaRPr lang="en-US" altLang="en-US">
              <a:latin typeface="Calibri" panose="020F0502020204030204" pitchFamily="34" charset="0"/>
            </a:endParaRPr>
          </a:p>
        </p:txBody>
      </p:sp>
      <p:sp>
        <p:nvSpPr>
          <p:cNvPr id="73731" name="Rectangle 2">
            <a:extLst>
              <a:ext uri="{FF2B5EF4-FFF2-40B4-BE49-F238E27FC236}">
                <a16:creationId xmlns:a16="http://schemas.microsoft.com/office/drawing/2014/main" id="{7C37A0F4-3C72-C6FC-EE3D-6BFC17FD114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2" name="Rectangle 3">
            <a:extLst>
              <a:ext uri="{FF2B5EF4-FFF2-40B4-BE49-F238E27FC236}">
                <a16:creationId xmlns:a16="http://schemas.microsoft.com/office/drawing/2014/main" id="{08AD99F2-12C1-E62D-8EB5-44678F9E726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E998CB1-417E-0524-F03B-123C665826D3}"/>
              </a:ext>
            </a:extLst>
          </p:cNvPr>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A92798-D798-4B1A-B671-A693706504BF}" type="slidenum">
              <a:rPr lang="en-US" altLang="en-US">
                <a:latin typeface="Calibri" panose="020F0502020204030204" pitchFamily="34" charset="0"/>
              </a:rPr>
              <a:pPr eaLnBrk="1" hangingPunct="1"/>
              <a:t>34</a:t>
            </a:fld>
            <a:endParaRPr lang="en-US" altLang="en-US">
              <a:latin typeface="Calibri" panose="020F0502020204030204" pitchFamily="34" charset="0"/>
            </a:endParaRPr>
          </a:p>
        </p:txBody>
      </p:sp>
      <p:sp>
        <p:nvSpPr>
          <p:cNvPr id="74755" name="Rectangle 2">
            <a:extLst>
              <a:ext uri="{FF2B5EF4-FFF2-40B4-BE49-F238E27FC236}">
                <a16:creationId xmlns:a16="http://schemas.microsoft.com/office/drawing/2014/main" id="{0435ECF9-5A1B-9848-C816-039BC359CD8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6" name="Rectangle 3">
            <a:extLst>
              <a:ext uri="{FF2B5EF4-FFF2-40B4-BE49-F238E27FC236}">
                <a16:creationId xmlns:a16="http://schemas.microsoft.com/office/drawing/2014/main" id="{E814F609-08AD-C1A5-FA31-C998FFD63B2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E5C46770-A55D-9434-4427-A370243DF1D0}"/>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a:extLst>
              <a:ext uri="{FF2B5EF4-FFF2-40B4-BE49-F238E27FC236}">
                <a16:creationId xmlns:a16="http://schemas.microsoft.com/office/drawing/2014/main" id="{2964021C-6131-549B-2766-DB1C1B64BC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An organization that’s first to bring a product innovation to the market or to use a new process innovation is called a first mover. Being a first mover has certain strategic advantages and disadvantages as shown in Exhibit 9-8.</a:t>
            </a:r>
          </a:p>
        </p:txBody>
      </p:sp>
      <p:sp>
        <p:nvSpPr>
          <p:cNvPr id="4" name="Slide Number Placeholder 3">
            <a:extLst>
              <a:ext uri="{FF2B5EF4-FFF2-40B4-BE49-F238E27FC236}">
                <a16:creationId xmlns:a16="http://schemas.microsoft.com/office/drawing/2014/main" id="{6B6C0EEE-BC5F-4A79-46AF-B150FE9DF1E2}"/>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E434CBA-5D41-4FDF-B17C-B28A16E821CF}" type="slidenum">
              <a:rPr lang="en-US" altLang="en-US">
                <a:latin typeface="Calibri" panose="020F0502020204030204" pitchFamily="34" charset="0"/>
              </a:rPr>
              <a:pPr eaLnBrk="1" hangingPunct="1"/>
              <a:t>35</a:t>
            </a:fld>
            <a:endParaRPr lang="en-US" altLang="en-US">
              <a:latin typeface="Calibri" panose="020F05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15AF778-1573-FA08-77CE-E708E9D7E3D3}"/>
              </a:ext>
            </a:extLst>
          </p:cNvPr>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92BDD0B-A42B-4AC1-8FF2-DA9B6B465794}" type="slidenum">
              <a:rPr lang="en-US" altLang="en-US">
                <a:latin typeface="Calibri" panose="020F0502020204030204" pitchFamily="34" charset="0"/>
              </a:rPr>
              <a:pPr eaLnBrk="1" hangingPunct="1"/>
              <a:t>36</a:t>
            </a:fld>
            <a:endParaRPr lang="en-US" altLang="en-US">
              <a:latin typeface="Calibri" panose="020F0502020204030204" pitchFamily="34" charset="0"/>
            </a:endParaRPr>
          </a:p>
        </p:txBody>
      </p:sp>
      <p:sp>
        <p:nvSpPr>
          <p:cNvPr id="76803" name="Rectangle 2">
            <a:extLst>
              <a:ext uri="{FF2B5EF4-FFF2-40B4-BE49-F238E27FC236}">
                <a16:creationId xmlns:a16="http://schemas.microsoft.com/office/drawing/2014/main" id="{13D49FB8-0452-ED62-E394-63455178F24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4" name="Rectangle 3">
            <a:extLst>
              <a:ext uri="{FF2B5EF4-FFF2-40B4-BE49-F238E27FC236}">
                <a16:creationId xmlns:a16="http://schemas.microsoft.com/office/drawing/2014/main" id="{017C972C-9DBD-5677-D081-7B582ED6000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357A5B5D-F468-914C-2EEE-B7BF47922870}"/>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9E5C6D6F-407A-C8CD-916F-3913F2ACC8A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B073C2C3-A6DE-BB3C-E68E-DBEC5054C215}"/>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E46E3A3-AE98-4974-A2E3-258AF85CE1A4}" type="slidenum">
              <a:rPr lang="en-US" altLang="en-US">
                <a:latin typeface="Calibri" panose="020F0502020204030204" pitchFamily="34" charset="0"/>
              </a:rPr>
              <a:pPr eaLnBrk="1" hangingPunct="1"/>
              <a:t>7</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E6CE3C6D-E38B-7479-91B1-7C7B528FDC67}"/>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a:extLst>
              <a:ext uri="{FF2B5EF4-FFF2-40B4-BE49-F238E27FC236}">
                <a16:creationId xmlns:a16="http://schemas.microsoft.com/office/drawing/2014/main" id="{492E359E-E9C7-A154-E408-D00731AE618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The strategic management process (see Exhibit 9-1) is a six-step process that encompasses strategy planning, implementation, and evaluation.</a:t>
            </a:r>
          </a:p>
        </p:txBody>
      </p:sp>
      <p:sp>
        <p:nvSpPr>
          <p:cNvPr id="4" name="Slide Number Placeholder 3">
            <a:extLst>
              <a:ext uri="{FF2B5EF4-FFF2-40B4-BE49-F238E27FC236}">
                <a16:creationId xmlns:a16="http://schemas.microsoft.com/office/drawing/2014/main" id="{0B3F193D-FC19-8474-550E-76D8ED6C0FC7}"/>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E1D9591-EA92-44A7-8984-5F9CB16BE967}" type="slidenum">
              <a:rPr lang="en-US" altLang="en-US">
                <a:latin typeface="Calibri" panose="020F0502020204030204" pitchFamily="34" charset="0"/>
              </a:rPr>
              <a:pPr eaLnBrk="1" hangingPunct="1"/>
              <a:t>8</a:t>
            </a:fld>
            <a:endParaRPr lang="en-US"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C915C81-35FC-759C-87CA-33045AF0EBA8}"/>
              </a:ext>
            </a:extLst>
          </p:cNvPr>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37FCBB9-159B-4CCE-A53F-C2AC52747D52}" type="slidenum">
              <a:rPr lang="en-US" altLang="en-US">
                <a:latin typeface="Calibri" panose="020F0502020204030204" pitchFamily="34" charset="0"/>
              </a:rPr>
              <a:pPr eaLnBrk="1" hangingPunct="1"/>
              <a:t>9</a:t>
            </a:fld>
            <a:endParaRPr lang="en-US" altLang="en-US">
              <a:latin typeface="Calibri" panose="020F0502020204030204" pitchFamily="34" charset="0"/>
            </a:endParaRPr>
          </a:p>
        </p:txBody>
      </p:sp>
      <p:sp>
        <p:nvSpPr>
          <p:cNvPr id="49155" name="Rectangle 2">
            <a:extLst>
              <a:ext uri="{FF2B5EF4-FFF2-40B4-BE49-F238E27FC236}">
                <a16:creationId xmlns:a16="http://schemas.microsoft.com/office/drawing/2014/main" id="{A1D9390B-C5E4-37EF-BAF9-05B22B12122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6" name="Rectangle 3">
            <a:extLst>
              <a:ext uri="{FF2B5EF4-FFF2-40B4-BE49-F238E27FC236}">
                <a16:creationId xmlns:a16="http://schemas.microsoft.com/office/drawing/2014/main" id="{66C855E9-D8A4-190D-8AFC-D1993A6BE3B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F6295C96-8AB4-2221-7F4C-455787BD8401}"/>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417652A0-71E1-EFFB-51CA-B7F248CBD53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Mission statements provide clues to what organizations see as their purpose. What should a mission statement include? Exhibit 9-2 describes some typical components.</a:t>
            </a:r>
          </a:p>
        </p:txBody>
      </p:sp>
      <p:sp>
        <p:nvSpPr>
          <p:cNvPr id="4" name="Slide Number Placeholder 3">
            <a:extLst>
              <a:ext uri="{FF2B5EF4-FFF2-40B4-BE49-F238E27FC236}">
                <a16:creationId xmlns:a16="http://schemas.microsoft.com/office/drawing/2014/main" id="{01EFEC2F-ADAC-8D02-362B-8A405680C4F6}"/>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A445C3C-620F-479E-9066-3B27DC2AEB72}" type="slidenum">
              <a:rPr lang="en-US" altLang="en-US">
                <a:latin typeface="Calibri" panose="020F0502020204030204" pitchFamily="34" charset="0"/>
              </a:rPr>
              <a:pPr eaLnBrk="1" hangingPunct="1"/>
              <a:t>10</a:t>
            </a:fld>
            <a:endParaRPr lang="en-US"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B9B588C-50FF-8122-E7A1-53F33825A82A}"/>
              </a:ext>
            </a:extLst>
          </p:cNvPr>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C8EF895-1B7F-4EAA-819B-F53544E7604D}" type="slidenum">
              <a:rPr lang="en-US" altLang="en-US">
                <a:latin typeface="Calibri" panose="020F0502020204030204" pitchFamily="34" charset="0"/>
              </a:rPr>
              <a:pPr eaLnBrk="1" hangingPunct="1"/>
              <a:t>11</a:t>
            </a:fld>
            <a:endParaRPr lang="en-US" altLang="en-US">
              <a:latin typeface="Calibri" panose="020F0502020204030204" pitchFamily="34" charset="0"/>
            </a:endParaRPr>
          </a:p>
        </p:txBody>
      </p:sp>
      <p:sp>
        <p:nvSpPr>
          <p:cNvPr id="51203" name="Rectangle 2">
            <a:extLst>
              <a:ext uri="{FF2B5EF4-FFF2-40B4-BE49-F238E27FC236}">
                <a16:creationId xmlns:a16="http://schemas.microsoft.com/office/drawing/2014/main" id="{F84D7BBC-A6E7-3893-DCA2-6F53EF95D14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4" name="Rectangle 3">
            <a:extLst>
              <a:ext uri="{FF2B5EF4-FFF2-40B4-BE49-F238E27FC236}">
                <a16:creationId xmlns:a16="http://schemas.microsoft.com/office/drawing/2014/main" id="{28D71CA6-0774-7D2C-DDF4-20051A86DC9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E9FA662F-A06F-D9C1-3A71-04501302AF07}"/>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a:extLst>
              <a:ext uri="{FF2B5EF4-FFF2-40B4-BE49-F238E27FC236}">
                <a16:creationId xmlns:a16="http://schemas.microsoft.com/office/drawing/2014/main" id="{4B5A67AB-2723-3BBF-A8AB-788A844DCDD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01365D5A-2F8A-75CE-BCA0-A0A26DD74B9B}"/>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44B6252-5EB8-49BD-9B54-151415F6B94E}" type="slidenum">
              <a:rPr lang="en-US" altLang="en-US">
                <a:latin typeface="Calibri" panose="020F0502020204030204" pitchFamily="34" charset="0"/>
              </a:rPr>
              <a:pPr eaLnBrk="1" hangingPunct="1"/>
              <a:t>12</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7CA7BA23-6314-FAA0-AEF0-3266C3B6542A}"/>
              </a:ext>
            </a:extLst>
          </p:cNvPr>
          <p:cNvSpPr txBox="1">
            <a:spLocks/>
          </p:cNvSpPr>
          <p:nvPr userDrawn="1"/>
        </p:nvSpPr>
        <p:spPr>
          <a:xfrm>
            <a:off x="4165600" y="6356351"/>
            <a:ext cx="3860800" cy="365125"/>
          </a:xfrm>
          <a:prstGeom prst="rect">
            <a:avLst/>
          </a:prstGeom>
        </p:spPr>
        <p:txBody>
          <a:bodyPr anchor="ctr"/>
          <a:lstStyle>
            <a:lvl1pPr algn="ctr" fontAlgn="auto">
              <a:spcBef>
                <a:spcPts val="0"/>
              </a:spcBef>
              <a:spcAft>
                <a:spcPts val="0"/>
              </a:spcAft>
              <a:defRPr sz="1200">
                <a:solidFill>
                  <a:schemeClr val="bg1"/>
                </a:solidFill>
                <a:latin typeface="+mn-lt"/>
                <a:cs typeface="+mn-cs"/>
              </a:defRPr>
            </a:lvl1pPr>
          </a:lstStyle>
          <a:p>
            <a:pPr>
              <a:defRPr/>
            </a:pPr>
            <a:r>
              <a:rPr lang="en-US" sz="1200"/>
              <a:t>Copyright © 2012 Pearson Education, Inc. Publishing as Prentice Hall </a:t>
            </a:r>
          </a:p>
        </p:txBody>
      </p:sp>
      <p:sp>
        <p:nvSpPr>
          <p:cNvPr id="10" name="Text Box 10">
            <a:extLst>
              <a:ext uri="{FF2B5EF4-FFF2-40B4-BE49-F238E27FC236}">
                <a16:creationId xmlns:a16="http://schemas.microsoft.com/office/drawing/2014/main" id="{E646C3C1-FBD2-6724-7457-53666384C643}"/>
              </a:ext>
            </a:extLst>
          </p:cNvPr>
          <p:cNvSpPr txBox="1">
            <a:spLocks noChangeArrowheads="1"/>
          </p:cNvSpPr>
          <p:nvPr userDrawn="1"/>
        </p:nvSpPr>
        <p:spPr bwMode="auto">
          <a:xfrm>
            <a:off x="11074400" y="6475413"/>
            <a:ext cx="1117600" cy="277812"/>
          </a:xfrm>
          <a:prstGeom prst="rect">
            <a:avLst/>
          </a:prstGeom>
          <a:noFill/>
          <a:ln w="9525">
            <a:noFill/>
            <a:miter lim="800000"/>
            <a:headEnd/>
            <a:tailEnd/>
          </a:ln>
          <a:effec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200" b="1">
                <a:solidFill>
                  <a:schemeClr val="bg1"/>
                </a:solidFill>
              </a:rPr>
              <a:t>9-</a:t>
            </a:r>
            <a:fld id="{041D06C0-04EF-42B3-8484-B44E1502D6A4}" type="slidenum">
              <a:rPr lang="en-US" altLang="en-US" sz="1200" b="1">
                <a:solidFill>
                  <a:schemeClr val="bg1"/>
                </a:solidFill>
              </a:rPr>
              <a:pPr>
                <a:spcBef>
                  <a:spcPct val="50000"/>
                </a:spcBef>
              </a:pPr>
              <a:t>‹#›</a:t>
            </a:fld>
            <a:r>
              <a:rPr lang="en-US" altLang="en-US" sz="1200" b="1">
                <a:solidFill>
                  <a:schemeClr val="bg1"/>
                </a:solidFill>
              </a:rPr>
              <a:t> </a:t>
            </a:r>
          </a:p>
        </p:txBody>
      </p:sp>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697112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43C0789-2940-C9D9-3398-22C6E08804E0}"/>
              </a:ext>
            </a:extLst>
          </p:cNvPr>
          <p:cNvSpPr>
            <a:spLocks noGrp="1"/>
          </p:cNvSpPr>
          <p:nvPr>
            <p:ph type="title"/>
          </p:nvPr>
        </p:nvSpPr>
        <p:spPr>
          <a:xfrm>
            <a:off x="1752600" y="304800"/>
            <a:ext cx="9829799" cy="990600"/>
          </a:xfrm>
        </p:spPr>
        <p:txBody>
          <a:bodyPr/>
          <a:lstStyle>
            <a:lvl1pPr algn="l" rtl="0" eaLnBrk="0" fontAlgn="base" hangingPunct="0">
              <a:spcBef>
                <a:spcPct val="0"/>
              </a:spcBef>
              <a:spcAft>
                <a:spcPct val="0"/>
              </a:spcAft>
              <a:defRPr lang="en-US" sz="4400" kern="1200" dirty="0">
                <a:solidFill>
                  <a:schemeClr val="tx1">
                    <a:lumMod val="50000"/>
                    <a:lumOff val="50000"/>
                  </a:schemeClr>
                </a:solidFill>
                <a:latin typeface="+mj-lt"/>
                <a:ea typeface="+mj-ea"/>
                <a:cs typeface="+mj-cs"/>
              </a:defRPr>
            </a:lvl1pPr>
          </a:lstStyle>
          <a:p>
            <a:r>
              <a:rPr lang="en-US"/>
              <a:t>Click to edit Master title style</a:t>
            </a:r>
            <a:endParaRPr lang="en-US" dirty="0"/>
          </a:p>
        </p:txBody>
      </p:sp>
      <p:pic>
        <p:nvPicPr>
          <p:cNvPr id="10" name="Picture 9">
            <a:extLst>
              <a:ext uri="{FF2B5EF4-FFF2-40B4-BE49-F238E27FC236}">
                <a16:creationId xmlns:a16="http://schemas.microsoft.com/office/drawing/2014/main" id="{13742499-8527-9E07-3458-9824231D32E5}"/>
              </a:ext>
            </a:extLst>
          </p:cNvPr>
          <p:cNvPicPr/>
          <p:nvPr/>
        </p:nvPicPr>
        <p:blipFill>
          <a:blip r:embed="rId2" cstate="print">
            <a:extLst>
              <a:ext uri="{28A0092B-C50C-407E-A947-70E740481C1C}">
                <a14:useLocalDpi xmlns:a14="http://schemas.microsoft.com/office/drawing/2010/main" val="0"/>
              </a:ext>
            </a:extLst>
          </a:blip>
          <a:srcRect/>
          <a:stretch/>
        </p:blipFill>
        <p:spPr bwMode="auto">
          <a:xfrm>
            <a:off x="381000" y="229182"/>
            <a:ext cx="1220785" cy="1218618"/>
          </a:xfrm>
          <a:prstGeom prst="rect">
            <a:avLst/>
          </a:prstGeom>
          <a:noFill/>
          <a:ln w="9525">
            <a:noFill/>
            <a:miter lim="800000"/>
            <a:headEnd/>
            <a:tailEnd/>
          </a:ln>
        </p:spPr>
      </p:pic>
    </p:spTree>
    <p:extLst>
      <p:ext uri="{BB962C8B-B14F-4D97-AF65-F5344CB8AC3E}">
        <p14:creationId xmlns:p14="http://schemas.microsoft.com/office/powerpoint/2010/main" val="303428649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cSld name="1_Blank">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0A64A5BB-094F-49EA-17FA-68BB9928E9BF}"/>
              </a:ext>
            </a:extLst>
          </p:cNvPr>
          <p:cNvSpPr txBox="1">
            <a:spLocks/>
          </p:cNvSpPr>
          <p:nvPr userDrawn="1"/>
        </p:nvSpPr>
        <p:spPr>
          <a:xfrm>
            <a:off x="4165600" y="6356351"/>
            <a:ext cx="3860800" cy="365125"/>
          </a:xfrm>
          <a:prstGeom prst="rect">
            <a:avLst/>
          </a:prstGeom>
        </p:spPr>
        <p:txBody>
          <a:bodyPr anchor="ctr"/>
          <a:lstStyle>
            <a:lvl1pPr algn="ctr" fontAlgn="auto">
              <a:spcBef>
                <a:spcPts val="0"/>
              </a:spcBef>
              <a:spcAft>
                <a:spcPts val="0"/>
              </a:spcAft>
              <a:defRPr sz="1200">
                <a:solidFill>
                  <a:schemeClr val="bg1"/>
                </a:solidFill>
                <a:latin typeface="+mn-lt"/>
                <a:cs typeface="+mn-cs"/>
              </a:defRPr>
            </a:lvl1pPr>
          </a:lstStyle>
          <a:p>
            <a:pPr>
              <a:defRPr/>
            </a:pPr>
            <a:r>
              <a:rPr lang="en-US" sz="1200"/>
              <a:t>Copyright © 2012 Pearson Education, Inc. Publishing as Prentice Hall </a:t>
            </a:r>
          </a:p>
        </p:txBody>
      </p:sp>
      <p:sp>
        <p:nvSpPr>
          <p:cNvPr id="8" name="Text Box 10">
            <a:extLst>
              <a:ext uri="{FF2B5EF4-FFF2-40B4-BE49-F238E27FC236}">
                <a16:creationId xmlns:a16="http://schemas.microsoft.com/office/drawing/2014/main" id="{9CFFCC3E-3369-B530-235E-A3C9CA90A3AD}"/>
              </a:ext>
            </a:extLst>
          </p:cNvPr>
          <p:cNvSpPr txBox="1">
            <a:spLocks noChangeArrowheads="1"/>
          </p:cNvSpPr>
          <p:nvPr userDrawn="1"/>
        </p:nvSpPr>
        <p:spPr bwMode="auto">
          <a:xfrm>
            <a:off x="11074400" y="6475413"/>
            <a:ext cx="1117600" cy="277812"/>
          </a:xfrm>
          <a:prstGeom prst="rect">
            <a:avLst/>
          </a:prstGeom>
          <a:noFill/>
          <a:ln w="9525">
            <a:noFill/>
            <a:miter lim="800000"/>
            <a:headEnd/>
            <a:tailEnd/>
          </a:ln>
          <a:effec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200" b="1">
                <a:solidFill>
                  <a:schemeClr val="bg1"/>
                </a:solidFill>
              </a:rPr>
              <a:t>9-</a:t>
            </a:r>
            <a:fld id="{E8D58D60-580F-46D8-B051-DD9D169CFC70}" type="slidenum">
              <a:rPr lang="en-US" altLang="en-US" sz="1200" b="1">
                <a:solidFill>
                  <a:schemeClr val="bg1"/>
                </a:solidFill>
              </a:rPr>
              <a:pPr>
                <a:spcBef>
                  <a:spcPct val="50000"/>
                </a:spcBef>
              </a:pPr>
              <a:t>‹#›</a:t>
            </a:fld>
            <a:r>
              <a:rPr lang="en-US" altLang="en-US" sz="1200" b="1">
                <a:solidFill>
                  <a:schemeClr val="bg1"/>
                </a:solidFill>
              </a:rPr>
              <a:t> </a:t>
            </a:r>
          </a:p>
        </p:txBody>
      </p:sp>
    </p:spTree>
    <p:extLst>
      <p:ext uri="{BB962C8B-B14F-4D97-AF65-F5344CB8AC3E}">
        <p14:creationId xmlns:p14="http://schemas.microsoft.com/office/powerpoint/2010/main" val="3353122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woObj">
  <p:cSld name="1_Two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92B5101-B5A6-A31E-86BB-3D4D3A4EDD93}"/>
              </a:ext>
            </a:extLst>
          </p:cNvPr>
          <p:cNvSpPr txBox="1">
            <a:spLocks/>
          </p:cNvSpPr>
          <p:nvPr userDrawn="1"/>
        </p:nvSpPr>
        <p:spPr>
          <a:xfrm>
            <a:off x="4165600" y="6356351"/>
            <a:ext cx="3860800" cy="365125"/>
          </a:xfrm>
          <a:prstGeom prst="rect">
            <a:avLst/>
          </a:prstGeom>
        </p:spPr>
        <p:txBody>
          <a:bodyPr anchor="ctr"/>
          <a:lstStyle>
            <a:lvl1pPr algn="ctr" fontAlgn="auto">
              <a:spcBef>
                <a:spcPts val="0"/>
              </a:spcBef>
              <a:spcAft>
                <a:spcPts val="0"/>
              </a:spcAft>
              <a:defRPr sz="1200">
                <a:solidFill>
                  <a:schemeClr val="bg1"/>
                </a:solidFill>
                <a:latin typeface="+mn-lt"/>
                <a:cs typeface="+mn-cs"/>
              </a:defRPr>
            </a:lvl1pPr>
          </a:lstStyle>
          <a:p>
            <a:pPr>
              <a:defRPr/>
            </a:pPr>
            <a:r>
              <a:rPr lang="en-US" sz="1200"/>
              <a:t>Copyright © 2012 Pearson Education, Inc. Publishing as Prentice Hall </a:t>
            </a:r>
          </a:p>
        </p:txBody>
      </p:sp>
      <p:sp>
        <p:nvSpPr>
          <p:cNvPr id="11" name="Text Box 10">
            <a:extLst>
              <a:ext uri="{FF2B5EF4-FFF2-40B4-BE49-F238E27FC236}">
                <a16:creationId xmlns:a16="http://schemas.microsoft.com/office/drawing/2014/main" id="{5A1E67D2-D5B4-2A51-0AD7-76176F71DE88}"/>
              </a:ext>
            </a:extLst>
          </p:cNvPr>
          <p:cNvSpPr txBox="1">
            <a:spLocks noChangeArrowheads="1"/>
          </p:cNvSpPr>
          <p:nvPr userDrawn="1"/>
        </p:nvSpPr>
        <p:spPr bwMode="auto">
          <a:xfrm>
            <a:off x="11074400" y="6475413"/>
            <a:ext cx="1117600" cy="277812"/>
          </a:xfrm>
          <a:prstGeom prst="rect">
            <a:avLst/>
          </a:prstGeom>
          <a:noFill/>
          <a:ln w="9525">
            <a:noFill/>
            <a:miter lim="800000"/>
            <a:headEnd/>
            <a:tailEnd/>
          </a:ln>
          <a:effec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200" b="1">
                <a:solidFill>
                  <a:schemeClr val="bg1"/>
                </a:solidFill>
              </a:rPr>
              <a:t>9-</a:t>
            </a:r>
            <a:fld id="{E0632F7B-13C6-4228-AD24-A130C27F9074}" type="slidenum">
              <a:rPr lang="en-US" altLang="en-US" sz="1200" b="1">
                <a:solidFill>
                  <a:schemeClr val="bg1"/>
                </a:solidFill>
              </a:rPr>
              <a:pPr>
                <a:spcBef>
                  <a:spcPct val="50000"/>
                </a:spcBef>
              </a:pPr>
              <a:t>‹#›</a:t>
            </a:fld>
            <a:r>
              <a:rPr lang="en-US" altLang="en-US" sz="1200" b="1">
                <a:solidFill>
                  <a:schemeClr val="bg1"/>
                </a:solidFill>
              </a:rPr>
              <a:t> </a:t>
            </a:r>
          </a:p>
        </p:txBody>
      </p:sp>
      <p:cxnSp>
        <p:nvCxnSpPr>
          <p:cNvPr id="12" name="Straight Connector 11">
            <a:extLst>
              <a:ext uri="{FF2B5EF4-FFF2-40B4-BE49-F238E27FC236}">
                <a16:creationId xmlns:a16="http://schemas.microsoft.com/office/drawing/2014/main" id="{A2A58EA2-2C22-FAD8-F43B-91B386F48170}"/>
              </a:ext>
            </a:extLst>
          </p:cNvPr>
          <p:cNvCxnSpPr/>
          <p:nvPr userDrawn="1"/>
        </p:nvCxnSpPr>
        <p:spPr>
          <a:xfrm>
            <a:off x="609600" y="1371600"/>
            <a:ext cx="10972800" cy="0"/>
          </a:xfrm>
          <a:prstGeom prst="line">
            <a:avLst/>
          </a:prstGeom>
          <a:ln w="444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09600" y="76200"/>
            <a:ext cx="10972800" cy="1143000"/>
          </a:xfrm>
        </p:spPr>
        <p:txBody>
          <a:bodyPr/>
          <a:lstStyle>
            <a:lvl1pPr algn="l" rtl="0" eaLnBrk="0" fontAlgn="base" hangingPunct="0">
              <a:spcBef>
                <a:spcPct val="0"/>
              </a:spcBef>
              <a:spcAft>
                <a:spcPct val="0"/>
              </a:spcAft>
              <a:defRPr lang="en-US" sz="4400" kern="1200" dirty="0">
                <a:solidFill>
                  <a:schemeClr val="tx1">
                    <a:lumMod val="50000"/>
                    <a:lumOff val="50000"/>
                  </a:schemeClr>
                </a:solidFill>
                <a:latin typeface="+mj-lt"/>
                <a:ea typeface="+mj-ea"/>
                <a:cs typeface="+mj-cs"/>
              </a:defRPr>
            </a:lvl1p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79928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71005-F3A8-42BA-990F-B83DAB5372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CDAC732-9E67-488A-AEB7-5239BE5C87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338084686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E4BA5-B58A-413C-B174-F490EBE50C7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73EC2A-379D-4E90-A0DE-DE954CABEE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925452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6BD9-DF1E-47B1-A8E8-F32CEF0CBE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EB290C3-40E7-4341-92AD-2B636FE549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9228B0-1756-4582-9C8B-8B45A6883C64}"/>
              </a:ext>
            </a:extLst>
          </p:cNvPr>
          <p:cNvSpPr>
            <a:spLocks noGrp="1"/>
          </p:cNvSpPr>
          <p:nvPr>
            <p:ph type="dt" sz="half" idx="10"/>
          </p:nvPr>
        </p:nvSpPr>
        <p:spPr>
          <a:xfrm>
            <a:off x="838200" y="6356350"/>
            <a:ext cx="2743200" cy="365125"/>
          </a:xfrm>
          <a:prstGeom prst="rect">
            <a:avLst/>
          </a:prstGeom>
        </p:spPr>
        <p:txBody>
          <a:bodyPr/>
          <a:lstStyle/>
          <a:p>
            <a:pPr>
              <a:defRPr/>
            </a:pPr>
            <a:fld id="{918BDA71-3067-4889-A8CA-08A6C4710437}" type="datetime1">
              <a:rPr lang="en-US" smtClean="0"/>
              <a:t>12/22/2022</a:t>
            </a:fld>
            <a:endParaRPr lang="en-US"/>
          </a:p>
        </p:txBody>
      </p:sp>
      <p:sp>
        <p:nvSpPr>
          <p:cNvPr id="5" name="Footer Placeholder 4">
            <a:extLst>
              <a:ext uri="{FF2B5EF4-FFF2-40B4-BE49-F238E27FC236}">
                <a16:creationId xmlns:a16="http://schemas.microsoft.com/office/drawing/2014/main" id="{AAC3D55D-C0C7-497F-8117-8FBD7C39DC08}"/>
              </a:ext>
            </a:extLst>
          </p:cNvPr>
          <p:cNvSpPr>
            <a:spLocks noGrp="1"/>
          </p:cNvSpPr>
          <p:nvPr>
            <p:ph type="ftr" sz="quarter" idx="11"/>
          </p:nvPr>
        </p:nvSpPr>
        <p:spPr>
          <a:xfrm>
            <a:off x="4038600" y="6356350"/>
            <a:ext cx="4114800" cy="365125"/>
          </a:xfrm>
          <a:prstGeom prst="rect">
            <a:avLst/>
          </a:prstGeom>
        </p:spPr>
        <p:txBody>
          <a:bodyPr/>
          <a:lstStyle/>
          <a:p>
            <a:pPr>
              <a:defRPr/>
            </a:pPr>
            <a:r>
              <a:rPr lang="it-IT"/>
              <a:t>Bilal Iqbal Mian - CUI Sahiwal</a:t>
            </a:r>
            <a:endParaRPr lang="en-US"/>
          </a:p>
        </p:txBody>
      </p:sp>
      <p:sp>
        <p:nvSpPr>
          <p:cNvPr id="6" name="Slide Number Placeholder 5">
            <a:extLst>
              <a:ext uri="{FF2B5EF4-FFF2-40B4-BE49-F238E27FC236}">
                <a16:creationId xmlns:a16="http://schemas.microsoft.com/office/drawing/2014/main" id="{2228D0DE-F5AE-4D8C-B1FB-143FBE2257CC}"/>
              </a:ext>
            </a:extLst>
          </p:cNvPr>
          <p:cNvSpPr>
            <a:spLocks noGrp="1"/>
          </p:cNvSpPr>
          <p:nvPr>
            <p:ph type="sldNum" sz="quarter" idx="12"/>
          </p:nvPr>
        </p:nvSpPr>
        <p:spPr>
          <a:xfrm>
            <a:off x="8610600" y="6356350"/>
            <a:ext cx="2743200" cy="365125"/>
          </a:xfrm>
          <a:prstGeom prst="rect">
            <a:avLst/>
          </a:prstGeom>
        </p:spPr>
        <p:txBody>
          <a:bodyPr/>
          <a:lstStyle/>
          <a:p>
            <a:pPr>
              <a:defRPr/>
            </a:pPr>
            <a:fld id="{185AEB0B-3D74-44FC-87D4-68ABB349BA05}" type="slidenum">
              <a:rPr lang="en-US" smtClean="0"/>
              <a:pPr>
                <a:defRPr/>
              </a:pPr>
              <a:t>‹#›</a:t>
            </a:fld>
            <a:endParaRPr lang="en-US"/>
          </a:p>
        </p:txBody>
      </p:sp>
    </p:spTree>
    <p:extLst>
      <p:ext uri="{BB962C8B-B14F-4D97-AF65-F5344CB8AC3E}">
        <p14:creationId xmlns:p14="http://schemas.microsoft.com/office/powerpoint/2010/main" val="139113602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6FABB-1987-4960-B49C-DB7FBED318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DA6AF6D-BB38-43F2-96D8-1386FCA137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15A8130-75BF-42A5-A76A-28045B1A11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07664687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015F-E103-4343-8BF3-EA027C817264}"/>
              </a:ext>
            </a:extLst>
          </p:cNvPr>
          <p:cNvSpPr>
            <a:spLocks noGrp="1"/>
          </p:cNvSpPr>
          <p:nvPr>
            <p:ph type="title"/>
          </p:nvPr>
        </p:nvSpPr>
        <p:spPr>
          <a:xfrm>
            <a:off x="2058984" y="365125"/>
            <a:ext cx="9296403"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2B220CD-5627-4FCB-95F1-BDD39EC5B4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428841-C6DF-431A-923E-71D55354F8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04F711F-A478-4BB5-B89E-3A9CE4E94E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6176DE-12A5-4CE4-A971-9B8231CD92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D5223ED-3B14-449D-94C8-4DF39B154F76}"/>
              </a:ext>
            </a:extLst>
          </p:cNvPr>
          <p:cNvSpPr>
            <a:spLocks noGrp="1"/>
          </p:cNvSpPr>
          <p:nvPr>
            <p:ph type="dt" sz="half" idx="10"/>
          </p:nvPr>
        </p:nvSpPr>
        <p:spPr>
          <a:xfrm>
            <a:off x="838200" y="6356350"/>
            <a:ext cx="2743200" cy="365125"/>
          </a:xfrm>
          <a:prstGeom prst="rect">
            <a:avLst/>
          </a:prstGeom>
        </p:spPr>
        <p:txBody>
          <a:bodyPr/>
          <a:lstStyle/>
          <a:p>
            <a:pPr>
              <a:defRPr/>
            </a:pPr>
            <a:fld id="{D8BC34A9-2706-45E3-A373-7C94BC18096E}" type="datetime1">
              <a:rPr lang="en-US" smtClean="0"/>
              <a:t>12/22/2022</a:t>
            </a:fld>
            <a:endParaRPr lang="en-US"/>
          </a:p>
        </p:txBody>
      </p:sp>
      <p:sp>
        <p:nvSpPr>
          <p:cNvPr id="9" name="Slide Number Placeholder 8">
            <a:extLst>
              <a:ext uri="{FF2B5EF4-FFF2-40B4-BE49-F238E27FC236}">
                <a16:creationId xmlns:a16="http://schemas.microsoft.com/office/drawing/2014/main" id="{3F8BEC90-4737-4EA0-A573-910C9D67EB24}"/>
              </a:ext>
            </a:extLst>
          </p:cNvPr>
          <p:cNvSpPr>
            <a:spLocks noGrp="1"/>
          </p:cNvSpPr>
          <p:nvPr>
            <p:ph type="sldNum" sz="quarter" idx="12"/>
          </p:nvPr>
        </p:nvSpPr>
        <p:spPr>
          <a:xfrm>
            <a:off x="8610600" y="6356350"/>
            <a:ext cx="2743200" cy="365125"/>
          </a:xfrm>
          <a:prstGeom prst="rect">
            <a:avLst/>
          </a:prstGeom>
        </p:spPr>
        <p:txBody>
          <a:bodyPr/>
          <a:lstStyle/>
          <a:p>
            <a:pPr>
              <a:defRPr/>
            </a:pPr>
            <a:fld id="{034B08CE-0121-4B5D-A7AF-91F69158443B}" type="slidenum">
              <a:rPr lang="en-US" smtClean="0"/>
              <a:pPr>
                <a:defRPr/>
              </a:pPr>
              <a:t>‹#›</a:t>
            </a:fld>
            <a:endParaRPr lang="en-US"/>
          </a:p>
        </p:txBody>
      </p:sp>
    </p:spTree>
    <p:extLst>
      <p:ext uri="{BB962C8B-B14F-4D97-AF65-F5344CB8AC3E}">
        <p14:creationId xmlns:p14="http://schemas.microsoft.com/office/powerpoint/2010/main" val="207641915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B54CE-F2F7-49C0-BFFA-6C4B94C3FBA2}"/>
              </a:ext>
            </a:extLst>
          </p:cNvPr>
          <p:cNvSpPr>
            <a:spLocks noGrp="1"/>
          </p:cNvSpPr>
          <p:nvPr>
            <p:ph type="title"/>
          </p:nvPr>
        </p:nvSpPr>
        <p:spPr>
          <a:xfrm>
            <a:off x="2058984" y="365125"/>
            <a:ext cx="9294815" cy="1325563"/>
          </a:xfrm>
        </p:spPr>
        <p:txBody>
          <a:bodyPr/>
          <a:lstStyle/>
          <a:p>
            <a:r>
              <a:rPr lang="en-US"/>
              <a:t>Click to edit Master title style</a:t>
            </a:r>
            <a:endParaRPr lang="en-GB"/>
          </a:p>
        </p:txBody>
      </p:sp>
    </p:spTree>
    <p:extLst>
      <p:ext uri="{BB962C8B-B14F-4D97-AF65-F5344CB8AC3E}">
        <p14:creationId xmlns:p14="http://schemas.microsoft.com/office/powerpoint/2010/main" val="416511527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932C59-5F32-41E6-9CAB-3020B435B5A3}"/>
              </a:ext>
            </a:extLst>
          </p:cNvPr>
          <p:cNvSpPr>
            <a:spLocks noGrp="1"/>
          </p:cNvSpPr>
          <p:nvPr>
            <p:ph type="dt" sz="half" idx="10"/>
          </p:nvPr>
        </p:nvSpPr>
        <p:spPr>
          <a:xfrm>
            <a:off x="838200" y="6356350"/>
            <a:ext cx="2743200" cy="365125"/>
          </a:xfrm>
          <a:prstGeom prst="rect">
            <a:avLst/>
          </a:prstGeom>
        </p:spPr>
        <p:txBody>
          <a:bodyPr/>
          <a:lstStyle/>
          <a:p>
            <a:pPr>
              <a:defRPr/>
            </a:pPr>
            <a:fld id="{F55D49FB-4ED6-4707-A945-F502227452A5}" type="datetime1">
              <a:rPr lang="en-US" smtClean="0"/>
              <a:t>12/22/2022</a:t>
            </a:fld>
            <a:endParaRPr lang="en-US"/>
          </a:p>
        </p:txBody>
      </p:sp>
      <p:sp>
        <p:nvSpPr>
          <p:cNvPr id="3" name="Footer Placeholder 2">
            <a:extLst>
              <a:ext uri="{FF2B5EF4-FFF2-40B4-BE49-F238E27FC236}">
                <a16:creationId xmlns:a16="http://schemas.microsoft.com/office/drawing/2014/main" id="{76D6733C-8EBF-44A2-96C7-1692E65CEC2B}"/>
              </a:ext>
            </a:extLst>
          </p:cNvPr>
          <p:cNvSpPr>
            <a:spLocks noGrp="1"/>
          </p:cNvSpPr>
          <p:nvPr>
            <p:ph type="ftr" sz="quarter" idx="11"/>
          </p:nvPr>
        </p:nvSpPr>
        <p:spPr>
          <a:xfrm>
            <a:off x="4038600" y="6356350"/>
            <a:ext cx="4114800" cy="365125"/>
          </a:xfrm>
          <a:prstGeom prst="rect">
            <a:avLst/>
          </a:prstGeom>
        </p:spPr>
        <p:txBody>
          <a:bodyPr/>
          <a:lstStyle/>
          <a:p>
            <a:pPr>
              <a:defRPr/>
            </a:pPr>
            <a:r>
              <a:rPr lang="it-IT"/>
              <a:t>Bilal Iqbal Mian - CUI Sahiwal</a:t>
            </a:r>
            <a:endParaRPr lang="en-US"/>
          </a:p>
        </p:txBody>
      </p:sp>
      <p:sp>
        <p:nvSpPr>
          <p:cNvPr id="4" name="Slide Number Placeholder 3">
            <a:extLst>
              <a:ext uri="{FF2B5EF4-FFF2-40B4-BE49-F238E27FC236}">
                <a16:creationId xmlns:a16="http://schemas.microsoft.com/office/drawing/2014/main" id="{BAD2BAE4-39D8-4B96-B09E-8C7C27E68B29}"/>
              </a:ext>
            </a:extLst>
          </p:cNvPr>
          <p:cNvSpPr>
            <a:spLocks noGrp="1"/>
          </p:cNvSpPr>
          <p:nvPr>
            <p:ph type="sldNum" sz="quarter" idx="12"/>
          </p:nvPr>
        </p:nvSpPr>
        <p:spPr>
          <a:xfrm>
            <a:off x="8610600" y="6356350"/>
            <a:ext cx="2743200" cy="365125"/>
          </a:xfrm>
          <a:prstGeom prst="rect">
            <a:avLst/>
          </a:prstGeom>
        </p:spPr>
        <p:txBody>
          <a:bodyPr/>
          <a:lstStyle/>
          <a:p>
            <a:pPr>
              <a:defRPr/>
            </a:pPr>
            <a:fld id="{67548323-E013-42B6-95F8-99A0A1B6FFBB}" type="slidenum">
              <a:rPr lang="en-US" smtClean="0"/>
              <a:pPr>
                <a:defRPr/>
              </a:pPr>
              <a:t>‹#›</a:t>
            </a:fld>
            <a:endParaRPr lang="en-US"/>
          </a:p>
        </p:txBody>
      </p:sp>
      <p:sp>
        <p:nvSpPr>
          <p:cNvPr id="7" name="Footer Placeholder 4">
            <a:extLst>
              <a:ext uri="{FF2B5EF4-FFF2-40B4-BE49-F238E27FC236}">
                <a16:creationId xmlns:a16="http://schemas.microsoft.com/office/drawing/2014/main" id="{C5F2AE5B-D509-B43E-EA31-06AD242BE96B}"/>
              </a:ext>
            </a:extLst>
          </p:cNvPr>
          <p:cNvSpPr txBox="1">
            <a:spLocks/>
          </p:cNvSpPr>
          <p:nvPr/>
        </p:nvSpPr>
        <p:spPr>
          <a:xfrm>
            <a:off x="4165600" y="6356351"/>
            <a:ext cx="3860800" cy="365125"/>
          </a:xfrm>
          <a:prstGeom prst="rect">
            <a:avLst/>
          </a:prstGeom>
        </p:spPr>
        <p:txBody>
          <a:bodyPr anchor="ctr"/>
          <a:lstStyle>
            <a:lvl1pPr algn="ctr" fontAlgn="auto">
              <a:spcBef>
                <a:spcPts val="0"/>
              </a:spcBef>
              <a:spcAft>
                <a:spcPts val="0"/>
              </a:spcAft>
              <a:defRPr sz="1200">
                <a:solidFill>
                  <a:schemeClr val="bg1"/>
                </a:solidFill>
                <a:latin typeface="+mn-lt"/>
                <a:cs typeface="+mn-cs"/>
              </a:defRPr>
            </a:lvl1pPr>
          </a:lstStyle>
          <a:p>
            <a:pPr>
              <a:defRPr/>
            </a:pPr>
            <a:r>
              <a:rPr lang="en-US" sz="1200"/>
              <a:t>Copyright © 2012 Pearson Education, Inc. Publishing as Prentice Hall </a:t>
            </a:r>
          </a:p>
        </p:txBody>
      </p:sp>
      <p:sp>
        <p:nvSpPr>
          <p:cNvPr id="11" name="Text Box 8">
            <a:extLst>
              <a:ext uri="{FF2B5EF4-FFF2-40B4-BE49-F238E27FC236}">
                <a16:creationId xmlns:a16="http://schemas.microsoft.com/office/drawing/2014/main" id="{17030678-A204-A318-5A05-448BC33A6EEF}"/>
              </a:ext>
            </a:extLst>
          </p:cNvPr>
          <p:cNvSpPr txBox="1">
            <a:spLocks noChangeArrowheads="1"/>
          </p:cNvSpPr>
          <p:nvPr/>
        </p:nvSpPr>
        <p:spPr bwMode="auto">
          <a:xfrm>
            <a:off x="6807200" y="6489700"/>
            <a:ext cx="4572000" cy="198438"/>
          </a:xfrm>
          <a:prstGeom prst="rect">
            <a:avLst/>
          </a:prstGeom>
          <a:noFill/>
          <a:ln w="9525">
            <a:noFill/>
            <a:miter lim="800000"/>
            <a:headEnd/>
            <a:tailEnd/>
          </a:ln>
          <a:effec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700"/>
              <a:t>©2012 Pearson Education, Inc. publishing as Prentice Hall</a:t>
            </a:r>
          </a:p>
        </p:txBody>
      </p:sp>
      <p:sp>
        <p:nvSpPr>
          <p:cNvPr id="13" name="Text Box 10">
            <a:extLst>
              <a:ext uri="{FF2B5EF4-FFF2-40B4-BE49-F238E27FC236}">
                <a16:creationId xmlns:a16="http://schemas.microsoft.com/office/drawing/2014/main" id="{9C15FD5F-5B9F-EC04-BF16-37D842968A9E}"/>
              </a:ext>
            </a:extLst>
          </p:cNvPr>
          <p:cNvSpPr txBox="1">
            <a:spLocks noChangeArrowheads="1"/>
          </p:cNvSpPr>
          <p:nvPr/>
        </p:nvSpPr>
        <p:spPr bwMode="auto">
          <a:xfrm>
            <a:off x="11074400" y="6475413"/>
            <a:ext cx="1117600" cy="277812"/>
          </a:xfrm>
          <a:prstGeom prst="rect">
            <a:avLst/>
          </a:prstGeom>
          <a:noFill/>
          <a:ln w="9525">
            <a:noFill/>
            <a:miter lim="800000"/>
            <a:headEnd/>
            <a:tailEnd/>
          </a:ln>
          <a:effec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200" b="1">
                <a:solidFill>
                  <a:schemeClr val="bg1"/>
                </a:solidFill>
              </a:rPr>
              <a:t>10-</a:t>
            </a:r>
            <a:fld id="{F5DD6B7D-3749-43EF-B19F-C308FF8B8CD3}" type="slidenum">
              <a:rPr lang="en-US" altLang="en-US" sz="1200" b="1">
                <a:solidFill>
                  <a:schemeClr val="bg1"/>
                </a:solidFill>
              </a:rPr>
              <a:pPr>
                <a:spcBef>
                  <a:spcPct val="50000"/>
                </a:spcBef>
              </a:pPr>
              <a:t>‹#›</a:t>
            </a:fld>
            <a:r>
              <a:rPr lang="en-US" altLang="en-US" sz="1200" b="1">
                <a:solidFill>
                  <a:schemeClr val="bg1"/>
                </a:solidFill>
              </a:rPr>
              <a:t> </a:t>
            </a:r>
          </a:p>
        </p:txBody>
      </p:sp>
    </p:spTree>
    <p:extLst>
      <p:ext uri="{BB962C8B-B14F-4D97-AF65-F5344CB8AC3E}">
        <p14:creationId xmlns:p14="http://schemas.microsoft.com/office/powerpoint/2010/main" val="158848429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089426A4-5626-EE96-F836-11D52CA373EA}"/>
              </a:ext>
            </a:extLst>
          </p:cNvPr>
          <p:cNvSpPr txBox="1">
            <a:spLocks/>
          </p:cNvSpPr>
          <p:nvPr userDrawn="1"/>
        </p:nvSpPr>
        <p:spPr>
          <a:xfrm>
            <a:off x="4165600" y="6356351"/>
            <a:ext cx="3860800" cy="365125"/>
          </a:xfrm>
          <a:prstGeom prst="rect">
            <a:avLst/>
          </a:prstGeom>
        </p:spPr>
        <p:txBody>
          <a:bodyPr anchor="ctr"/>
          <a:lstStyle>
            <a:lvl1pPr algn="ctr" fontAlgn="auto">
              <a:spcBef>
                <a:spcPts val="0"/>
              </a:spcBef>
              <a:spcAft>
                <a:spcPts val="0"/>
              </a:spcAft>
              <a:defRPr sz="1200">
                <a:solidFill>
                  <a:schemeClr val="bg1"/>
                </a:solidFill>
                <a:latin typeface="+mn-lt"/>
                <a:cs typeface="+mn-cs"/>
              </a:defRPr>
            </a:lvl1pPr>
          </a:lstStyle>
          <a:p>
            <a:pPr>
              <a:defRPr/>
            </a:pPr>
            <a:r>
              <a:rPr lang="en-US" sz="1200"/>
              <a:t>Copyright © 2012 Pearson Education, Inc. Publishing as Prentice Hall </a:t>
            </a:r>
          </a:p>
        </p:txBody>
      </p:sp>
      <p:sp>
        <p:nvSpPr>
          <p:cNvPr id="10" name="Text Box 10">
            <a:extLst>
              <a:ext uri="{FF2B5EF4-FFF2-40B4-BE49-F238E27FC236}">
                <a16:creationId xmlns:a16="http://schemas.microsoft.com/office/drawing/2014/main" id="{CFE06025-BB47-638F-DC6A-9C9229F1D2CB}"/>
              </a:ext>
            </a:extLst>
          </p:cNvPr>
          <p:cNvSpPr txBox="1">
            <a:spLocks noChangeArrowheads="1"/>
          </p:cNvSpPr>
          <p:nvPr userDrawn="1"/>
        </p:nvSpPr>
        <p:spPr bwMode="auto">
          <a:xfrm>
            <a:off x="11074400" y="6475413"/>
            <a:ext cx="1117600" cy="277812"/>
          </a:xfrm>
          <a:prstGeom prst="rect">
            <a:avLst/>
          </a:prstGeom>
          <a:noFill/>
          <a:ln w="9525">
            <a:noFill/>
            <a:miter lim="800000"/>
            <a:headEnd/>
            <a:tailEnd/>
          </a:ln>
          <a:effec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200" b="1">
                <a:solidFill>
                  <a:schemeClr val="bg1"/>
                </a:solidFill>
              </a:rPr>
              <a:t>9-</a:t>
            </a:r>
            <a:fld id="{CAB62D52-3506-4D7B-9818-29543AAB8DA4}" type="slidenum">
              <a:rPr lang="en-US" altLang="en-US" sz="1200" b="1">
                <a:solidFill>
                  <a:schemeClr val="bg1"/>
                </a:solidFill>
              </a:rPr>
              <a:pPr>
                <a:spcBef>
                  <a:spcPct val="50000"/>
                </a:spcBef>
              </a:pPr>
              <a:t>‹#›</a:t>
            </a:fld>
            <a:r>
              <a:rPr lang="en-US" altLang="en-US" sz="1200" b="1">
                <a:solidFill>
                  <a:schemeClr val="bg1"/>
                </a:solidFill>
              </a:rPr>
              <a:t> </a:t>
            </a:r>
          </a:p>
        </p:txBody>
      </p:sp>
      <p:cxnSp>
        <p:nvCxnSpPr>
          <p:cNvPr id="11" name="Straight Connector 10">
            <a:extLst>
              <a:ext uri="{FF2B5EF4-FFF2-40B4-BE49-F238E27FC236}">
                <a16:creationId xmlns:a16="http://schemas.microsoft.com/office/drawing/2014/main" id="{09053B0D-BB51-ED81-0072-38BE7BA6E08A}"/>
              </a:ext>
            </a:extLst>
          </p:cNvPr>
          <p:cNvCxnSpPr/>
          <p:nvPr userDrawn="1"/>
        </p:nvCxnSpPr>
        <p:spPr>
          <a:xfrm>
            <a:off x="609600" y="1219200"/>
            <a:ext cx="10972800" cy="0"/>
          </a:xfrm>
          <a:prstGeom prst="line">
            <a:avLst/>
          </a:prstGeom>
          <a:ln w="444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09600" y="0"/>
            <a:ext cx="10972800" cy="1143000"/>
          </a:xfrm>
        </p:spPr>
        <p:txBody>
          <a:bodyPr/>
          <a:lstStyle>
            <a:lvl1pPr algn="l">
              <a:defRPr>
                <a:solidFill>
                  <a:schemeClr val="tx1">
                    <a:lumMod val="50000"/>
                    <a:lumOff val="50000"/>
                  </a:schemeClr>
                </a:solidFill>
              </a:defRPr>
            </a:lvl1pPr>
          </a:lstStyle>
          <a:p>
            <a:r>
              <a:rPr lang="en-US" dirty="0"/>
              <a:t>Click to edit Master title style</a:t>
            </a:r>
          </a:p>
        </p:txBody>
      </p:sp>
      <p:sp>
        <p:nvSpPr>
          <p:cNvPr id="3" name="Content Placeholder 2"/>
          <p:cNvSpPr>
            <a:spLocks noGrp="1"/>
          </p:cNvSpPr>
          <p:nvPr>
            <p:ph idx="1"/>
          </p:nvPr>
        </p:nvSpPr>
        <p:spPr>
          <a:xfrm>
            <a:off x="609600" y="1371601"/>
            <a:ext cx="10972800" cy="4754563"/>
          </a:xfrm>
        </p:spPr>
        <p:txBody>
          <a:bodyPr/>
          <a:lstStyle>
            <a:lvl1pPr>
              <a:defRPr>
                <a:solidFill>
                  <a:schemeClr val="tx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376749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B795C-DB4F-40D5-9DF3-EBBC6476FA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DA64A2A-7124-4A16-A943-441800B9FE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DA3F451-49C1-4278-B9AC-76C36AE36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AD8DE1-4C0C-4325-A870-C06FA0D7BE45}"/>
              </a:ext>
            </a:extLst>
          </p:cNvPr>
          <p:cNvSpPr>
            <a:spLocks noGrp="1"/>
          </p:cNvSpPr>
          <p:nvPr>
            <p:ph type="dt" sz="half" idx="10"/>
          </p:nvPr>
        </p:nvSpPr>
        <p:spPr>
          <a:xfrm>
            <a:off x="838200" y="6356350"/>
            <a:ext cx="2743200" cy="365125"/>
          </a:xfrm>
          <a:prstGeom prst="rect">
            <a:avLst/>
          </a:prstGeom>
        </p:spPr>
        <p:txBody>
          <a:bodyPr/>
          <a:lstStyle/>
          <a:p>
            <a:pPr>
              <a:defRPr/>
            </a:pPr>
            <a:fld id="{51E98F52-9C5C-4667-9615-3219BC0A0DEC}" type="datetime1">
              <a:rPr lang="en-US" smtClean="0"/>
              <a:t>12/22/2022</a:t>
            </a:fld>
            <a:endParaRPr lang="en-US"/>
          </a:p>
        </p:txBody>
      </p:sp>
      <p:sp>
        <p:nvSpPr>
          <p:cNvPr id="6" name="Footer Placeholder 5">
            <a:extLst>
              <a:ext uri="{FF2B5EF4-FFF2-40B4-BE49-F238E27FC236}">
                <a16:creationId xmlns:a16="http://schemas.microsoft.com/office/drawing/2014/main" id="{9A44A4C0-C38D-4808-BEF9-C0CA0DBA4741}"/>
              </a:ext>
            </a:extLst>
          </p:cNvPr>
          <p:cNvSpPr>
            <a:spLocks noGrp="1"/>
          </p:cNvSpPr>
          <p:nvPr>
            <p:ph type="ftr" sz="quarter" idx="11"/>
          </p:nvPr>
        </p:nvSpPr>
        <p:spPr>
          <a:xfrm>
            <a:off x="4038600" y="6356350"/>
            <a:ext cx="4114800" cy="365125"/>
          </a:xfrm>
          <a:prstGeom prst="rect">
            <a:avLst/>
          </a:prstGeom>
        </p:spPr>
        <p:txBody>
          <a:bodyPr/>
          <a:lstStyle/>
          <a:p>
            <a:pPr>
              <a:defRPr/>
            </a:pPr>
            <a:r>
              <a:rPr lang="it-IT"/>
              <a:t>Bilal Iqbal Mian - CUI Sahiwal</a:t>
            </a:r>
            <a:endParaRPr lang="en-US"/>
          </a:p>
        </p:txBody>
      </p:sp>
      <p:sp>
        <p:nvSpPr>
          <p:cNvPr id="7" name="Slide Number Placeholder 6">
            <a:extLst>
              <a:ext uri="{FF2B5EF4-FFF2-40B4-BE49-F238E27FC236}">
                <a16:creationId xmlns:a16="http://schemas.microsoft.com/office/drawing/2014/main" id="{FC2E9E90-127E-48D4-B9F0-B9EC977365FC}"/>
              </a:ext>
            </a:extLst>
          </p:cNvPr>
          <p:cNvSpPr>
            <a:spLocks noGrp="1"/>
          </p:cNvSpPr>
          <p:nvPr>
            <p:ph type="sldNum" sz="quarter" idx="12"/>
          </p:nvPr>
        </p:nvSpPr>
        <p:spPr>
          <a:xfrm>
            <a:off x="8610600" y="6356350"/>
            <a:ext cx="2743200" cy="365125"/>
          </a:xfrm>
          <a:prstGeom prst="rect">
            <a:avLst/>
          </a:prstGeom>
        </p:spPr>
        <p:txBody>
          <a:bodyPr/>
          <a:lstStyle/>
          <a:p>
            <a:pPr>
              <a:defRPr/>
            </a:pPr>
            <a:fld id="{AAA4FF69-36B6-4CF4-A587-E78F641B6F10}" type="slidenum">
              <a:rPr lang="en-US" smtClean="0"/>
              <a:pPr>
                <a:defRPr/>
              </a:pPr>
              <a:t>‹#›</a:t>
            </a:fld>
            <a:endParaRPr lang="en-US"/>
          </a:p>
        </p:txBody>
      </p:sp>
    </p:spTree>
    <p:extLst>
      <p:ext uri="{BB962C8B-B14F-4D97-AF65-F5344CB8AC3E}">
        <p14:creationId xmlns:p14="http://schemas.microsoft.com/office/powerpoint/2010/main" val="32084668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E5A33-4B36-4139-A119-FC9E03ECC1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30173EB-3E1D-4C74-AD36-66AD2F9DD8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C7E61420-A2B0-4C46-8FD5-2769A4142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EEBD96-533B-4A4A-9A4B-B1633C104767}"/>
              </a:ext>
            </a:extLst>
          </p:cNvPr>
          <p:cNvSpPr>
            <a:spLocks noGrp="1"/>
          </p:cNvSpPr>
          <p:nvPr>
            <p:ph type="dt" sz="half" idx="10"/>
          </p:nvPr>
        </p:nvSpPr>
        <p:spPr>
          <a:xfrm>
            <a:off x="838200" y="6356350"/>
            <a:ext cx="2743200" cy="365125"/>
          </a:xfrm>
          <a:prstGeom prst="rect">
            <a:avLst/>
          </a:prstGeom>
        </p:spPr>
        <p:txBody>
          <a:bodyPr/>
          <a:lstStyle/>
          <a:p>
            <a:pPr>
              <a:defRPr/>
            </a:pPr>
            <a:fld id="{06F32709-0848-4F3D-ADFD-CABEA15C1EC8}" type="datetime1">
              <a:rPr lang="en-US" smtClean="0"/>
              <a:t>12/22/2022</a:t>
            </a:fld>
            <a:endParaRPr lang="en-US"/>
          </a:p>
        </p:txBody>
      </p:sp>
      <p:sp>
        <p:nvSpPr>
          <p:cNvPr id="6" name="Footer Placeholder 5">
            <a:extLst>
              <a:ext uri="{FF2B5EF4-FFF2-40B4-BE49-F238E27FC236}">
                <a16:creationId xmlns:a16="http://schemas.microsoft.com/office/drawing/2014/main" id="{655CFB78-6EEA-41CA-9DBA-241C3DA9ABB7}"/>
              </a:ext>
            </a:extLst>
          </p:cNvPr>
          <p:cNvSpPr>
            <a:spLocks noGrp="1"/>
          </p:cNvSpPr>
          <p:nvPr>
            <p:ph type="ftr" sz="quarter" idx="11"/>
          </p:nvPr>
        </p:nvSpPr>
        <p:spPr>
          <a:xfrm>
            <a:off x="4038600" y="6356350"/>
            <a:ext cx="4114800" cy="365125"/>
          </a:xfrm>
          <a:prstGeom prst="rect">
            <a:avLst/>
          </a:prstGeom>
        </p:spPr>
        <p:txBody>
          <a:bodyPr/>
          <a:lstStyle/>
          <a:p>
            <a:pPr>
              <a:defRPr/>
            </a:pPr>
            <a:r>
              <a:rPr lang="it-IT"/>
              <a:t>Bilal Iqbal Mian - CUI Sahiwal</a:t>
            </a:r>
            <a:endParaRPr lang="en-US"/>
          </a:p>
        </p:txBody>
      </p:sp>
      <p:sp>
        <p:nvSpPr>
          <p:cNvPr id="7" name="Slide Number Placeholder 6">
            <a:extLst>
              <a:ext uri="{FF2B5EF4-FFF2-40B4-BE49-F238E27FC236}">
                <a16:creationId xmlns:a16="http://schemas.microsoft.com/office/drawing/2014/main" id="{C651E46B-8825-4181-920A-000730E888A3}"/>
              </a:ext>
            </a:extLst>
          </p:cNvPr>
          <p:cNvSpPr>
            <a:spLocks noGrp="1"/>
          </p:cNvSpPr>
          <p:nvPr>
            <p:ph type="sldNum" sz="quarter" idx="12"/>
          </p:nvPr>
        </p:nvSpPr>
        <p:spPr>
          <a:xfrm>
            <a:off x="8610600" y="6356350"/>
            <a:ext cx="2743200" cy="365125"/>
          </a:xfrm>
          <a:prstGeom prst="rect">
            <a:avLst/>
          </a:prstGeom>
        </p:spPr>
        <p:txBody>
          <a:bodyPr/>
          <a:lstStyle/>
          <a:p>
            <a:pPr>
              <a:defRPr/>
            </a:pPr>
            <a:fld id="{EB89334C-FC96-4610-A770-0574EBDC7208}" type="slidenum">
              <a:rPr lang="en-US" smtClean="0"/>
              <a:pPr>
                <a:defRPr/>
              </a:pPr>
              <a:t>‹#›</a:t>
            </a:fld>
            <a:endParaRPr lang="en-US"/>
          </a:p>
        </p:txBody>
      </p:sp>
    </p:spTree>
    <p:extLst>
      <p:ext uri="{BB962C8B-B14F-4D97-AF65-F5344CB8AC3E}">
        <p14:creationId xmlns:p14="http://schemas.microsoft.com/office/powerpoint/2010/main" val="398907405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468FD-1EC5-4999-A58F-5C67732A9CC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7E9E6A5-1117-401A-ACBB-2633B9AC83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AE0749-B673-405F-A2A5-41DD48772BA8}"/>
              </a:ext>
            </a:extLst>
          </p:cNvPr>
          <p:cNvSpPr>
            <a:spLocks noGrp="1"/>
          </p:cNvSpPr>
          <p:nvPr>
            <p:ph type="dt" sz="half" idx="10"/>
          </p:nvPr>
        </p:nvSpPr>
        <p:spPr>
          <a:xfrm>
            <a:off x="838200" y="6356350"/>
            <a:ext cx="2743200" cy="365125"/>
          </a:xfrm>
          <a:prstGeom prst="rect">
            <a:avLst/>
          </a:prstGeom>
        </p:spPr>
        <p:txBody>
          <a:bodyPr/>
          <a:lstStyle/>
          <a:p>
            <a:fld id="{0613296A-EAF6-4FA7-AFE1-20910CF39025}" type="datetime1">
              <a:rPr lang="en-US" smtClean="0"/>
              <a:t>12/22/2022</a:t>
            </a:fld>
            <a:endParaRPr lang="en-US" dirty="0"/>
          </a:p>
        </p:txBody>
      </p:sp>
      <p:sp>
        <p:nvSpPr>
          <p:cNvPr id="5" name="Footer Placeholder 4">
            <a:extLst>
              <a:ext uri="{FF2B5EF4-FFF2-40B4-BE49-F238E27FC236}">
                <a16:creationId xmlns:a16="http://schemas.microsoft.com/office/drawing/2014/main" id="{AFB3C12C-6B96-47A0-857F-C335D4121993}"/>
              </a:ext>
            </a:extLst>
          </p:cNvPr>
          <p:cNvSpPr>
            <a:spLocks noGrp="1"/>
          </p:cNvSpPr>
          <p:nvPr>
            <p:ph type="ftr" sz="quarter" idx="11"/>
          </p:nvPr>
        </p:nvSpPr>
        <p:spPr>
          <a:xfrm>
            <a:off x="4038600" y="6356350"/>
            <a:ext cx="4114800" cy="365125"/>
          </a:xfrm>
          <a:prstGeom prst="rect">
            <a:avLst/>
          </a:prstGeom>
        </p:spPr>
        <p:txBody>
          <a:bodyPr/>
          <a:lstStyle/>
          <a:p>
            <a:pPr>
              <a:defRPr/>
            </a:pPr>
            <a:r>
              <a:rPr lang="it-IT"/>
              <a:t>Bilal Iqbal Mian - CUI Sahiwal</a:t>
            </a:r>
            <a:endParaRPr lang="en-US"/>
          </a:p>
        </p:txBody>
      </p:sp>
      <p:sp>
        <p:nvSpPr>
          <p:cNvPr id="6" name="Slide Number Placeholder 5">
            <a:extLst>
              <a:ext uri="{FF2B5EF4-FFF2-40B4-BE49-F238E27FC236}">
                <a16:creationId xmlns:a16="http://schemas.microsoft.com/office/drawing/2014/main" id="{7101A390-764C-4B5F-ABE8-8A6D55B26AB3}"/>
              </a:ext>
            </a:extLst>
          </p:cNvPr>
          <p:cNvSpPr>
            <a:spLocks noGrp="1"/>
          </p:cNvSpPr>
          <p:nvPr>
            <p:ph type="sldNum" sz="quarter" idx="12"/>
          </p:nvPr>
        </p:nvSpPr>
        <p:spPr>
          <a:xfrm>
            <a:off x="8610600" y="6356350"/>
            <a:ext cx="2743200" cy="365125"/>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874144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1C21E0-5AB7-4DB7-9F73-E614BAE9A6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52700DB-E4E4-4523-8640-CB83DC3F82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CD6ABB-9448-496C-B800-285089E29270}"/>
              </a:ext>
            </a:extLst>
          </p:cNvPr>
          <p:cNvSpPr>
            <a:spLocks noGrp="1"/>
          </p:cNvSpPr>
          <p:nvPr>
            <p:ph type="dt" sz="half" idx="10"/>
          </p:nvPr>
        </p:nvSpPr>
        <p:spPr>
          <a:xfrm>
            <a:off x="838200" y="6356350"/>
            <a:ext cx="2743200" cy="365125"/>
          </a:xfrm>
          <a:prstGeom prst="rect">
            <a:avLst/>
          </a:prstGeom>
        </p:spPr>
        <p:txBody>
          <a:bodyPr/>
          <a:lstStyle/>
          <a:p>
            <a:fld id="{F1AE2D89-AB69-40D1-AE3E-CCF7C930D0C3}" type="datetime1">
              <a:rPr lang="en-US" smtClean="0"/>
              <a:t>12/22/2022</a:t>
            </a:fld>
            <a:endParaRPr lang="en-US" dirty="0"/>
          </a:p>
        </p:txBody>
      </p:sp>
      <p:sp>
        <p:nvSpPr>
          <p:cNvPr id="5" name="Footer Placeholder 4">
            <a:extLst>
              <a:ext uri="{FF2B5EF4-FFF2-40B4-BE49-F238E27FC236}">
                <a16:creationId xmlns:a16="http://schemas.microsoft.com/office/drawing/2014/main" id="{DEEC77CF-C71E-4FD8-B649-886776E2ED29}"/>
              </a:ext>
            </a:extLst>
          </p:cNvPr>
          <p:cNvSpPr>
            <a:spLocks noGrp="1"/>
          </p:cNvSpPr>
          <p:nvPr>
            <p:ph type="ftr" sz="quarter" idx="11"/>
          </p:nvPr>
        </p:nvSpPr>
        <p:spPr>
          <a:xfrm>
            <a:off x="4038600" y="6356350"/>
            <a:ext cx="4114800" cy="365125"/>
          </a:xfrm>
          <a:prstGeom prst="rect">
            <a:avLst/>
          </a:prstGeom>
        </p:spPr>
        <p:txBody>
          <a:bodyPr/>
          <a:lstStyle/>
          <a:p>
            <a:pPr>
              <a:defRPr/>
            </a:pPr>
            <a:r>
              <a:rPr lang="it-IT"/>
              <a:t>Bilal Iqbal Mian - CUI Sahiwal</a:t>
            </a:r>
            <a:endParaRPr lang="en-US"/>
          </a:p>
        </p:txBody>
      </p:sp>
      <p:sp>
        <p:nvSpPr>
          <p:cNvPr id="6" name="Slide Number Placeholder 5">
            <a:extLst>
              <a:ext uri="{FF2B5EF4-FFF2-40B4-BE49-F238E27FC236}">
                <a16:creationId xmlns:a16="http://schemas.microsoft.com/office/drawing/2014/main" id="{2AFDCC71-CBA7-4E4B-BDF1-15D3F788EBA5}"/>
              </a:ext>
            </a:extLst>
          </p:cNvPr>
          <p:cNvSpPr>
            <a:spLocks noGrp="1"/>
          </p:cNvSpPr>
          <p:nvPr>
            <p:ph type="sldNum" sz="quarter" idx="12"/>
          </p:nvPr>
        </p:nvSpPr>
        <p:spPr>
          <a:xfrm>
            <a:off x="8610600" y="6356350"/>
            <a:ext cx="2743200" cy="365125"/>
          </a:xfrm>
          <a:prstGeom prst="rect">
            <a:avLst/>
          </a:prstGeo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325489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92B5101-B5A6-A31E-86BB-3D4D3A4EDD93}"/>
              </a:ext>
            </a:extLst>
          </p:cNvPr>
          <p:cNvSpPr txBox="1">
            <a:spLocks/>
          </p:cNvSpPr>
          <p:nvPr userDrawn="1"/>
        </p:nvSpPr>
        <p:spPr>
          <a:xfrm>
            <a:off x="4165600" y="6356351"/>
            <a:ext cx="3860800" cy="365125"/>
          </a:xfrm>
          <a:prstGeom prst="rect">
            <a:avLst/>
          </a:prstGeom>
        </p:spPr>
        <p:txBody>
          <a:bodyPr anchor="ctr"/>
          <a:lstStyle>
            <a:lvl1pPr algn="ctr" fontAlgn="auto">
              <a:spcBef>
                <a:spcPts val="0"/>
              </a:spcBef>
              <a:spcAft>
                <a:spcPts val="0"/>
              </a:spcAft>
              <a:defRPr sz="1200">
                <a:solidFill>
                  <a:schemeClr val="bg1"/>
                </a:solidFill>
                <a:latin typeface="+mn-lt"/>
                <a:cs typeface="+mn-cs"/>
              </a:defRPr>
            </a:lvl1pPr>
          </a:lstStyle>
          <a:p>
            <a:pPr>
              <a:defRPr/>
            </a:pPr>
            <a:r>
              <a:rPr lang="en-US" sz="1200"/>
              <a:t>Copyright © 2012 Pearson Education, Inc. Publishing as Prentice Hall </a:t>
            </a:r>
          </a:p>
        </p:txBody>
      </p:sp>
      <p:sp>
        <p:nvSpPr>
          <p:cNvPr id="11" name="Text Box 10">
            <a:extLst>
              <a:ext uri="{FF2B5EF4-FFF2-40B4-BE49-F238E27FC236}">
                <a16:creationId xmlns:a16="http://schemas.microsoft.com/office/drawing/2014/main" id="{5A1E67D2-D5B4-2A51-0AD7-76176F71DE88}"/>
              </a:ext>
            </a:extLst>
          </p:cNvPr>
          <p:cNvSpPr txBox="1">
            <a:spLocks noChangeArrowheads="1"/>
          </p:cNvSpPr>
          <p:nvPr userDrawn="1"/>
        </p:nvSpPr>
        <p:spPr bwMode="auto">
          <a:xfrm>
            <a:off x="11074400" y="6475413"/>
            <a:ext cx="1117600" cy="277812"/>
          </a:xfrm>
          <a:prstGeom prst="rect">
            <a:avLst/>
          </a:prstGeom>
          <a:noFill/>
          <a:ln w="9525">
            <a:noFill/>
            <a:miter lim="800000"/>
            <a:headEnd/>
            <a:tailEnd/>
          </a:ln>
          <a:effec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200" b="1">
                <a:solidFill>
                  <a:schemeClr val="bg1"/>
                </a:solidFill>
              </a:rPr>
              <a:t>9-</a:t>
            </a:r>
            <a:fld id="{E0632F7B-13C6-4228-AD24-A130C27F9074}" type="slidenum">
              <a:rPr lang="en-US" altLang="en-US" sz="1200" b="1">
                <a:solidFill>
                  <a:schemeClr val="bg1"/>
                </a:solidFill>
              </a:rPr>
              <a:pPr>
                <a:spcBef>
                  <a:spcPct val="50000"/>
                </a:spcBef>
              </a:pPr>
              <a:t>‹#›</a:t>
            </a:fld>
            <a:r>
              <a:rPr lang="en-US" altLang="en-US" sz="1200" b="1">
                <a:solidFill>
                  <a:schemeClr val="bg1"/>
                </a:solidFill>
              </a:rPr>
              <a:t> </a:t>
            </a:r>
          </a:p>
        </p:txBody>
      </p:sp>
      <p:cxnSp>
        <p:nvCxnSpPr>
          <p:cNvPr id="12" name="Straight Connector 11">
            <a:extLst>
              <a:ext uri="{FF2B5EF4-FFF2-40B4-BE49-F238E27FC236}">
                <a16:creationId xmlns:a16="http://schemas.microsoft.com/office/drawing/2014/main" id="{A2A58EA2-2C22-FAD8-F43B-91B386F48170}"/>
              </a:ext>
            </a:extLst>
          </p:cNvPr>
          <p:cNvCxnSpPr/>
          <p:nvPr userDrawn="1"/>
        </p:nvCxnSpPr>
        <p:spPr>
          <a:xfrm>
            <a:off x="609600" y="1371600"/>
            <a:ext cx="10972800" cy="0"/>
          </a:xfrm>
          <a:prstGeom prst="line">
            <a:avLst/>
          </a:prstGeom>
          <a:ln w="444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09600" y="76200"/>
            <a:ext cx="10972800" cy="1143000"/>
          </a:xfrm>
        </p:spPr>
        <p:txBody>
          <a:bodyPr/>
          <a:lstStyle>
            <a:lvl1pPr algn="l" rtl="0" eaLnBrk="0" fontAlgn="base" hangingPunct="0">
              <a:spcBef>
                <a:spcPct val="0"/>
              </a:spcBef>
              <a:spcAft>
                <a:spcPct val="0"/>
              </a:spcAft>
              <a:defRPr lang="en-US" sz="4400" kern="1200" dirty="0">
                <a:solidFill>
                  <a:schemeClr val="tx1">
                    <a:lumMod val="50000"/>
                    <a:lumOff val="50000"/>
                  </a:schemeClr>
                </a:solidFill>
                <a:latin typeface="+mj-lt"/>
                <a:ea typeface="+mj-ea"/>
                <a:cs typeface="+mj-cs"/>
              </a:defRPr>
            </a:lvl1p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4853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801684BB-3B34-E953-4DF4-FF351B9674EE}"/>
              </a:ext>
            </a:extLst>
          </p:cNvPr>
          <p:cNvSpPr txBox="1">
            <a:spLocks/>
          </p:cNvSpPr>
          <p:nvPr userDrawn="1"/>
        </p:nvSpPr>
        <p:spPr>
          <a:xfrm>
            <a:off x="4165600" y="6356351"/>
            <a:ext cx="3860800" cy="365125"/>
          </a:xfrm>
          <a:prstGeom prst="rect">
            <a:avLst/>
          </a:prstGeom>
        </p:spPr>
        <p:txBody>
          <a:bodyPr anchor="ctr"/>
          <a:lstStyle>
            <a:lvl1pPr algn="ctr" fontAlgn="auto">
              <a:spcBef>
                <a:spcPts val="0"/>
              </a:spcBef>
              <a:spcAft>
                <a:spcPts val="0"/>
              </a:spcAft>
              <a:defRPr sz="1200">
                <a:solidFill>
                  <a:schemeClr val="bg1"/>
                </a:solidFill>
                <a:latin typeface="+mn-lt"/>
                <a:cs typeface="+mn-cs"/>
              </a:defRPr>
            </a:lvl1pPr>
          </a:lstStyle>
          <a:p>
            <a:pPr>
              <a:defRPr/>
            </a:pPr>
            <a:r>
              <a:rPr lang="en-US" sz="1200"/>
              <a:t>Copyright © 2012 Pearson Education, Inc. Publishing as Prentice Hall </a:t>
            </a:r>
          </a:p>
        </p:txBody>
      </p:sp>
      <p:sp>
        <p:nvSpPr>
          <p:cNvPr id="9" name="Text Box 10">
            <a:extLst>
              <a:ext uri="{FF2B5EF4-FFF2-40B4-BE49-F238E27FC236}">
                <a16:creationId xmlns:a16="http://schemas.microsoft.com/office/drawing/2014/main" id="{803CF972-AAA3-2BC3-4E5B-331B0BE42A9E}"/>
              </a:ext>
            </a:extLst>
          </p:cNvPr>
          <p:cNvSpPr txBox="1">
            <a:spLocks noChangeArrowheads="1"/>
          </p:cNvSpPr>
          <p:nvPr userDrawn="1"/>
        </p:nvSpPr>
        <p:spPr bwMode="auto">
          <a:xfrm>
            <a:off x="11074400" y="6475413"/>
            <a:ext cx="1117600" cy="277812"/>
          </a:xfrm>
          <a:prstGeom prst="rect">
            <a:avLst/>
          </a:prstGeom>
          <a:noFill/>
          <a:ln w="9525">
            <a:noFill/>
            <a:miter lim="800000"/>
            <a:headEnd/>
            <a:tailEnd/>
          </a:ln>
          <a:effec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200" b="1">
                <a:solidFill>
                  <a:schemeClr val="bg1"/>
                </a:solidFill>
              </a:rPr>
              <a:t>9-</a:t>
            </a:r>
            <a:fld id="{51E6AD77-E2D7-4D1D-BA85-708345893914}" type="slidenum">
              <a:rPr lang="en-US" altLang="en-US" sz="1200" b="1">
                <a:solidFill>
                  <a:schemeClr val="bg1"/>
                </a:solidFill>
              </a:rPr>
              <a:pPr>
                <a:spcBef>
                  <a:spcPct val="50000"/>
                </a:spcBef>
              </a:pPr>
              <a:t>‹#›</a:t>
            </a:fld>
            <a:r>
              <a:rPr lang="en-US" altLang="en-US" sz="1200" b="1">
                <a:solidFill>
                  <a:schemeClr val="bg1"/>
                </a:solidFill>
              </a:rPr>
              <a:t> </a:t>
            </a:r>
          </a:p>
        </p:txBody>
      </p:sp>
      <p:cxnSp>
        <p:nvCxnSpPr>
          <p:cNvPr id="10" name="Straight Connector 9">
            <a:extLst>
              <a:ext uri="{FF2B5EF4-FFF2-40B4-BE49-F238E27FC236}">
                <a16:creationId xmlns:a16="http://schemas.microsoft.com/office/drawing/2014/main" id="{56EEC439-FEBD-5EB4-4819-C505E5D82976}"/>
              </a:ext>
            </a:extLst>
          </p:cNvPr>
          <p:cNvCxnSpPr/>
          <p:nvPr userDrawn="1"/>
        </p:nvCxnSpPr>
        <p:spPr>
          <a:xfrm>
            <a:off x="609600" y="1371600"/>
            <a:ext cx="10972800" cy="0"/>
          </a:xfrm>
          <a:prstGeom prst="line">
            <a:avLst/>
          </a:prstGeom>
          <a:ln w="444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09600" y="76200"/>
            <a:ext cx="10972800" cy="990600"/>
          </a:xfrm>
        </p:spPr>
        <p:txBody>
          <a:bodyPr/>
          <a:lstStyle>
            <a:lvl1pPr algn="l" rtl="0" eaLnBrk="0" fontAlgn="base" hangingPunct="0">
              <a:spcBef>
                <a:spcPct val="0"/>
              </a:spcBef>
              <a:spcAft>
                <a:spcPct val="0"/>
              </a:spcAft>
              <a:defRPr lang="en-US" sz="4400" kern="1200" dirty="0">
                <a:solidFill>
                  <a:schemeClr val="tx1">
                    <a:lumMod val="50000"/>
                    <a:lumOff val="50000"/>
                  </a:schemeClr>
                </a:solidFill>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3402887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0A64A5BB-094F-49EA-17FA-68BB9928E9BF}"/>
              </a:ext>
            </a:extLst>
          </p:cNvPr>
          <p:cNvSpPr txBox="1">
            <a:spLocks/>
          </p:cNvSpPr>
          <p:nvPr userDrawn="1"/>
        </p:nvSpPr>
        <p:spPr>
          <a:xfrm>
            <a:off x="4165600" y="6356351"/>
            <a:ext cx="3860800" cy="365125"/>
          </a:xfrm>
          <a:prstGeom prst="rect">
            <a:avLst/>
          </a:prstGeom>
        </p:spPr>
        <p:txBody>
          <a:bodyPr anchor="ctr"/>
          <a:lstStyle>
            <a:lvl1pPr algn="ctr" fontAlgn="auto">
              <a:spcBef>
                <a:spcPts val="0"/>
              </a:spcBef>
              <a:spcAft>
                <a:spcPts val="0"/>
              </a:spcAft>
              <a:defRPr sz="1200">
                <a:solidFill>
                  <a:schemeClr val="bg1"/>
                </a:solidFill>
                <a:latin typeface="+mn-lt"/>
                <a:cs typeface="+mn-cs"/>
              </a:defRPr>
            </a:lvl1pPr>
          </a:lstStyle>
          <a:p>
            <a:pPr>
              <a:defRPr/>
            </a:pPr>
            <a:r>
              <a:rPr lang="en-US" sz="1200"/>
              <a:t>Copyright © 2012 Pearson Education, Inc. Publishing as Prentice Hall </a:t>
            </a:r>
          </a:p>
        </p:txBody>
      </p:sp>
      <p:sp>
        <p:nvSpPr>
          <p:cNvPr id="8" name="Text Box 10">
            <a:extLst>
              <a:ext uri="{FF2B5EF4-FFF2-40B4-BE49-F238E27FC236}">
                <a16:creationId xmlns:a16="http://schemas.microsoft.com/office/drawing/2014/main" id="{9CFFCC3E-3369-B530-235E-A3C9CA90A3AD}"/>
              </a:ext>
            </a:extLst>
          </p:cNvPr>
          <p:cNvSpPr txBox="1">
            <a:spLocks noChangeArrowheads="1"/>
          </p:cNvSpPr>
          <p:nvPr userDrawn="1"/>
        </p:nvSpPr>
        <p:spPr bwMode="auto">
          <a:xfrm>
            <a:off x="11074400" y="6475413"/>
            <a:ext cx="1117600" cy="277812"/>
          </a:xfrm>
          <a:prstGeom prst="rect">
            <a:avLst/>
          </a:prstGeom>
          <a:noFill/>
          <a:ln w="9525">
            <a:noFill/>
            <a:miter lim="800000"/>
            <a:headEnd/>
            <a:tailEnd/>
          </a:ln>
          <a:effec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200" b="1">
                <a:solidFill>
                  <a:schemeClr val="bg1"/>
                </a:solidFill>
              </a:rPr>
              <a:t>9-</a:t>
            </a:r>
            <a:fld id="{E8D58D60-580F-46D8-B051-DD9D169CFC70}" type="slidenum">
              <a:rPr lang="en-US" altLang="en-US" sz="1200" b="1">
                <a:solidFill>
                  <a:schemeClr val="bg1"/>
                </a:solidFill>
              </a:rPr>
              <a:pPr>
                <a:spcBef>
                  <a:spcPct val="50000"/>
                </a:spcBef>
              </a:pPr>
              <a:t>‹#›</a:t>
            </a:fld>
            <a:r>
              <a:rPr lang="en-US" altLang="en-US" sz="1200" b="1">
                <a:solidFill>
                  <a:schemeClr val="bg1"/>
                </a:solidFill>
              </a:rPr>
              <a:t> </a:t>
            </a:r>
          </a:p>
        </p:txBody>
      </p:sp>
    </p:spTree>
    <p:extLst>
      <p:ext uri="{BB962C8B-B14F-4D97-AF65-F5344CB8AC3E}">
        <p14:creationId xmlns:p14="http://schemas.microsoft.com/office/powerpoint/2010/main" val="4282524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0A9CB70B-39BB-0E86-8A48-1B52E566AB2A}"/>
              </a:ext>
            </a:extLst>
          </p:cNvPr>
          <p:cNvSpPr txBox="1">
            <a:spLocks/>
          </p:cNvSpPr>
          <p:nvPr/>
        </p:nvSpPr>
        <p:spPr>
          <a:xfrm>
            <a:off x="4165600" y="6356351"/>
            <a:ext cx="3860800" cy="365125"/>
          </a:xfrm>
          <a:prstGeom prst="rect">
            <a:avLst/>
          </a:prstGeom>
        </p:spPr>
        <p:txBody>
          <a:bodyPr anchor="ctr"/>
          <a:lstStyle>
            <a:lvl1pPr algn="ctr" fontAlgn="auto">
              <a:spcBef>
                <a:spcPts val="0"/>
              </a:spcBef>
              <a:spcAft>
                <a:spcPts val="0"/>
              </a:spcAft>
              <a:defRPr sz="1200">
                <a:solidFill>
                  <a:schemeClr val="bg1"/>
                </a:solidFill>
                <a:latin typeface="+mn-lt"/>
                <a:cs typeface="+mn-cs"/>
              </a:defRPr>
            </a:lvl1pPr>
          </a:lstStyle>
          <a:p>
            <a:pPr>
              <a:defRPr/>
            </a:pPr>
            <a:r>
              <a:rPr lang="en-US" sz="1200"/>
              <a:t>Copyright © 2012 Pearson Education, Inc. Publishing as Prentice Hall </a:t>
            </a:r>
          </a:p>
        </p:txBody>
      </p:sp>
      <p:sp>
        <p:nvSpPr>
          <p:cNvPr id="10" name="Text Box 10">
            <a:extLst>
              <a:ext uri="{FF2B5EF4-FFF2-40B4-BE49-F238E27FC236}">
                <a16:creationId xmlns:a16="http://schemas.microsoft.com/office/drawing/2014/main" id="{8623C05E-1A8D-6E7D-E7E9-CC8B9F80ED21}"/>
              </a:ext>
            </a:extLst>
          </p:cNvPr>
          <p:cNvSpPr txBox="1">
            <a:spLocks noChangeArrowheads="1"/>
          </p:cNvSpPr>
          <p:nvPr/>
        </p:nvSpPr>
        <p:spPr bwMode="auto">
          <a:xfrm>
            <a:off x="11074400" y="6475413"/>
            <a:ext cx="1117600" cy="277812"/>
          </a:xfrm>
          <a:prstGeom prst="rect">
            <a:avLst/>
          </a:prstGeom>
          <a:noFill/>
          <a:ln w="9525">
            <a:noFill/>
            <a:miter lim="800000"/>
            <a:headEnd/>
            <a:tailEnd/>
          </a:ln>
          <a:effec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200" b="1">
                <a:solidFill>
                  <a:schemeClr val="bg1"/>
                </a:solidFill>
              </a:rPr>
              <a:t>10-</a:t>
            </a:r>
            <a:fld id="{5E7C9882-24BC-4B59-8ABB-DBBB7978FE6D}" type="slidenum">
              <a:rPr lang="en-US" altLang="en-US" sz="1200" b="1">
                <a:solidFill>
                  <a:schemeClr val="bg1"/>
                </a:solidFill>
              </a:rPr>
              <a:pPr>
                <a:spcBef>
                  <a:spcPct val="50000"/>
                </a:spcBef>
              </a:pPr>
              <a:t>‹#›</a:t>
            </a:fld>
            <a:r>
              <a:rPr lang="en-US" altLang="en-US" sz="1200" b="1">
                <a:solidFill>
                  <a:schemeClr val="bg1"/>
                </a:solidFill>
              </a:rPr>
              <a:t> </a:t>
            </a:r>
          </a:p>
        </p:txBody>
      </p:sp>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1" name="Picture 10">
            <a:extLst>
              <a:ext uri="{FF2B5EF4-FFF2-40B4-BE49-F238E27FC236}">
                <a16:creationId xmlns:a16="http://schemas.microsoft.com/office/drawing/2014/main" id="{2755C440-7E0D-CA7E-9159-D5FB6819A2F1}"/>
              </a:ext>
            </a:extLst>
          </p:cNvPr>
          <p:cNvPicPr preferRelativeResize="0">
            <a:picLocks noChangeAspect="1"/>
          </p:cNvPicPr>
          <p:nvPr/>
        </p:nvPicPr>
        <p:blipFill>
          <a:blip r:embed="rId2" cstate="print">
            <a:alphaModFix amt="20000"/>
            <a:extLst>
              <a:ext uri="{28A0092B-C50C-407E-A947-70E740481C1C}">
                <a14:useLocalDpi xmlns:a14="http://schemas.microsoft.com/office/drawing/2010/main" val="0"/>
              </a:ext>
            </a:extLst>
          </a:blip>
          <a:srcRect/>
          <a:stretch/>
        </p:blipFill>
        <p:spPr bwMode="auto">
          <a:xfrm>
            <a:off x="3695700" y="952791"/>
            <a:ext cx="4800600" cy="4952418"/>
          </a:xfrm>
          <a:prstGeom prst="rect">
            <a:avLst/>
          </a:prstGeom>
          <a:noFill/>
          <a:ln w="9525">
            <a:noFill/>
            <a:miter lim="800000"/>
            <a:headEnd/>
            <a:tailEnd/>
          </a:ln>
        </p:spPr>
      </p:pic>
      <p:sp>
        <p:nvSpPr>
          <p:cNvPr id="7" name="Footer Placeholder 4">
            <a:extLst>
              <a:ext uri="{FF2B5EF4-FFF2-40B4-BE49-F238E27FC236}">
                <a16:creationId xmlns:a16="http://schemas.microsoft.com/office/drawing/2014/main" id="{DF3F074C-E567-9969-BFAE-58A16B50C468}"/>
              </a:ext>
            </a:extLst>
          </p:cNvPr>
          <p:cNvSpPr txBox="1">
            <a:spLocks/>
          </p:cNvSpPr>
          <p:nvPr userDrawn="1"/>
        </p:nvSpPr>
        <p:spPr>
          <a:xfrm>
            <a:off x="4165600" y="6356351"/>
            <a:ext cx="3860800" cy="365125"/>
          </a:xfrm>
          <a:prstGeom prst="rect">
            <a:avLst/>
          </a:prstGeom>
        </p:spPr>
        <p:txBody>
          <a:bodyPr anchor="ctr"/>
          <a:lstStyle>
            <a:lvl1pPr algn="ctr" fontAlgn="auto">
              <a:spcBef>
                <a:spcPts val="0"/>
              </a:spcBef>
              <a:spcAft>
                <a:spcPts val="0"/>
              </a:spcAft>
              <a:defRPr sz="1200">
                <a:solidFill>
                  <a:schemeClr val="bg1"/>
                </a:solidFill>
                <a:latin typeface="+mn-lt"/>
                <a:cs typeface="+mn-cs"/>
              </a:defRPr>
            </a:lvl1pPr>
          </a:lstStyle>
          <a:p>
            <a:pPr>
              <a:defRPr/>
            </a:pPr>
            <a:r>
              <a:rPr lang="en-US" sz="1200"/>
              <a:t>Copyright © 2012 Pearson Education, Inc. Publishing as Prentice Hall </a:t>
            </a:r>
          </a:p>
        </p:txBody>
      </p:sp>
      <p:sp>
        <p:nvSpPr>
          <p:cNvPr id="8" name="Text Box 10">
            <a:extLst>
              <a:ext uri="{FF2B5EF4-FFF2-40B4-BE49-F238E27FC236}">
                <a16:creationId xmlns:a16="http://schemas.microsoft.com/office/drawing/2014/main" id="{CDEC6F84-1819-F461-673E-BC0392367198}"/>
              </a:ext>
            </a:extLst>
          </p:cNvPr>
          <p:cNvSpPr txBox="1">
            <a:spLocks noChangeArrowheads="1"/>
          </p:cNvSpPr>
          <p:nvPr userDrawn="1"/>
        </p:nvSpPr>
        <p:spPr bwMode="auto">
          <a:xfrm>
            <a:off x="11074400" y="6475413"/>
            <a:ext cx="1117600" cy="277812"/>
          </a:xfrm>
          <a:prstGeom prst="rect">
            <a:avLst/>
          </a:prstGeom>
          <a:noFill/>
          <a:ln w="9525">
            <a:noFill/>
            <a:miter lim="800000"/>
            <a:headEnd/>
            <a:tailEnd/>
          </a:ln>
          <a:effec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200" b="1">
                <a:solidFill>
                  <a:schemeClr val="bg1"/>
                </a:solidFill>
              </a:rPr>
              <a:t>9-</a:t>
            </a:r>
            <a:fld id="{041D06C0-04EF-42B3-8484-B44E1502D6A4}" type="slidenum">
              <a:rPr lang="en-US" altLang="en-US" sz="1200" b="1">
                <a:solidFill>
                  <a:schemeClr val="bg1"/>
                </a:solidFill>
              </a:rPr>
              <a:pPr>
                <a:spcBef>
                  <a:spcPct val="50000"/>
                </a:spcBef>
              </a:pPr>
              <a:t>‹#›</a:t>
            </a:fld>
            <a:r>
              <a:rPr lang="en-US" altLang="en-US" sz="1200" b="1">
                <a:solidFill>
                  <a:schemeClr val="bg1"/>
                </a:solidFill>
              </a:rPr>
              <a:t> </a:t>
            </a:r>
          </a:p>
        </p:txBody>
      </p:sp>
    </p:spTree>
    <p:extLst>
      <p:ext uri="{BB962C8B-B14F-4D97-AF65-F5344CB8AC3E}">
        <p14:creationId xmlns:p14="http://schemas.microsoft.com/office/powerpoint/2010/main" val="309349222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43000"/>
          </a:xfrm>
        </p:spPr>
        <p:txBody>
          <a:bodyPr/>
          <a:lstStyle>
            <a:lvl1pPr algn="l">
              <a:defRPr>
                <a:solidFill>
                  <a:schemeClr val="tx1">
                    <a:lumMod val="50000"/>
                    <a:lumOff val="50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609600" y="1371601"/>
            <a:ext cx="10972800" cy="4754563"/>
          </a:xfrm>
        </p:spPr>
        <p:txBody>
          <a:bodyPr/>
          <a:lstStyle>
            <a:lvl1pPr>
              <a:defRPr>
                <a:solidFill>
                  <a:schemeClr val="tx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2" name="Picture 11">
            <a:extLst>
              <a:ext uri="{FF2B5EF4-FFF2-40B4-BE49-F238E27FC236}">
                <a16:creationId xmlns:a16="http://schemas.microsoft.com/office/drawing/2014/main" id="{F02FC6EB-6EA5-DA51-7204-43310DC69A4A}"/>
              </a:ext>
            </a:extLst>
          </p:cNvPr>
          <p:cNvPicPr/>
          <p:nvPr/>
        </p:nvPicPr>
        <p:blipFill>
          <a:blip r:embed="rId2" cstate="print">
            <a:extLst>
              <a:ext uri="{28A0092B-C50C-407E-A947-70E740481C1C}">
                <a14:useLocalDpi xmlns:a14="http://schemas.microsoft.com/office/drawing/2010/main" val="0"/>
              </a:ext>
            </a:extLst>
          </a:blip>
          <a:srcRect/>
          <a:stretch/>
        </p:blipFill>
        <p:spPr bwMode="auto">
          <a:xfrm>
            <a:off x="381000" y="229182"/>
            <a:ext cx="1220785" cy="1218618"/>
          </a:xfrm>
          <a:prstGeom prst="rect">
            <a:avLst/>
          </a:prstGeom>
          <a:noFill/>
          <a:ln w="9525">
            <a:noFill/>
            <a:miter lim="800000"/>
            <a:headEnd/>
            <a:tailEnd/>
          </a:ln>
        </p:spPr>
      </p:pic>
      <p:sp>
        <p:nvSpPr>
          <p:cNvPr id="5" name="Footer Placeholder 4">
            <a:extLst>
              <a:ext uri="{FF2B5EF4-FFF2-40B4-BE49-F238E27FC236}">
                <a16:creationId xmlns:a16="http://schemas.microsoft.com/office/drawing/2014/main" id="{EB6DB234-5FC5-8FFB-68DF-761F1E676B4A}"/>
              </a:ext>
            </a:extLst>
          </p:cNvPr>
          <p:cNvSpPr txBox="1">
            <a:spLocks/>
          </p:cNvSpPr>
          <p:nvPr userDrawn="1"/>
        </p:nvSpPr>
        <p:spPr>
          <a:xfrm>
            <a:off x="4165600" y="6356351"/>
            <a:ext cx="3860800" cy="365125"/>
          </a:xfrm>
          <a:prstGeom prst="rect">
            <a:avLst/>
          </a:prstGeom>
        </p:spPr>
        <p:txBody>
          <a:bodyPr anchor="ctr"/>
          <a:lstStyle>
            <a:lvl1pPr algn="ctr" fontAlgn="auto">
              <a:spcBef>
                <a:spcPts val="0"/>
              </a:spcBef>
              <a:spcAft>
                <a:spcPts val="0"/>
              </a:spcAft>
              <a:defRPr sz="1200">
                <a:solidFill>
                  <a:schemeClr val="bg1"/>
                </a:solidFill>
                <a:latin typeface="+mn-lt"/>
                <a:cs typeface="+mn-cs"/>
              </a:defRPr>
            </a:lvl1pPr>
          </a:lstStyle>
          <a:p>
            <a:pPr>
              <a:defRPr/>
            </a:pPr>
            <a:r>
              <a:rPr lang="en-US" sz="1200"/>
              <a:t>Copyright © 2012 Pearson Education, Inc. Publishing as Prentice Hall </a:t>
            </a:r>
          </a:p>
        </p:txBody>
      </p:sp>
      <p:sp>
        <p:nvSpPr>
          <p:cNvPr id="6" name="Text Box 10">
            <a:extLst>
              <a:ext uri="{FF2B5EF4-FFF2-40B4-BE49-F238E27FC236}">
                <a16:creationId xmlns:a16="http://schemas.microsoft.com/office/drawing/2014/main" id="{CAFD65CF-72F5-133F-105D-20B5F5E7DE33}"/>
              </a:ext>
            </a:extLst>
          </p:cNvPr>
          <p:cNvSpPr txBox="1">
            <a:spLocks noChangeArrowheads="1"/>
          </p:cNvSpPr>
          <p:nvPr userDrawn="1"/>
        </p:nvSpPr>
        <p:spPr bwMode="auto">
          <a:xfrm>
            <a:off x="11074400" y="6475413"/>
            <a:ext cx="1117600" cy="277812"/>
          </a:xfrm>
          <a:prstGeom prst="rect">
            <a:avLst/>
          </a:prstGeom>
          <a:noFill/>
          <a:ln w="9525">
            <a:noFill/>
            <a:miter lim="800000"/>
            <a:headEnd/>
            <a:tailEnd/>
          </a:ln>
          <a:effec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200" b="1">
                <a:solidFill>
                  <a:schemeClr val="bg1"/>
                </a:solidFill>
              </a:rPr>
              <a:t>9-</a:t>
            </a:r>
            <a:fld id="{CAB62D52-3506-4D7B-9818-29543AAB8DA4}" type="slidenum">
              <a:rPr lang="en-US" altLang="en-US" sz="1200" b="1">
                <a:solidFill>
                  <a:schemeClr val="bg1"/>
                </a:solidFill>
              </a:rPr>
              <a:pPr>
                <a:spcBef>
                  <a:spcPct val="50000"/>
                </a:spcBef>
              </a:pPr>
              <a:t>‹#›</a:t>
            </a:fld>
            <a:r>
              <a:rPr lang="en-US" altLang="en-US" sz="1200" b="1">
                <a:solidFill>
                  <a:schemeClr val="bg1"/>
                </a:solidFill>
              </a:rPr>
              <a:t> </a:t>
            </a:r>
          </a:p>
        </p:txBody>
      </p:sp>
      <p:cxnSp>
        <p:nvCxnSpPr>
          <p:cNvPr id="7" name="Straight Connector 6">
            <a:extLst>
              <a:ext uri="{FF2B5EF4-FFF2-40B4-BE49-F238E27FC236}">
                <a16:creationId xmlns:a16="http://schemas.microsoft.com/office/drawing/2014/main" id="{289895EA-120A-E794-D6D7-05859DFD93D2}"/>
              </a:ext>
            </a:extLst>
          </p:cNvPr>
          <p:cNvCxnSpPr/>
          <p:nvPr userDrawn="1"/>
        </p:nvCxnSpPr>
        <p:spPr>
          <a:xfrm>
            <a:off x="609600" y="1219200"/>
            <a:ext cx="10972800" cy="0"/>
          </a:xfrm>
          <a:prstGeom prst="line">
            <a:avLst/>
          </a:prstGeom>
          <a:ln w="444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652123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wo Conten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1CFA401-AE69-5A18-6F28-CF0F3B9DD084}"/>
              </a:ext>
            </a:extLst>
          </p:cNvPr>
          <p:cNvPicPr/>
          <p:nvPr/>
        </p:nvPicPr>
        <p:blipFill>
          <a:blip r:embed="rId2" cstate="print">
            <a:extLst>
              <a:ext uri="{28A0092B-C50C-407E-A947-70E740481C1C}">
                <a14:useLocalDpi xmlns:a14="http://schemas.microsoft.com/office/drawing/2010/main" val="0"/>
              </a:ext>
            </a:extLst>
          </a:blip>
          <a:srcRect/>
          <a:stretch/>
        </p:blipFill>
        <p:spPr bwMode="auto">
          <a:xfrm>
            <a:off x="381000" y="229182"/>
            <a:ext cx="1220785" cy="1218618"/>
          </a:xfrm>
          <a:prstGeom prst="rect">
            <a:avLst/>
          </a:prstGeom>
          <a:noFill/>
          <a:ln w="9525">
            <a:noFill/>
            <a:miter lim="800000"/>
            <a:headEnd/>
            <a:tailEnd/>
          </a:ln>
        </p:spPr>
      </p:pic>
    </p:spTree>
    <p:extLst>
      <p:ext uri="{BB962C8B-B14F-4D97-AF65-F5344CB8AC3E}">
        <p14:creationId xmlns:p14="http://schemas.microsoft.com/office/powerpoint/2010/main" val="84539043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52600" y="304800"/>
            <a:ext cx="9829799" cy="990600"/>
          </a:xfrm>
        </p:spPr>
        <p:txBody>
          <a:bodyPr/>
          <a:lstStyle>
            <a:lvl1pPr algn="l" rtl="0" eaLnBrk="0" fontAlgn="base" hangingPunct="0">
              <a:spcBef>
                <a:spcPct val="0"/>
              </a:spcBef>
              <a:spcAft>
                <a:spcPct val="0"/>
              </a:spcAft>
              <a:defRPr lang="en-US" sz="4400" kern="1200" dirty="0">
                <a:solidFill>
                  <a:schemeClr val="tx1">
                    <a:lumMod val="50000"/>
                    <a:lumOff val="50000"/>
                  </a:schemeClr>
                </a:solidFill>
                <a:latin typeface="+mj-lt"/>
                <a:ea typeface="+mj-ea"/>
                <a:cs typeface="+mj-cs"/>
              </a:defRPr>
            </a:lvl1pPr>
          </a:lstStyle>
          <a:p>
            <a:r>
              <a:rPr lang="en-US"/>
              <a:t>Click to edit Master title style</a:t>
            </a:r>
            <a:endParaRPr lang="en-US" dirty="0"/>
          </a:p>
        </p:txBody>
      </p:sp>
      <p:pic>
        <p:nvPicPr>
          <p:cNvPr id="11" name="Picture 10">
            <a:extLst>
              <a:ext uri="{FF2B5EF4-FFF2-40B4-BE49-F238E27FC236}">
                <a16:creationId xmlns:a16="http://schemas.microsoft.com/office/drawing/2014/main" id="{960984BC-0AF8-E49C-BD58-1736CEB1E0A9}"/>
              </a:ext>
            </a:extLst>
          </p:cNvPr>
          <p:cNvPicPr/>
          <p:nvPr/>
        </p:nvPicPr>
        <p:blipFill>
          <a:blip r:embed="rId2" cstate="print">
            <a:extLst>
              <a:ext uri="{28A0092B-C50C-407E-A947-70E740481C1C}">
                <a14:useLocalDpi xmlns:a14="http://schemas.microsoft.com/office/drawing/2010/main" val="0"/>
              </a:ext>
            </a:extLst>
          </a:blip>
          <a:srcRect/>
          <a:stretch/>
        </p:blipFill>
        <p:spPr bwMode="auto">
          <a:xfrm>
            <a:off x="381000" y="229182"/>
            <a:ext cx="1220785" cy="1218618"/>
          </a:xfrm>
          <a:prstGeom prst="rect">
            <a:avLst/>
          </a:prstGeom>
          <a:noFill/>
          <a:ln w="9525">
            <a:noFill/>
            <a:miter lim="800000"/>
            <a:headEnd/>
            <a:tailEnd/>
          </a:ln>
        </p:spPr>
      </p:pic>
      <p:sp>
        <p:nvSpPr>
          <p:cNvPr id="4" name="Footer Placeholder 4">
            <a:extLst>
              <a:ext uri="{FF2B5EF4-FFF2-40B4-BE49-F238E27FC236}">
                <a16:creationId xmlns:a16="http://schemas.microsoft.com/office/drawing/2014/main" id="{D2BDC5C1-705B-71A2-3205-F7C1E1EAD89F}"/>
              </a:ext>
            </a:extLst>
          </p:cNvPr>
          <p:cNvSpPr txBox="1">
            <a:spLocks/>
          </p:cNvSpPr>
          <p:nvPr userDrawn="1"/>
        </p:nvSpPr>
        <p:spPr>
          <a:xfrm>
            <a:off x="4165600" y="6356351"/>
            <a:ext cx="3860800" cy="365125"/>
          </a:xfrm>
          <a:prstGeom prst="rect">
            <a:avLst/>
          </a:prstGeom>
        </p:spPr>
        <p:txBody>
          <a:bodyPr anchor="ctr"/>
          <a:lstStyle>
            <a:lvl1pPr algn="ctr" fontAlgn="auto">
              <a:spcBef>
                <a:spcPts val="0"/>
              </a:spcBef>
              <a:spcAft>
                <a:spcPts val="0"/>
              </a:spcAft>
              <a:defRPr sz="1200">
                <a:solidFill>
                  <a:schemeClr val="bg1"/>
                </a:solidFill>
                <a:latin typeface="+mn-lt"/>
                <a:cs typeface="+mn-cs"/>
              </a:defRPr>
            </a:lvl1pPr>
          </a:lstStyle>
          <a:p>
            <a:pPr>
              <a:defRPr/>
            </a:pPr>
            <a:r>
              <a:rPr lang="en-US" sz="1200"/>
              <a:t>Copyright © 2012 Pearson Education, Inc. Publishing as Prentice Hall </a:t>
            </a:r>
          </a:p>
        </p:txBody>
      </p:sp>
      <p:sp>
        <p:nvSpPr>
          <p:cNvPr id="5" name="Text Box 10">
            <a:extLst>
              <a:ext uri="{FF2B5EF4-FFF2-40B4-BE49-F238E27FC236}">
                <a16:creationId xmlns:a16="http://schemas.microsoft.com/office/drawing/2014/main" id="{D7B31AE2-36EA-9977-770C-D2D32E3FB985}"/>
              </a:ext>
            </a:extLst>
          </p:cNvPr>
          <p:cNvSpPr txBox="1">
            <a:spLocks noChangeArrowheads="1"/>
          </p:cNvSpPr>
          <p:nvPr userDrawn="1"/>
        </p:nvSpPr>
        <p:spPr bwMode="auto">
          <a:xfrm>
            <a:off x="11074400" y="6475413"/>
            <a:ext cx="1117600" cy="277812"/>
          </a:xfrm>
          <a:prstGeom prst="rect">
            <a:avLst/>
          </a:prstGeom>
          <a:noFill/>
          <a:ln w="9525">
            <a:noFill/>
            <a:miter lim="800000"/>
            <a:headEnd/>
            <a:tailEnd/>
          </a:ln>
          <a:effec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200" b="1">
                <a:solidFill>
                  <a:schemeClr val="bg1"/>
                </a:solidFill>
              </a:rPr>
              <a:t>9-</a:t>
            </a:r>
            <a:fld id="{51E6AD77-E2D7-4D1D-BA85-708345893914}" type="slidenum">
              <a:rPr lang="en-US" altLang="en-US" sz="1200" b="1">
                <a:solidFill>
                  <a:schemeClr val="bg1"/>
                </a:solidFill>
              </a:rPr>
              <a:pPr>
                <a:spcBef>
                  <a:spcPct val="50000"/>
                </a:spcBef>
              </a:pPr>
              <a:t>‹#›</a:t>
            </a:fld>
            <a:r>
              <a:rPr lang="en-US" altLang="en-US" sz="1200" b="1">
                <a:solidFill>
                  <a:schemeClr val="bg1"/>
                </a:solidFill>
              </a:rPr>
              <a:t> </a:t>
            </a:r>
          </a:p>
        </p:txBody>
      </p:sp>
      <p:cxnSp>
        <p:nvCxnSpPr>
          <p:cNvPr id="6" name="Straight Connector 5">
            <a:extLst>
              <a:ext uri="{FF2B5EF4-FFF2-40B4-BE49-F238E27FC236}">
                <a16:creationId xmlns:a16="http://schemas.microsoft.com/office/drawing/2014/main" id="{F702ECD9-53F5-D41B-26CE-46C5449ED4F5}"/>
              </a:ext>
            </a:extLst>
          </p:cNvPr>
          <p:cNvCxnSpPr/>
          <p:nvPr userDrawn="1"/>
        </p:nvCxnSpPr>
        <p:spPr>
          <a:xfrm>
            <a:off x="609600" y="1371600"/>
            <a:ext cx="10972800" cy="0"/>
          </a:xfrm>
          <a:prstGeom prst="line">
            <a:avLst/>
          </a:prstGeom>
          <a:ln w="444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9304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0A44623-C041-E7B3-3F38-F4483B80F084}"/>
              </a:ext>
            </a:extLst>
          </p:cNvPr>
          <p:cNvSpPr>
            <a:spLocks noGrp="1"/>
          </p:cNvSpPr>
          <p:nvPr>
            <p:ph type="title"/>
          </p:nvPr>
        </p:nvSpPr>
        <p:spPr bwMode="auto">
          <a:xfrm>
            <a:off x="609600" y="7620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FC2999FA-3B80-3FBC-682D-42BEF97ED8C5}"/>
              </a:ext>
            </a:extLst>
          </p:cNvPr>
          <p:cNvSpPr>
            <a:spLocks noGrp="1"/>
          </p:cNvSpPr>
          <p:nvPr>
            <p:ph type="body" idx="1"/>
          </p:nvPr>
        </p:nvSpPr>
        <p:spPr bwMode="auto">
          <a:xfrm>
            <a:off x="609600" y="14478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308774AC-16D9-BD25-13CF-4F616A94FA7C}"/>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bg1"/>
                </a:solidFill>
                <a:latin typeface="+mn-lt"/>
                <a:cs typeface="+mn-cs"/>
              </a:defRPr>
            </a:lvl1pPr>
          </a:lstStyle>
          <a:p>
            <a:pPr>
              <a:defRPr/>
            </a:pPr>
            <a:r>
              <a:rPr lang="en-US"/>
              <a:t>Copyright © 2012 Pearson Education, Inc. Publishing as Prentice Hall </a:t>
            </a:r>
          </a:p>
        </p:txBody>
      </p:sp>
      <p:sp>
        <p:nvSpPr>
          <p:cNvPr id="6" name="Footer Placeholder 4">
            <a:extLst>
              <a:ext uri="{FF2B5EF4-FFF2-40B4-BE49-F238E27FC236}">
                <a16:creationId xmlns:a16="http://schemas.microsoft.com/office/drawing/2014/main" id="{0B7B5393-39C1-FB5C-5E02-A26D4439721B}"/>
              </a:ext>
            </a:extLst>
          </p:cNvPr>
          <p:cNvSpPr txBox="1">
            <a:spLocks/>
          </p:cNvSpPr>
          <p:nvPr userDrawn="1"/>
        </p:nvSpPr>
        <p:spPr>
          <a:xfrm>
            <a:off x="4165600" y="6356351"/>
            <a:ext cx="3860800" cy="365125"/>
          </a:xfrm>
          <a:prstGeom prst="rect">
            <a:avLst/>
          </a:prstGeom>
        </p:spPr>
        <p:txBody>
          <a:bodyPr anchor="ctr"/>
          <a:lstStyle>
            <a:lvl1pPr algn="ctr" fontAlgn="auto">
              <a:spcBef>
                <a:spcPts val="0"/>
              </a:spcBef>
              <a:spcAft>
                <a:spcPts val="0"/>
              </a:spcAft>
              <a:defRPr sz="1200">
                <a:solidFill>
                  <a:schemeClr val="bg1"/>
                </a:solidFill>
                <a:latin typeface="+mn-lt"/>
                <a:cs typeface="+mn-cs"/>
              </a:defRPr>
            </a:lvl1pPr>
          </a:lstStyle>
          <a:p>
            <a:pPr>
              <a:defRPr/>
            </a:pPr>
            <a:r>
              <a:rPr lang="en-US" sz="1200"/>
              <a:t>Copyright © 2012 Pearson Education, Inc. Publishing as Prentice Hall </a:t>
            </a:r>
          </a:p>
        </p:txBody>
      </p:sp>
      <p:sp>
        <p:nvSpPr>
          <p:cNvPr id="13" name="Text Box 10">
            <a:extLst>
              <a:ext uri="{FF2B5EF4-FFF2-40B4-BE49-F238E27FC236}">
                <a16:creationId xmlns:a16="http://schemas.microsoft.com/office/drawing/2014/main" id="{C9CC7EA7-F416-315B-BED7-146DA8C7F4BD}"/>
              </a:ext>
            </a:extLst>
          </p:cNvPr>
          <p:cNvSpPr txBox="1">
            <a:spLocks noChangeArrowheads="1"/>
          </p:cNvSpPr>
          <p:nvPr userDrawn="1"/>
        </p:nvSpPr>
        <p:spPr bwMode="auto">
          <a:xfrm>
            <a:off x="11074400" y="6475413"/>
            <a:ext cx="1117600" cy="277812"/>
          </a:xfrm>
          <a:prstGeom prst="rect">
            <a:avLst/>
          </a:prstGeom>
          <a:noFill/>
          <a:ln w="9525">
            <a:noFill/>
            <a:miter lim="800000"/>
            <a:headEnd/>
            <a:tailEnd/>
          </a:ln>
          <a:effec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200" b="1">
                <a:solidFill>
                  <a:schemeClr val="bg1"/>
                </a:solidFill>
              </a:rPr>
              <a:t>9-</a:t>
            </a:r>
            <a:fld id="{168F4CCB-8B2E-41D7-8DFA-6A344D42F7C2}" type="slidenum">
              <a:rPr lang="en-US" altLang="en-US" sz="1200" b="1">
                <a:solidFill>
                  <a:schemeClr val="bg1"/>
                </a:solidFill>
              </a:rPr>
              <a:pPr>
                <a:spcBef>
                  <a:spcPct val="50000"/>
                </a:spcBef>
              </a:pPr>
              <a:t>‹#›</a:t>
            </a:fld>
            <a:r>
              <a:rPr lang="en-US" altLang="en-US" sz="1200" b="1">
                <a:solidFill>
                  <a:schemeClr val="bg1"/>
                </a:solidFill>
              </a:rPr>
              <a:t> </a:t>
            </a:r>
          </a:p>
        </p:txBody>
      </p:sp>
      <p:pic>
        <p:nvPicPr>
          <p:cNvPr id="7" name="Picture 6">
            <a:extLst>
              <a:ext uri="{FF2B5EF4-FFF2-40B4-BE49-F238E27FC236}">
                <a16:creationId xmlns:a16="http://schemas.microsoft.com/office/drawing/2014/main" id="{7A5AC31E-D488-1C3D-4503-359F3C030836}"/>
              </a:ext>
            </a:extLst>
          </p:cNvPr>
          <p:cNvPicPr/>
          <p:nvPr userDrawn="1"/>
        </p:nvPicPr>
        <p:blipFill>
          <a:blip r:embed="rId7" cstate="print">
            <a:extLst>
              <a:ext uri="{28A0092B-C50C-407E-A947-70E740481C1C}">
                <a14:useLocalDpi xmlns:a14="http://schemas.microsoft.com/office/drawing/2010/main" val="0"/>
              </a:ext>
            </a:extLst>
          </a:blip>
          <a:srcRect/>
          <a:stretch/>
        </p:blipFill>
        <p:spPr bwMode="auto">
          <a:xfrm>
            <a:off x="76200" y="76782"/>
            <a:ext cx="1220785" cy="121861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80" r:id="rId1"/>
    <p:sldLayoutId id="2147483981" r:id="rId2"/>
    <p:sldLayoutId id="2147483982" r:id="rId3"/>
    <p:sldLayoutId id="2147483983" r:id="rId4"/>
    <p:sldLayoutId id="2147483984" r:id="rId5"/>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DB7E3BA-05F4-A09B-F76B-EA331796B8D2}"/>
              </a:ext>
            </a:extLst>
          </p:cNvPr>
          <p:cNvSpPr>
            <a:spLocks noGrp="1"/>
          </p:cNvSpPr>
          <p:nvPr>
            <p:ph type="title"/>
          </p:nvPr>
        </p:nvSpPr>
        <p:spPr bwMode="auto">
          <a:xfrm>
            <a:off x="1601784" y="152400"/>
            <a:ext cx="998061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B1D063F6-3D4E-F936-D1AA-4E7C9667EAA2}"/>
              </a:ext>
            </a:extLst>
          </p:cNvPr>
          <p:cNvSpPr>
            <a:spLocks noGrp="1"/>
          </p:cNvSpPr>
          <p:nvPr>
            <p:ph type="body" idx="1"/>
          </p:nvPr>
        </p:nvSpPr>
        <p:spPr bwMode="auto">
          <a:xfrm>
            <a:off x="609600" y="14478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3" name="Text Box 10">
            <a:extLst>
              <a:ext uri="{FF2B5EF4-FFF2-40B4-BE49-F238E27FC236}">
                <a16:creationId xmlns:a16="http://schemas.microsoft.com/office/drawing/2014/main" id="{1241B203-6057-A3C6-14D2-33F1C63D38C9}"/>
              </a:ext>
            </a:extLst>
          </p:cNvPr>
          <p:cNvSpPr txBox="1">
            <a:spLocks noChangeArrowheads="1"/>
          </p:cNvSpPr>
          <p:nvPr/>
        </p:nvSpPr>
        <p:spPr bwMode="auto">
          <a:xfrm>
            <a:off x="11074400" y="6475413"/>
            <a:ext cx="1117600" cy="277812"/>
          </a:xfrm>
          <a:prstGeom prst="rect">
            <a:avLst/>
          </a:prstGeom>
          <a:noFill/>
          <a:ln w="9525">
            <a:noFill/>
            <a:miter lim="800000"/>
            <a:headEnd/>
            <a:tailEnd/>
          </a:ln>
          <a:effec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200" b="1">
                <a:solidFill>
                  <a:schemeClr val="bg1"/>
                </a:solidFill>
              </a:rPr>
              <a:t>10-</a:t>
            </a:r>
            <a:fld id="{7F429EA8-088E-4F06-8EDE-1C2EFD703551}" type="slidenum">
              <a:rPr lang="en-US" altLang="en-US" sz="1200" b="1">
                <a:solidFill>
                  <a:schemeClr val="bg1"/>
                </a:solidFill>
              </a:rPr>
              <a:pPr>
                <a:spcBef>
                  <a:spcPct val="50000"/>
                </a:spcBef>
              </a:pPr>
              <a:t>‹#›</a:t>
            </a:fld>
            <a:r>
              <a:rPr lang="en-US" altLang="en-US" sz="1200" b="1">
                <a:solidFill>
                  <a:schemeClr val="bg1"/>
                </a:solidFill>
              </a:rPr>
              <a:t> </a:t>
            </a:r>
          </a:p>
        </p:txBody>
      </p:sp>
      <p:pic>
        <p:nvPicPr>
          <p:cNvPr id="14" name="Picture 13">
            <a:extLst>
              <a:ext uri="{FF2B5EF4-FFF2-40B4-BE49-F238E27FC236}">
                <a16:creationId xmlns:a16="http://schemas.microsoft.com/office/drawing/2014/main" id="{7B2C480D-6FD9-0364-5902-0D20FA3AD96B}"/>
              </a:ext>
            </a:extLst>
          </p:cNvPr>
          <p:cNvPicPr/>
          <p:nvPr/>
        </p:nvPicPr>
        <p:blipFill>
          <a:blip r:embed="rId9" cstate="print">
            <a:extLst>
              <a:ext uri="{28A0092B-C50C-407E-A947-70E740481C1C}">
                <a14:useLocalDpi xmlns:a14="http://schemas.microsoft.com/office/drawing/2010/main" val="0"/>
              </a:ext>
            </a:extLst>
          </a:blip>
          <a:srcRect/>
          <a:stretch/>
        </p:blipFill>
        <p:spPr bwMode="auto">
          <a:xfrm>
            <a:off x="381000" y="229182"/>
            <a:ext cx="1220785" cy="1218618"/>
          </a:xfrm>
          <a:prstGeom prst="rect">
            <a:avLst/>
          </a:prstGeom>
          <a:noFill/>
          <a:ln w="9525">
            <a:noFill/>
            <a:miter lim="800000"/>
            <a:headEnd/>
            <a:tailEnd/>
          </a:ln>
        </p:spPr>
      </p:pic>
      <p:sp>
        <p:nvSpPr>
          <p:cNvPr id="6" name="Footer Placeholder 4">
            <a:extLst>
              <a:ext uri="{FF2B5EF4-FFF2-40B4-BE49-F238E27FC236}">
                <a16:creationId xmlns:a16="http://schemas.microsoft.com/office/drawing/2014/main" id="{13713A2E-FA4D-40EC-9124-B906F1F55662}"/>
              </a:ext>
            </a:extLst>
          </p:cNvPr>
          <p:cNvSpPr txBox="1">
            <a:spLocks/>
          </p:cNvSpPr>
          <p:nvPr userDrawn="1"/>
        </p:nvSpPr>
        <p:spPr>
          <a:xfrm>
            <a:off x="4165600" y="6356351"/>
            <a:ext cx="3860800" cy="365125"/>
          </a:xfrm>
          <a:prstGeom prst="rect">
            <a:avLst/>
          </a:prstGeom>
        </p:spPr>
        <p:txBody>
          <a:bodyPr anchor="ctr"/>
          <a:lstStyle>
            <a:lvl1pPr algn="ctr" fontAlgn="auto">
              <a:spcBef>
                <a:spcPts val="0"/>
              </a:spcBef>
              <a:spcAft>
                <a:spcPts val="0"/>
              </a:spcAft>
              <a:defRPr sz="1200">
                <a:solidFill>
                  <a:schemeClr val="bg1"/>
                </a:solidFill>
                <a:latin typeface="+mn-lt"/>
                <a:cs typeface="+mn-cs"/>
              </a:defRPr>
            </a:lvl1pPr>
          </a:lstStyle>
          <a:p>
            <a:pPr>
              <a:defRPr/>
            </a:pPr>
            <a:r>
              <a:rPr lang="en-US" sz="1200"/>
              <a:t>Copyright © 2012 Pearson Education, Inc. Publishing as Prentice Hall </a:t>
            </a:r>
          </a:p>
        </p:txBody>
      </p:sp>
      <p:sp>
        <p:nvSpPr>
          <p:cNvPr id="7" name="Text Box 10">
            <a:extLst>
              <a:ext uri="{FF2B5EF4-FFF2-40B4-BE49-F238E27FC236}">
                <a16:creationId xmlns:a16="http://schemas.microsoft.com/office/drawing/2014/main" id="{F7C15CD5-1AB0-8A2F-30DC-A9824FEA3603}"/>
              </a:ext>
            </a:extLst>
          </p:cNvPr>
          <p:cNvSpPr txBox="1">
            <a:spLocks noChangeArrowheads="1"/>
          </p:cNvSpPr>
          <p:nvPr userDrawn="1"/>
        </p:nvSpPr>
        <p:spPr bwMode="auto">
          <a:xfrm>
            <a:off x="11074400" y="6475413"/>
            <a:ext cx="1117600" cy="277812"/>
          </a:xfrm>
          <a:prstGeom prst="rect">
            <a:avLst/>
          </a:prstGeom>
          <a:noFill/>
          <a:ln w="9525">
            <a:noFill/>
            <a:miter lim="800000"/>
            <a:headEnd/>
            <a:tailEnd/>
          </a:ln>
          <a:effec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200" b="1">
                <a:solidFill>
                  <a:schemeClr val="bg1"/>
                </a:solidFill>
              </a:rPr>
              <a:t>9-</a:t>
            </a:r>
            <a:fld id="{168F4CCB-8B2E-41D7-8DFA-6A344D42F7C2}" type="slidenum">
              <a:rPr lang="en-US" altLang="en-US" sz="1200" b="1">
                <a:solidFill>
                  <a:schemeClr val="bg1"/>
                </a:solidFill>
              </a:rPr>
              <a:pPr>
                <a:spcBef>
                  <a:spcPct val="50000"/>
                </a:spcBef>
              </a:pPr>
              <a:t>‹#›</a:t>
            </a:fld>
            <a:r>
              <a:rPr lang="en-US" altLang="en-US" sz="1200" b="1">
                <a:solidFill>
                  <a:schemeClr val="bg1"/>
                </a:solidFill>
              </a:rPr>
              <a:t> </a:t>
            </a:r>
          </a:p>
        </p:txBody>
      </p:sp>
    </p:spTree>
    <p:extLst>
      <p:ext uri="{BB962C8B-B14F-4D97-AF65-F5344CB8AC3E}">
        <p14:creationId xmlns:p14="http://schemas.microsoft.com/office/powerpoint/2010/main" val="206727181"/>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hf sldNum="0"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9A6DA3-5E84-4D7D-9108-A409C452899F}"/>
              </a:ext>
            </a:extLst>
          </p:cNvPr>
          <p:cNvSpPr>
            <a:spLocks noGrp="1"/>
          </p:cNvSpPr>
          <p:nvPr>
            <p:ph type="title"/>
          </p:nvPr>
        </p:nvSpPr>
        <p:spPr>
          <a:xfrm>
            <a:off x="1752600" y="365125"/>
            <a:ext cx="96012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339F8BE-AF17-4B31-9CFC-61067BE90D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5" name="Picture 14">
            <a:extLst>
              <a:ext uri="{FF2B5EF4-FFF2-40B4-BE49-F238E27FC236}">
                <a16:creationId xmlns:a16="http://schemas.microsoft.com/office/drawing/2014/main" id="{5248CE31-73B8-BAC6-D0D9-43150121B4C1}"/>
              </a:ext>
            </a:extLst>
          </p:cNvPr>
          <p:cNvPicPr/>
          <p:nvPr/>
        </p:nvPicPr>
        <p:blipFill>
          <a:blip r:embed="rId13" cstate="print">
            <a:extLst>
              <a:ext uri="{28A0092B-C50C-407E-A947-70E740481C1C}">
                <a14:useLocalDpi xmlns:a14="http://schemas.microsoft.com/office/drawing/2010/main" val="0"/>
              </a:ext>
            </a:extLst>
          </a:blip>
          <a:srcRect/>
          <a:stretch/>
        </p:blipFill>
        <p:spPr bwMode="auto">
          <a:xfrm>
            <a:off x="381000" y="229182"/>
            <a:ext cx="1220785" cy="1218618"/>
          </a:xfrm>
          <a:prstGeom prst="rect">
            <a:avLst/>
          </a:prstGeom>
          <a:noFill/>
          <a:ln w="9525">
            <a:noFill/>
            <a:miter lim="800000"/>
            <a:headEnd/>
            <a:tailEnd/>
          </a:ln>
        </p:spPr>
      </p:pic>
    </p:spTree>
    <p:extLst>
      <p:ext uri="{BB962C8B-B14F-4D97-AF65-F5344CB8AC3E}">
        <p14:creationId xmlns:p14="http://schemas.microsoft.com/office/powerpoint/2010/main" val="872566624"/>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77436" y="76200"/>
            <a:ext cx="6837128" cy="3154710"/>
          </a:xfrm>
          <a:prstGeom prst="rect">
            <a:avLst/>
          </a:prstGeom>
          <a:noFill/>
        </p:spPr>
        <p:txBody>
          <a:bodyPr wrap="none" lIns="91440" tIns="45720" rIns="91440" bIns="45720">
            <a:spAutoFit/>
          </a:bodyPr>
          <a:lstStyle/>
          <a:p>
            <a:pPr algn="ctr"/>
            <a:r>
              <a:rPr lang="ur-PK" sz="72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A Sameer Rafiya Unicode" panose="02000506000000020003" pitchFamily="2" charset="-78"/>
                <a:cs typeface="AA Sameer Rafiya Unicode" panose="02000506000000020003" pitchFamily="2" charset="-78"/>
              </a:rPr>
              <a:t>بسم</a:t>
            </a:r>
            <a:r>
              <a:rPr lang="ur-PK" sz="7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A Sameer Rafiya Unicode" panose="02000506000000020003" pitchFamily="2" charset="-78"/>
                <a:cs typeface="AA Sameer Rafiya Unicode" panose="02000506000000020003" pitchFamily="2" charset="-78"/>
              </a:rPr>
              <a:t> </a:t>
            </a:r>
            <a:r>
              <a:rPr lang="ur-PK" sz="199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A Sameer Rafiya Unicode" panose="02000506000000020003" pitchFamily="2" charset="-78"/>
                <a:cs typeface="AA Sameer Rafiya Unicode" panose="02000506000000020003" pitchFamily="2" charset="-78"/>
              </a:rPr>
              <a:t>اللہ</a:t>
            </a:r>
            <a:r>
              <a:rPr lang="ur-PK" sz="72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A Sameer Rafiya Unicode" panose="02000506000000020003" pitchFamily="2" charset="-78"/>
                <a:cs typeface="AA Sameer Rafiya Unicode" panose="02000506000000020003" pitchFamily="2" charset="-78"/>
              </a:rPr>
              <a:t>الرحمٰن</a:t>
            </a:r>
            <a:r>
              <a:rPr lang="ur-PK" sz="7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A Sameer Rafiya Unicode" panose="02000506000000020003" pitchFamily="2" charset="-78"/>
                <a:cs typeface="AA Sameer Rafiya Unicode" panose="02000506000000020003" pitchFamily="2" charset="-78"/>
              </a:rPr>
              <a:t> </a:t>
            </a:r>
            <a:r>
              <a:rPr lang="ur-PK" sz="72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A Sameer Rafiya Unicode" panose="02000506000000020003" pitchFamily="2" charset="-78"/>
                <a:cs typeface="AA Sameer Rafiya Unicode" panose="02000506000000020003" pitchFamily="2" charset="-78"/>
              </a:rPr>
              <a:t>الرحیم</a:t>
            </a:r>
            <a:endParaRPr lang="en-US" sz="7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A Sameer Rafiya Unicode" panose="02000506000000020003" pitchFamily="2" charset="-78"/>
              <a:cs typeface="AA Sameer Rafiya Unicode" panose="02000506000000020003" pitchFamily="2" charset="-78"/>
            </a:endParaRPr>
          </a:p>
        </p:txBody>
      </p:sp>
      <p:grpSp>
        <p:nvGrpSpPr>
          <p:cNvPr id="7" name="Group 6">
            <a:extLst>
              <a:ext uri="{FF2B5EF4-FFF2-40B4-BE49-F238E27FC236}">
                <a16:creationId xmlns:a16="http://schemas.microsoft.com/office/drawing/2014/main" id="{8FB74A16-E0EE-49B3-9B7B-2625750B5366}"/>
              </a:ext>
            </a:extLst>
          </p:cNvPr>
          <p:cNvGrpSpPr/>
          <p:nvPr/>
        </p:nvGrpSpPr>
        <p:grpSpPr>
          <a:xfrm>
            <a:off x="1981201" y="2963376"/>
            <a:ext cx="8686800" cy="3047669"/>
            <a:chOff x="1399669" y="2963375"/>
            <a:chExt cx="7744331" cy="3047669"/>
          </a:xfrm>
        </p:grpSpPr>
        <p:pic>
          <p:nvPicPr>
            <p:cNvPr id="8" name="Picture 7">
              <a:extLst>
                <a:ext uri="{FF2B5EF4-FFF2-40B4-BE49-F238E27FC236}">
                  <a16:creationId xmlns:a16="http://schemas.microsoft.com/office/drawing/2014/main" id="{92CFA39F-8815-4C0D-9B6B-479DB4AA22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669" y="2972105"/>
              <a:ext cx="4391531" cy="30389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a:extLst>
                <a:ext uri="{FF2B5EF4-FFF2-40B4-BE49-F238E27FC236}">
                  <a16:creationId xmlns:a16="http://schemas.microsoft.com/office/drawing/2014/main" id="{F0CA4511-B939-41F6-AFD3-22DB9D654C5F}"/>
                </a:ext>
              </a:extLst>
            </p:cNvPr>
            <p:cNvSpPr/>
            <p:nvPr/>
          </p:nvSpPr>
          <p:spPr>
            <a:xfrm>
              <a:off x="5997412" y="2963375"/>
              <a:ext cx="3146588" cy="2446824"/>
            </a:xfrm>
            <a:prstGeom prst="rect">
              <a:avLst/>
            </a:prstGeom>
          </p:spPr>
          <p:txBody>
            <a:bodyPr wrap="square">
              <a:spAutoFit/>
            </a:bodyPr>
            <a:lstStyle/>
            <a:p>
              <a:r>
                <a:rPr lang="en-US" sz="1700" dirty="0">
                  <a:effectLst>
                    <a:outerShdw blurRad="38100" dist="38100" dir="2700000" algn="tl">
                      <a:srgbClr val="000000">
                        <a:alpha val="43137"/>
                      </a:srgbClr>
                    </a:outerShdw>
                  </a:effectLst>
                </a:rPr>
                <a:t>My Lord, put my heart at peace for me,​</a:t>
              </a:r>
              <a:br>
                <a:rPr lang="en-US" sz="1700" dirty="0">
                  <a:effectLst>
                    <a:outerShdw blurRad="38100" dist="38100" dir="2700000" algn="tl">
                      <a:srgbClr val="000000">
                        <a:alpha val="43137"/>
                      </a:srgbClr>
                    </a:outerShdw>
                  </a:effectLst>
                </a:rPr>
              </a:br>
              <a:r>
                <a:rPr lang="en-US" sz="1700" dirty="0">
                  <a:effectLst>
                    <a:outerShdw blurRad="38100" dist="38100" dir="2700000" algn="tl">
                      <a:srgbClr val="000000">
                        <a:alpha val="43137"/>
                      </a:srgbClr>
                    </a:outerShdw>
                  </a:effectLst>
                </a:rPr>
                <a:t>and make my task easy for me and remove the knot from my tongue,</a:t>
              </a:r>
              <a:br>
                <a:rPr lang="en-US" sz="1700" dirty="0">
                  <a:effectLst>
                    <a:outerShdw blurRad="38100" dist="38100" dir="2700000" algn="tl">
                      <a:srgbClr val="000000">
                        <a:alpha val="43137"/>
                      </a:srgbClr>
                    </a:outerShdw>
                  </a:effectLst>
                </a:rPr>
              </a:br>
              <a:r>
                <a:rPr lang="en-US" sz="1700" dirty="0">
                  <a:effectLst>
                    <a:outerShdw blurRad="38100" dist="38100" dir="2700000" algn="tl">
                      <a:srgbClr val="000000">
                        <a:alpha val="43137"/>
                      </a:srgbClr>
                    </a:outerShdw>
                  </a:effectLst>
                </a:rPr>
                <a:t>so that they may understand my speech.​</a:t>
              </a:r>
            </a:p>
            <a:p>
              <a:br>
                <a:rPr lang="en-US" sz="1700" dirty="0">
                  <a:effectLst>
                    <a:outerShdw blurRad="38100" dist="38100" dir="2700000" algn="tl">
                      <a:srgbClr val="000000">
                        <a:alpha val="43137"/>
                      </a:srgbClr>
                    </a:outerShdw>
                  </a:effectLst>
                </a:rPr>
              </a:br>
              <a:r>
                <a:rPr lang="en-US" sz="1700" dirty="0">
                  <a:effectLst>
                    <a:outerShdw blurRad="38100" dist="38100" dir="2700000" algn="tl">
                      <a:srgbClr val="000000">
                        <a:alpha val="43137"/>
                      </a:srgbClr>
                    </a:outerShdw>
                  </a:effectLst>
                </a:rPr>
                <a:t>​​[20:24-28]​</a:t>
              </a:r>
            </a:p>
          </p:txBody>
        </p:sp>
      </p:grpSp>
    </p:spTree>
    <p:extLst>
      <p:ext uri="{BB962C8B-B14F-4D97-AF65-F5344CB8AC3E}">
        <p14:creationId xmlns:p14="http://schemas.microsoft.com/office/powerpoint/2010/main" val="174088072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58267-0AA6-43CF-2B17-DD5EF8F1CD96}"/>
              </a:ext>
            </a:extLst>
          </p:cNvPr>
          <p:cNvSpPr>
            <a:spLocks noGrp="1"/>
          </p:cNvSpPr>
          <p:nvPr>
            <p:ph type="title"/>
          </p:nvPr>
        </p:nvSpPr>
        <p:spPr/>
        <p:txBody>
          <a:bodyPr/>
          <a:lstStyle/>
          <a:p>
            <a:pPr algn="ctr">
              <a:defRPr/>
            </a:pPr>
            <a:r>
              <a:rPr lang="en-US" sz="3600" dirty="0"/>
              <a:t>Exhibit 9-2: Components of a Mission Statement</a:t>
            </a:r>
          </a:p>
        </p:txBody>
      </p:sp>
      <p:pic>
        <p:nvPicPr>
          <p:cNvPr id="14339" name="Picture 2">
            <a:extLst>
              <a:ext uri="{FF2B5EF4-FFF2-40B4-BE49-F238E27FC236}">
                <a16:creationId xmlns:a16="http://schemas.microsoft.com/office/drawing/2014/main" id="{DED008E6-743A-FCDD-736A-E8E71AD89D6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782764" y="1600200"/>
            <a:ext cx="8580437" cy="2895600"/>
          </a:xfrm>
          <a:noFill/>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846FBA3A-B645-A145-1379-569A372F2536}"/>
              </a:ext>
            </a:extLst>
          </p:cNvPr>
          <p:cNvSpPr>
            <a:spLocks noGrp="1" noChangeArrowheads="1"/>
          </p:cNvSpPr>
          <p:nvPr>
            <p:ph type="title"/>
          </p:nvPr>
        </p:nvSpPr>
        <p:spPr>
          <a:xfrm>
            <a:off x="1752600" y="0"/>
            <a:ext cx="9829800" cy="1143000"/>
          </a:xfrm>
        </p:spPr>
        <p:txBody>
          <a:bodyPr/>
          <a:lstStyle/>
          <a:p>
            <a:pPr>
              <a:defRPr/>
            </a:pPr>
            <a:r>
              <a:rPr lang="en-US" dirty="0"/>
              <a:t>Strategic Management Process </a:t>
            </a:r>
          </a:p>
        </p:txBody>
      </p:sp>
      <p:sp>
        <p:nvSpPr>
          <p:cNvPr id="15363" name="Rectangle 3">
            <a:extLst>
              <a:ext uri="{FF2B5EF4-FFF2-40B4-BE49-F238E27FC236}">
                <a16:creationId xmlns:a16="http://schemas.microsoft.com/office/drawing/2014/main" id="{3D35D605-459B-8710-39DA-8F2D2D1FC9C0}"/>
              </a:ext>
            </a:extLst>
          </p:cNvPr>
          <p:cNvSpPr>
            <a:spLocks noGrp="1" noChangeArrowheads="1"/>
          </p:cNvSpPr>
          <p:nvPr>
            <p:ph idx="1"/>
          </p:nvPr>
        </p:nvSpPr>
        <p:spPr>
          <a:xfrm>
            <a:off x="1981200" y="1295400"/>
            <a:ext cx="8102600" cy="5029200"/>
          </a:xfrm>
        </p:spPr>
        <p:txBody>
          <a:bodyPr/>
          <a:lstStyle/>
          <a:p>
            <a:pPr>
              <a:tabLst>
                <a:tab pos="1423988" algn="l"/>
              </a:tabLst>
            </a:pPr>
            <a:r>
              <a:rPr lang="en-US" altLang="en-US"/>
              <a:t>Step 3: Doing an internal analysis</a:t>
            </a:r>
          </a:p>
          <a:p>
            <a:pPr lvl="1">
              <a:tabLst>
                <a:tab pos="1423988" algn="l"/>
              </a:tabLst>
            </a:pPr>
            <a:r>
              <a:rPr lang="en-US" altLang="en-US" sz="2000"/>
              <a:t>Assessing organizational resources, capabilities, and activities:</a:t>
            </a:r>
          </a:p>
          <a:p>
            <a:pPr lvl="2">
              <a:tabLst>
                <a:tab pos="1423988" algn="l"/>
              </a:tabLst>
            </a:pPr>
            <a:r>
              <a:rPr lang="en-US" altLang="en-US" sz="1800"/>
              <a:t>Strengths create value for the customer and strengthen the competitive position of the firm.</a:t>
            </a:r>
          </a:p>
          <a:p>
            <a:pPr lvl="2">
              <a:tabLst>
                <a:tab pos="1423988" algn="l"/>
              </a:tabLst>
            </a:pPr>
            <a:r>
              <a:rPr lang="en-US" altLang="en-US" sz="1800"/>
              <a:t>Weaknesses can place the firm at a competitive disadvantage.</a:t>
            </a:r>
          </a:p>
          <a:p>
            <a:pPr lvl="2">
              <a:buNone/>
              <a:tabLst>
                <a:tab pos="1423988" algn="l"/>
              </a:tabLst>
            </a:pPr>
            <a:endParaRPr lang="en-US" altLang="en-US" sz="1800"/>
          </a:p>
          <a:p>
            <a:pPr lvl="1">
              <a:tabLst>
                <a:tab pos="1423988" algn="l"/>
              </a:tabLst>
            </a:pPr>
            <a:r>
              <a:rPr lang="en-US" altLang="en-US" sz="2000"/>
              <a:t>Analyzing financial and physical assets is fairly easy, but assessing intangible assets (employee skills, culture, corporate reputation, etc.) isn’t as simple.</a:t>
            </a:r>
          </a:p>
          <a:p>
            <a:pPr lvl="2">
              <a:buNone/>
              <a:tabLst>
                <a:tab pos="1423988" algn="l"/>
              </a:tabLst>
            </a:pPr>
            <a:endParaRPr lang="en-US" altLang="en-US" sz="1800"/>
          </a:p>
          <a:p>
            <a:pPr>
              <a:tabLst>
                <a:tab pos="1423988" algn="l"/>
              </a:tabLst>
            </a:pPr>
            <a:r>
              <a:rPr lang="en-US" altLang="en-US" sz="2000" b="1" i="1">
                <a:solidFill>
                  <a:srgbClr val="006600"/>
                </a:solidFill>
              </a:rPr>
              <a:t>Steps 2 and 3 combined are called a SWOT analysis. (Strengths, Weaknesses, Opportunities, and Threats)</a:t>
            </a:r>
          </a:p>
          <a:p>
            <a:pPr>
              <a:tabLst>
                <a:tab pos="1423988" algn="l"/>
              </a:tabLst>
            </a:pPr>
            <a:endParaRPr lang="en-US" altLang="en-US" sz="2000" b="1" i="1">
              <a:solidFill>
                <a:srgbClr val="006600"/>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91501-4D06-4DD6-1B12-72EA59BBCBC3}"/>
              </a:ext>
            </a:extLst>
          </p:cNvPr>
          <p:cNvSpPr>
            <a:spLocks noGrp="1"/>
          </p:cNvSpPr>
          <p:nvPr>
            <p:ph type="title"/>
          </p:nvPr>
        </p:nvSpPr>
        <p:spPr>
          <a:xfrm>
            <a:off x="1752600" y="0"/>
            <a:ext cx="9829800" cy="1143000"/>
          </a:xfrm>
        </p:spPr>
        <p:txBody>
          <a:bodyPr/>
          <a:lstStyle/>
          <a:p>
            <a:pPr>
              <a:defRPr/>
            </a:pPr>
            <a:r>
              <a:rPr lang="en-US" dirty="0"/>
              <a:t>SWOT Analysis</a:t>
            </a:r>
          </a:p>
        </p:txBody>
      </p:sp>
      <p:sp>
        <p:nvSpPr>
          <p:cNvPr id="16387" name="Content Placeholder 2">
            <a:extLst>
              <a:ext uri="{FF2B5EF4-FFF2-40B4-BE49-F238E27FC236}">
                <a16:creationId xmlns:a16="http://schemas.microsoft.com/office/drawing/2014/main" id="{0E1F54E5-B622-3DAF-7FCC-C6EAB2D378C7}"/>
              </a:ext>
            </a:extLst>
          </p:cNvPr>
          <p:cNvSpPr>
            <a:spLocks noGrp="1"/>
          </p:cNvSpPr>
          <p:nvPr>
            <p:ph idx="1"/>
          </p:nvPr>
        </p:nvSpPr>
        <p:spPr/>
        <p:txBody>
          <a:bodyPr/>
          <a:lstStyle/>
          <a:p>
            <a:r>
              <a:rPr lang="en-US" altLang="en-US" b="1"/>
              <a:t>SWOT analysis </a:t>
            </a:r>
            <a:r>
              <a:rPr lang="en-US" altLang="en-US"/>
              <a:t>- an analysis of the organization’s strengths, weaknesses, opportunities, and threats.</a:t>
            </a:r>
          </a:p>
          <a:p>
            <a:r>
              <a:rPr lang="en-US" altLang="en-US" b="1"/>
              <a:t>Resources</a:t>
            </a:r>
            <a:r>
              <a:rPr lang="en-US" altLang="en-US"/>
              <a:t> - an organization’s assets that are used to develop, manufacture, and deliver a product to its customers.</a:t>
            </a:r>
          </a:p>
          <a:p>
            <a:r>
              <a:rPr lang="en-US" altLang="en-US" b="1"/>
              <a:t>Capabilities</a:t>
            </a:r>
            <a:r>
              <a:rPr lang="en-US" altLang="en-US"/>
              <a:t> - an organization’s skills and abilities in doing the work activities needed in its business.</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EF621-38E5-F840-08B3-6F6C8EEC53A0}"/>
              </a:ext>
            </a:extLst>
          </p:cNvPr>
          <p:cNvSpPr>
            <a:spLocks noGrp="1"/>
          </p:cNvSpPr>
          <p:nvPr>
            <p:ph type="title"/>
          </p:nvPr>
        </p:nvSpPr>
        <p:spPr>
          <a:xfrm>
            <a:off x="2057400" y="0"/>
            <a:ext cx="9525000" cy="1143000"/>
          </a:xfrm>
        </p:spPr>
        <p:txBody>
          <a:bodyPr/>
          <a:lstStyle/>
          <a:p>
            <a:pPr>
              <a:defRPr/>
            </a:pPr>
            <a:r>
              <a:rPr lang="en-US" dirty="0"/>
              <a:t>Strengths and Weaknesses</a:t>
            </a:r>
          </a:p>
        </p:txBody>
      </p:sp>
      <p:sp>
        <p:nvSpPr>
          <p:cNvPr id="17411" name="Content Placeholder 2">
            <a:extLst>
              <a:ext uri="{FF2B5EF4-FFF2-40B4-BE49-F238E27FC236}">
                <a16:creationId xmlns:a16="http://schemas.microsoft.com/office/drawing/2014/main" id="{25ED007C-B864-603C-A568-0F46209C7395}"/>
              </a:ext>
            </a:extLst>
          </p:cNvPr>
          <p:cNvSpPr>
            <a:spLocks noGrp="1"/>
          </p:cNvSpPr>
          <p:nvPr>
            <p:ph idx="1"/>
          </p:nvPr>
        </p:nvSpPr>
        <p:spPr/>
        <p:txBody>
          <a:bodyPr/>
          <a:lstStyle/>
          <a:p>
            <a:r>
              <a:rPr lang="en-US" altLang="en-US" b="1"/>
              <a:t>Strengths</a:t>
            </a:r>
            <a:r>
              <a:rPr lang="en-US" altLang="en-US"/>
              <a:t> - any activities the organization does well or any unique resources that it has. </a:t>
            </a:r>
          </a:p>
          <a:p>
            <a:r>
              <a:rPr lang="en-US" altLang="en-US" b="1"/>
              <a:t>Weaknesses</a:t>
            </a:r>
            <a:r>
              <a:rPr lang="en-US" altLang="en-US"/>
              <a:t> - activities the organization does not execute well or needed resources it does not possess.</a:t>
            </a:r>
          </a:p>
          <a:p>
            <a:r>
              <a:rPr lang="en-US" altLang="en-US" b="1"/>
              <a:t>Core competencies </a:t>
            </a:r>
            <a:r>
              <a:rPr lang="en-US" altLang="en-US"/>
              <a:t>- the organization’s major value-creating capabilities that determine its competitive weapons.</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57FA35E2-A1F6-A92A-EDEA-E48B49F60F85}"/>
              </a:ext>
            </a:extLst>
          </p:cNvPr>
          <p:cNvSpPr>
            <a:spLocks noGrp="1" noChangeArrowheads="1"/>
          </p:cNvSpPr>
          <p:nvPr>
            <p:ph type="title"/>
          </p:nvPr>
        </p:nvSpPr>
        <p:spPr>
          <a:xfrm>
            <a:off x="1828800" y="0"/>
            <a:ext cx="9753600" cy="1143000"/>
          </a:xfrm>
        </p:spPr>
        <p:txBody>
          <a:bodyPr/>
          <a:lstStyle/>
          <a:p>
            <a:pPr>
              <a:defRPr/>
            </a:pPr>
            <a:r>
              <a:rPr lang="en-US" dirty="0"/>
              <a:t>Strategic Management Process </a:t>
            </a:r>
          </a:p>
        </p:txBody>
      </p:sp>
      <p:sp>
        <p:nvSpPr>
          <p:cNvPr id="18435" name="Rectangle 3">
            <a:extLst>
              <a:ext uri="{FF2B5EF4-FFF2-40B4-BE49-F238E27FC236}">
                <a16:creationId xmlns:a16="http://schemas.microsoft.com/office/drawing/2014/main" id="{6FAAE376-2628-F5FF-4507-6B7867382283}"/>
              </a:ext>
            </a:extLst>
          </p:cNvPr>
          <p:cNvSpPr>
            <a:spLocks noGrp="1" noChangeArrowheads="1"/>
          </p:cNvSpPr>
          <p:nvPr>
            <p:ph idx="1"/>
          </p:nvPr>
        </p:nvSpPr>
        <p:spPr>
          <a:xfrm>
            <a:off x="1981200" y="1447800"/>
            <a:ext cx="8102600" cy="5029200"/>
          </a:xfrm>
        </p:spPr>
        <p:txBody>
          <a:bodyPr/>
          <a:lstStyle/>
          <a:p>
            <a:pPr>
              <a:spcBef>
                <a:spcPct val="50000"/>
              </a:spcBef>
              <a:tabLst>
                <a:tab pos="1423988" algn="l"/>
              </a:tabLst>
            </a:pPr>
            <a:r>
              <a:rPr lang="en-US" altLang="en-US"/>
              <a:t>Step 4: Formulating strategies</a:t>
            </a:r>
          </a:p>
          <a:p>
            <a:pPr lvl="1">
              <a:spcBef>
                <a:spcPct val="50000"/>
              </a:spcBef>
              <a:tabLst>
                <a:tab pos="1423988" algn="l"/>
              </a:tabLst>
            </a:pPr>
            <a:r>
              <a:rPr lang="en-US" altLang="en-US"/>
              <a:t>Develop and evaluate strategic alternatives.</a:t>
            </a:r>
          </a:p>
          <a:p>
            <a:pPr lvl="1">
              <a:spcBef>
                <a:spcPct val="50000"/>
              </a:spcBef>
              <a:tabLst>
                <a:tab pos="1423988" algn="l"/>
              </a:tabLst>
            </a:pPr>
            <a:r>
              <a:rPr lang="en-US" altLang="en-US"/>
              <a:t>Select appropriate strategies for all levels in the organization that provide relative advantage over competitors.</a:t>
            </a:r>
          </a:p>
          <a:p>
            <a:pPr lvl="1">
              <a:spcBef>
                <a:spcPct val="50000"/>
              </a:spcBef>
              <a:tabLst>
                <a:tab pos="1423988" algn="l"/>
              </a:tabLst>
            </a:pPr>
            <a:r>
              <a:rPr lang="en-US" altLang="en-US"/>
              <a:t>Match organizational strengths to environmental opportunities.</a:t>
            </a:r>
          </a:p>
          <a:p>
            <a:pPr lvl="1">
              <a:spcBef>
                <a:spcPct val="50000"/>
              </a:spcBef>
              <a:tabLst>
                <a:tab pos="1423988" algn="l"/>
              </a:tabLst>
            </a:pPr>
            <a:r>
              <a:rPr lang="en-US" altLang="en-US"/>
              <a:t>Correct weaknesses and guard against threats.</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46C049B5-5416-C71D-F9D4-34A0EA96FBFB}"/>
              </a:ext>
            </a:extLst>
          </p:cNvPr>
          <p:cNvSpPr>
            <a:spLocks noGrp="1" noChangeArrowheads="1"/>
          </p:cNvSpPr>
          <p:nvPr>
            <p:ph type="title"/>
          </p:nvPr>
        </p:nvSpPr>
        <p:spPr>
          <a:xfrm>
            <a:off x="1905000" y="0"/>
            <a:ext cx="9677400" cy="1143000"/>
          </a:xfrm>
        </p:spPr>
        <p:txBody>
          <a:bodyPr/>
          <a:lstStyle/>
          <a:p>
            <a:pPr>
              <a:defRPr/>
            </a:pPr>
            <a:r>
              <a:rPr lang="en-US" dirty="0"/>
              <a:t>Strategic Management Process </a:t>
            </a:r>
          </a:p>
        </p:txBody>
      </p:sp>
      <p:sp>
        <p:nvSpPr>
          <p:cNvPr id="19459" name="Rectangle 3">
            <a:extLst>
              <a:ext uri="{FF2B5EF4-FFF2-40B4-BE49-F238E27FC236}">
                <a16:creationId xmlns:a16="http://schemas.microsoft.com/office/drawing/2014/main" id="{EC38050C-FF06-38EE-2F00-B97EA64986FC}"/>
              </a:ext>
            </a:extLst>
          </p:cNvPr>
          <p:cNvSpPr>
            <a:spLocks noGrp="1" noChangeArrowheads="1"/>
          </p:cNvSpPr>
          <p:nvPr>
            <p:ph idx="1"/>
          </p:nvPr>
        </p:nvSpPr>
        <p:spPr>
          <a:xfrm>
            <a:off x="1905000" y="1219200"/>
            <a:ext cx="8102600" cy="5029200"/>
          </a:xfrm>
        </p:spPr>
        <p:txBody>
          <a:bodyPr/>
          <a:lstStyle/>
          <a:p>
            <a:pPr>
              <a:spcBef>
                <a:spcPct val="50000"/>
              </a:spcBef>
            </a:pPr>
            <a:r>
              <a:rPr lang="en-US" altLang="en-US" sz="2800"/>
              <a:t>Step 5: Implementing strategies</a:t>
            </a:r>
          </a:p>
          <a:p>
            <a:pPr lvl="1">
              <a:spcBef>
                <a:spcPct val="50000"/>
              </a:spcBef>
            </a:pPr>
            <a:r>
              <a:rPr lang="en-US" altLang="en-US" sz="2400" b="1"/>
              <a:t>Implementation -</a:t>
            </a:r>
            <a:r>
              <a:rPr lang="en-US" altLang="en-US" sz="2400"/>
              <a:t> effectively fitting organizational structure and activities to the environment.</a:t>
            </a:r>
          </a:p>
          <a:p>
            <a:pPr lvl="1">
              <a:spcBef>
                <a:spcPct val="50000"/>
              </a:spcBef>
            </a:pPr>
            <a:r>
              <a:rPr lang="en-US" altLang="en-US" sz="2400"/>
              <a:t>The environment dictates the chosen strategy; effective strategy implementation requires an organizational structure matched to its requirements.</a:t>
            </a:r>
          </a:p>
          <a:p>
            <a:pPr>
              <a:spcBef>
                <a:spcPct val="50000"/>
              </a:spcBef>
            </a:pPr>
            <a:r>
              <a:rPr lang="en-US" altLang="en-US" sz="2800"/>
              <a:t>Step 6: Evaluating results</a:t>
            </a:r>
          </a:p>
          <a:p>
            <a:pPr lvl="1">
              <a:spcBef>
                <a:spcPct val="50000"/>
              </a:spcBef>
            </a:pPr>
            <a:r>
              <a:rPr lang="en-US" altLang="en-US" sz="2400"/>
              <a:t>How effective have strategies been?</a:t>
            </a:r>
          </a:p>
          <a:p>
            <a:pPr lvl="1">
              <a:spcBef>
                <a:spcPct val="50000"/>
              </a:spcBef>
            </a:pPr>
            <a:r>
              <a:rPr lang="en-US" altLang="en-US" sz="2400"/>
              <a:t>What adjustments, if any, are necessary?</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74149-FCC8-8E16-8103-4096A8CBB5E5}"/>
              </a:ext>
            </a:extLst>
          </p:cNvPr>
          <p:cNvSpPr>
            <a:spLocks noGrp="1"/>
          </p:cNvSpPr>
          <p:nvPr>
            <p:ph type="title"/>
          </p:nvPr>
        </p:nvSpPr>
        <p:spPr>
          <a:xfrm>
            <a:off x="1828800" y="0"/>
            <a:ext cx="9753600" cy="1143000"/>
          </a:xfrm>
        </p:spPr>
        <p:txBody>
          <a:bodyPr/>
          <a:lstStyle/>
          <a:p>
            <a:pPr>
              <a:defRPr/>
            </a:pPr>
            <a:r>
              <a:rPr lang="en-US" dirty="0"/>
              <a:t>Corporate Strategies</a:t>
            </a:r>
          </a:p>
        </p:txBody>
      </p:sp>
      <p:sp>
        <p:nvSpPr>
          <p:cNvPr id="20483" name="Content Placeholder 2">
            <a:extLst>
              <a:ext uri="{FF2B5EF4-FFF2-40B4-BE49-F238E27FC236}">
                <a16:creationId xmlns:a16="http://schemas.microsoft.com/office/drawing/2014/main" id="{A76EE36C-8817-7C4C-B638-D3C186767EB1}"/>
              </a:ext>
            </a:extLst>
          </p:cNvPr>
          <p:cNvSpPr>
            <a:spLocks noGrp="1"/>
          </p:cNvSpPr>
          <p:nvPr>
            <p:ph idx="1"/>
          </p:nvPr>
        </p:nvSpPr>
        <p:spPr/>
        <p:txBody>
          <a:bodyPr/>
          <a:lstStyle/>
          <a:p>
            <a:r>
              <a:rPr lang="en-US" altLang="en-US" b="1"/>
              <a:t>Corporate strategy </a:t>
            </a:r>
            <a:r>
              <a:rPr lang="en-US" altLang="en-US"/>
              <a:t>- an organizational strategy that determines what businesses a company is in or wants to be in, and what it wants to do with those businesses.</a:t>
            </a:r>
          </a:p>
          <a:p>
            <a:pPr>
              <a:spcBef>
                <a:spcPct val="50000"/>
              </a:spcBef>
            </a:pPr>
            <a:r>
              <a:rPr lang="en-US" altLang="en-US"/>
              <a:t>Types of Corporate Strategies</a:t>
            </a:r>
          </a:p>
          <a:p>
            <a:pPr lvl="2">
              <a:spcBef>
                <a:spcPct val="50000"/>
              </a:spcBef>
            </a:pPr>
            <a:r>
              <a:rPr lang="en-US" altLang="en-US"/>
              <a:t>Growth: expansion into new products and markets.</a:t>
            </a:r>
          </a:p>
          <a:p>
            <a:pPr lvl="2">
              <a:spcBef>
                <a:spcPct val="50000"/>
              </a:spcBef>
            </a:pPr>
            <a:r>
              <a:rPr lang="en-US" altLang="en-US"/>
              <a:t>Stability: maintenance of the status quo.</a:t>
            </a:r>
          </a:p>
          <a:p>
            <a:pPr lvl="2">
              <a:spcBef>
                <a:spcPct val="50000"/>
              </a:spcBef>
            </a:pPr>
            <a:r>
              <a:rPr lang="en-US" altLang="en-US"/>
              <a:t>Renewal: examination of organizational weaknesses that are leading to performance declines.</a:t>
            </a:r>
          </a:p>
          <a:p>
            <a:pPr lvl="1"/>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E0B2B-D7CF-E657-9CDC-0F6D6A8C87FF}"/>
              </a:ext>
            </a:extLst>
          </p:cNvPr>
          <p:cNvSpPr>
            <a:spLocks noGrp="1"/>
          </p:cNvSpPr>
          <p:nvPr>
            <p:ph type="title"/>
          </p:nvPr>
        </p:nvSpPr>
        <p:spPr>
          <a:xfrm>
            <a:off x="1905000" y="0"/>
            <a:ext cx="9677400" cy="1143000"/>
          </a:xfrm>
        </p:spPr>
        <p:txBody>
          <a:bodyPr/>
          <a:lstStyle/>
          <a:p>
            <a:pPr>
              <a:defRPr/>
            </a:pPr>
            <a:r>
              <a:rPr lang="en-US" dirty="0"/>
              <a:t>Corporate Strategies (cont.)</a:t>
            </a:r>
          </a:p>
        </p:txBody>
      </p:sp>
      <p:sp>
        <p:nvSpPr>
          <p:cNvPr id="21507" name="Content Placeholder 2">
            <a:extLst>
              <a:ext uri="{FF2B5EF4-FFF2-40B4-BE49-F238E27FC236}">
                <a16:creationId xmlns:a16="http://schemas.microsoft.com/office/drawing/2014/main" id="{529B3149-67ED-A48F-78F9-12F81D7A0D29}"/>
              </a:ext>
            </a:extLst>
          </p:cNvPr>
          <p:cNvSpPr>
            <a:spLocks noGrp="1"/>
          </p:cNvSpPr>
          <p:nvPr>
            <p:ph idx="1"/>
          </p:nvPr>
        </p:nvSpPr>
        <p:spPr/>
        <p:txBody>
          <a:bodyPr/>
          <a:lstStyle/>
          <a:p>
            <a:r>
              <a:rPr lang="en-US" altLang="en-US" b="1"/>
              <a:t>Growth strategy </a:t>
            </a:r>
            <a:r>
              <a:rPr lang="en-US" altLang="en-US"/>
              <a:t>- a corporate strategy that’s used when an organization wants to expand the number of markets served or products offered, through either its current business(es) or new business(es).</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89481-2D25-CCBA-B781-76FA29D826EF}"/>
              </a:ext>
            </a:extLst>
          </p:cNvPr>
          <p:cNvSpPr>
            <a:spLocks noGrp="1"/>
          </p:cNvSpPr>
          <p:nvPr>
            <p:ph type="title"/>
          </p:nvPr>
        </p:nvSpPr>
        <p:spPr/>
        <p:txBody>
          <a:bodyPr/>
          <a:lstStyle/>
          <a:p>
            <a:pPr>
              <a:defRPr/>
            </a:pPr>
            <a:r>
              <a:t>Corporate Strategies (cont.)</a:t>
            </a:r>
          </a:p>
        </p:txBody>
      </p:sp>
      <p:sp>
        <p:nvSpPr>
          <p:cNvPr id="22531" name="Content Placeholder 2">
            <a:extLst>
              <a:ext uri="{FF2B5EF4-FFF2-40B4-BE49-F238E27FC236}">
                <a16:creationId xmlns:a16="http://schemas.microsoft.com/office/drawing/2014/main" id="{053D1853-8145-EA30-4097-D12C7CFD8760}"/>
              </a:ext>
            </a:extLst>
          </p:cNvPr>
          <p:cNvSpPr>
            <a:spLocks noGrp="1"/>
          </p:cNvSpPr>
          <p:nvPr>
            <p:ph sz="half" idx="1"/>
          </p:nvPr>
        </p:nvSpPr>
        <p:spPr/>
        <p:txBody>
          <a:bodyPr/>
          <a:lstStyle/>
          <a:p>
            <a:r>
              <a:rPr lang="en-US" altLang="en-US" b="1"/>
              <a:t>Stability strategy </a:t>
            </a:r>
            <a:r>
              <a:rPr lang="en-US" altLang="en-US"/>
              <a:t>- a corporate strategy in which an organization continues to do what it is currently doing.</a:t>
            </a:r>
          </a:p>
          <a:p>
            <a:r>
              <a:rPr lang="en-US" altLang="en-US" b="1"/>
              <a:t>Renewal strategy </a:t>
            </a:r>
            <a:r>
              <a:rPr lang="en-US" altLang="en-US"/>
              <a:t>- a corporate strategy designed to address declining performance.</a:t>
            </a:r>
          </a:p>
        </p:txBody>
      </p:sp>
      <p:pic>
        <p:nvPicPr>
          <p:cNvPr id="22532" name="Picture 2">
            <a:extLst>
              <a:ext uri="{FF2B5EF4-FFF2-40B4-BE49-F238E27FC236}">
                <a16:creationId xmlns:a16="http://schemas.microsoft.com/office/drawing/2014/main" id="{DAAAAED5-497D-C908-8713-F17D48A942D2}"/>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172200" y="1828800"/>
            <a:ext cx="4038600" cy="3652838"/>
          </a:xfrm>
          <a:noFill/>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A6AAE-6F1A-08BF-7195-B10353CBEEC3}"/>
              </a:ext>
            </a:extLst>
          </p:cNvPr>
          <p:cNvSpPr>
            <a:spLocks noGrp="1"/>
          </p:cNvSpPr>
          <p:nvPr>
            <p:ph type="title"/>
          </p:nvPr>
        </p:nvSpPr>
        <p:spPr/>
        <p:txBody>
          <a:bodyPr/>
          <a:lstStyle/>
          <a:p>
            <a:pPr algn="ctr">
              <a:defRPr/>
            </a:pPr>
            <a:r>
              <a:rPr lang="en-US" sz="3600" dirty="0"/>
              <a:t>Exhibit 9-3: Types of Organizational Strategies</a:t>
            </a:r>
          </a:p>
        </p:txBody>
      </p:sp>
      <p:pic>
        <p:nvPicPr>
          <p:cNvPr id="23555" name="Picture 2">
            <a:extLst>
              <a:ext uri="{FF2B5EF4-FFF2-40B4-BE49-F238E27FC236}">
                <a16:creationId xmlns:a16="http://schemas.microsoft.com/office/drawing/2014/main" id="{AF8E144D-71EE-EDE8-E8B7-9EC2CF9168A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524000" y="1600200"/>
            <a:ext cx="9126538" cy="2133600"/>
          </a:xfrm>
          <a:noFill/>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5FE668-CA3B-44C1-BC20-85AFE923A4EA}"/>
              </a:ext>
            </a:extLst>
          </p:cNvPr>
          <p:cNvSpPr>
            <a:spLocks noGrp="1"/>
          </p:cNvSpPr>
          <p:nvPr>
            <p:ph type="title"/>
          </p:nvPr>
        </p:nvSpPr>
        <p:spPr>
          <a:xfrm>
            <a:off x="1905000" y="0"/>
            <a:ext cx="9677400" cy="1143000"/>
          </a:xfrm>
        </p:spPr>
        <p:txBody>
          <a:bodyPr/>
          <a:lstStyle/>
          <a:p>
            <a:r>
              <a:rPr lang="en-GB" b="1" dirty="0">
                <a:effectLst>
                  <a:outerShdw blurRad="38100" dist="38100" dir="2700000" algn="tl">
                    <a:srgbClr val="000000">
                      <a:alpha val="43137"/>
                    </a:srgbClr>
                  </a:outerShdw>
                </a:effectLst>
              </a:rPr>
              <a:t>Dua to </a:t>
            </a:r>
            <a:r>
              <a:rPr lang="en-US" b="1" dirty="0">
                <a:effectLst>
                  <a:outerShdw blurRad="38100" dist="38100" dir="2700000" algn="tl">
                    <a:srgbClr val="000000">
                      <a:alpha val="43137"/>
                    </a:srgbClr>
                  </a:outerShdw>
                </a:effectLst>
              </a:rPr>
              <a:t>Recite </a:t>
            </a:r>
            <a:r>
              <a:rPr lang="en-GB" b="1" dirty="0">
                <a:effectLst>
                  <a:outerShdw blurRad="38100" dist="38100" dir="2700000" algn="tl">
                    <a:srgbClr val="000000">
                      <a:alpha val="43137"/>
                    </a:srgbClr>
                  </a:outerShdw>
                </a:effectLst>
              </a:rPr>
              <a:t>Before Study</a:t>
            </a:r>
          </a:p>
        </p:txBody>
      </p:sp>
      <p:sp>
        <p:nvSpPr>
          <p:cNvPr id="4" name="Footer Placeholder 3">
            <a:extLst>
              <a:ext uri="{FF2B5EF4-FFF2-40B4-BE49-F238E27FC236}">
                <a16:creationId xmlns:a16="http://schemas.microsoft.com/office/drawing/2014/main" id="{22D66AEA-22C6-4B27-9B63-4D256167CB74}"/>
              </a:ext>
            </a:extLst>
          </p:cNvPr>
          <p:cNvSpPr>
            <a:spLocks noGrp="1"/>
          </p:cNvSpPr>
          <p:nvPr>
            <p:ph type="ftr" sz="quarter" idx="4294967295"/>
          </p:nvPr>
        </p:nvSpPr>
        <p:spPr>
          <a:xfrm>
            <a:off x="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Bilal Iqbal Mian</a:t>
            </a:r>
            <a:endParaRPr lang="en-US" dirty="0"/>
          </a:p>
        </p:txBody>
      </p:sp>
      <p:pic>
        <p:nvPicPr>
          <p:cNvPr id="6" name="Picture 5">
            <a:extLst>
              <a:ext uri="{FF2B5EF4-FFF2-40B4-BE49-F238E27FC236}">
                <a16:creationId xmlns:a16="http://schemas.microsoft.com/office/drawing/2014/main" id="{4A871580-657C-4888-824F-FF0C9C994D89}"/>
              </a:ext>
            </a:extLst>
          </p:cNvPr>
          <p:cNvPicPr>
            <a:picLocks noChangeAspect="1"/>
          </p:cNvPicPr>
          <p:nvPr/>
        </p:nvPicPr>
        <p:blipFill>
          <a:blip r:embed="rId2"/>
          <a:stretch>
            <a:fillRect/>
          </a:stretch>
        </p:blipFill>
        <p:spPr>
          <a:xfrm>
            <a:off x="1450401" y="1568880"/>
            <a:ext cx="9291197" cy="4174306"/>
          </a:xfrm>
          <a:prstGeom prst="rect">
            <a:avLst/>
          </a:prstGeom>
        </p:spPr>
      </p:pic>
      <p:pic>
        <p:nvPicPr>
          <p:cNvPr id="8" name="Picture 7">
            <a:extLst>
              <a:ext uri="{FF2B5EF4-FFF2-40B4-BE49-F238E27FC236}">
                <a16:creationId xmlns:a16="http://schemas.microsoft.com/office/drawing/2014/main" id="{19DF6860-F525-435E-96CE-3084933DC17D}"/>
              </a:ext>
            </a:extLst>
          </p:cNvPr>
          <p:cNvPicPr>
            <a:picLocks noChangeAspect="1"/>
          </p:cNvPicPr>
          <p:nvPr/>
        </p:nvPicPr>
        <p:blipFill>
          <a:blip r:embed="rId3"/>
          <a:stretch>
            <a:fillRect/>
          </a:stretch>
        </p:blipFill>
        <p:spPr>
          <a:xfrm>
            <a:off x="1204261" y="5150297"/>
            <a:ext cx="9783476" cy="802018"/>
          </a:xfrm>
          <a:prstGeom prst="rect">
            <a:avLst/>
          </a:prstGeom>
        </p:spPr>
      </p:pic>
    </p:spTree>
    <p:extLst>
      <p:ext uri="{BB962C8B-B14F-4D97-AF65-F5344CB8AC3E}">
        <p14:creationId xmlns:p14="http://schemas.microsoft.com/office/powerpoint/2010/main" val="440718269"/>
      </p:ext>
    </p:extLst>
  </p:cSld>
  <p:clrMapOvr>
    <a:masterClrMapping/>
  </p:clrMapOvr>
  <mc:AlternateContent xmlns:mc="http://schemas.openxmlformats.org/markup-compatibility/2006" xmlns:p14="http://schemas.microsoft.com/office/powerpoint/2010/main">
    <mc:Choice Requires="p14">
      <p:transition spd="med">
        <p14:flythrough/>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8DD0CE-563F-C5A0-B040-41CBEF193FA6}"/>
              </a:ext>
            </a:extLst>
          </p:cNvPr>
          <p:cNvSpPr>
            <a:spLocks noGrp="1"/>
          </p:cNvSpPr>
          <p:nvPr>
            <p:ph type="title"/>
          </p:nvPr>
        </p:nvSpPr>
        <p:spPr>
          <a:xfrm>
            <a:off x="1447800" y="0"/>
            <a:ext cx="10134600" cy="1143000"/>
          </a:xfrm>
        </p:spPr>
        <p:txBody>
          <a:bodyPr/>
          <a:lstStyle/>
          <a:p>
            <a:pPr algn="ctr">
              <a:defRPr/>
            </a:pPr>
            <a:r>
              <a:rPr lang="en-US" dirty="0"/>
              <a:t>How Are Corporate Strategies Managed?</a:t>
            </a:r>
          </a:p>
        </p:txBody>
      </p:sp>
      <p:sp>
        <p:nvSpPr>
          <p:cNvPr id="24579" name="Content Placeholder 5">
            <a:extLst>
              <a:ext uri="{FF2B5EF4-FFF2-40B4-BE49-F238E27FC236}">
                <a16:creationId xmlns:a16="http://schemas.microsoft.com/office/drawing/2014/main" id="{974E858A-A9A2-C415-3C14-A63337602AF6}"/>
              </a:ext>
            </a:extLst>
          </p:cNvPr>
          <p:cNvSpPr>
            <a:spLocks noGrp="1"/>
          </p:cNvSpPr>
          <p:nvPr>
            <p:ph idx="1"/>
          </p:nvPr>
        </p:nvSpPr>
        <p:spPr/>
        <p:txBody>
          <a:bodyPr/>
          <a:lstStyle/>
          <a:p>
            <a:r>
              <a:rPr lang="en-US" altLang="en-US" b="1"/>
              <a:t>Strategic Business Unit (SBU) -</a:t>
            </a:r>
            <a:r>
              <a:rPr lang="en-US" altLang="en-US"/>
              <a:t> the single independent businesses of an organization that formulate their own competitive  strategies.</a:t>
            </a:r>
          </a:p>
          <a:p>
            <a:r>
              <a:rPr lang="en-US" altLang="en-US" b="1"/>
              <a:t>BCG matrix</a:t>
            </a:r>
            <a:r>
              <a:rPr lang="en-US" altLang="en-US"/>
              <a:t> </a:t>
            </a:r>
            <a:r>
              <a:rPr lang="en-US" altLang="en-US" b="1"/>
              <a:t>-</a:t>
            </a:r>
            <a:r>
              <a:rPr lang="en-US" altLang="en-US"/>
              <a:t> a strategy tool that guides resource allocation decisions on the basis of market share and growth rate of SBUs.</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DE756-B770-5A62-C1D8-A4E977917FBA}"/>
              </a:ext>
            </a:extLst>
          </p:cNvPr>
          <p:cNvSpPr>
            <a:spLocks noGrp="1"/>
          </p:cNvSpPr>
          <p:nvPr>
            <p:ph type="title"/>
          </p:nvPr>
        </p:nvSpPr>
        <p:spPr/>
        <p:txBody>
          <a:bodyPr/>
          <a:lstStyle/>
          <a:p>
            <a:pPr algn="ctr">
              <a:defRPr/>
            </a:pPr>
            <a:r>
              <a:rPr lang="en-US" sz="3600" dirty="0"/>
              <a:t>Exhibit 9-4: BCG Matrix</a:t>
            </a:r>
          </a:p>
        </p:txBody>
      </p:sp>
      <p:pic>
        <p:nvPicPr>
          <p:cNvPr id="25603" name="Picture 2">
            <a:extLst>
              <a:ext uri="{FF2B5EF4-FFF2-40B4-BE49-F238E27FC236}">
                <a16:creationId xmlns:a16="http://schemas.microsoft.com/office/drawing/2014/main" id="{5ED73396-4E6D-AEB9-D93B-95C50740C1E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2981325" y="1462881"/>
            <a:ext cx="6229350" cy="4572000"/>
          </a:xfrm>
          <a:noFill/>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A1079-7DF4-57FC-6652-96BD85FDE1F9}"/>
              </a:ext>
            </a:extLst>
          </p:cNvPr>
          <p:cNvSpPr>
            <a:spLocks noGrp="1"/>
          </p:cNvSpPr>
          <p:nvPr>
            <p:ph type="title"/>
          </p:nvPr>
        </p:nvSpPr>
        <p:spPr>
          <a:xfrm>
            <a:off x="1676400" y="0"/>
            <a:ext cx="9906000" cy="1143000"/>
          </a:xfrm>
        </p:spPr>
        <p:txBody>
          <a:bodyPr/>
          <a:lstStyle/>
          <a:p>
            <a:pPr>
              <a:defRPr/>
            </a:pPr>
            <a:r>
              <a:rPr lang="en-US" dirty="0"/>
              <a:t>The Role of Competitive Advantage</a:t>
            </a:r>
          </a:p>
        </p:txBody>
      </p:sp>
      <p:sp>
        <p:nvSpPr>
          <p:cNvPr id="26627" name="Content Placeholder 2">
            <a:extLst>
              <a:ext uri="{FF2B5EF4-FFF2-40B4-BE49-F238E27FC236}">
                <a16:creationId xmlns:a16="http://schemas.microsoft.com/office/drawing/2014/main" id="{7EE40171-42C8-55C2-C537-E9ECE275206B}"/>
              </a:ext>
            </a:extLst>
          </p:cNvPr>
          <p:cNvSpPr>
            <a:spLocks noGrp="1"/>
          </p:cNvSpPr>
          <p:nvPr>
            <p:ph idx="1"/>
          </p:nvPr>
        </p:nvSpPr>
        <p:spPr/>
        <p:txBody>
          <a:bodyPr/>
          <a:lstStyle/>
          <a:p>
            <a:r>
              <a:rPr lang="en-US" altLang="en-US" b="1"/>
              <a:t>Competitive strategy - </a:t>
            </a:r>
            <a:r>
              <a:rPr lang="en-US" altLang="en-US"/>
              <a:t>an organizational strategy for how an organization will compete in its business(es).</a:t>
            </a:r>
          </a:p>
          <a:p>
            <a:r>
              <a:rPr lang="en-US" altLang="en-US" b="1"/>
              <a:t>Competitive advantage </a:t>
            </a:r>
            <a:r>
              <a:rPr lang="en-US" altLang="en-US"/>
              <a:t>- what sets an organization apart; its distinctive edge.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0380682-6DF6-ABFD-B26E-F957A3D7B483}"/>
              </a:ext>
            </a:extLst>
          </p:cNvPr>
          <p:cNvSpPr>
            <a:spLocks noGrp="1"/>
          </p:cNvSpPr>
          <p:nvPr>
            <p:ph type="title"/>
          </p:nvPr>
        </p:nvSpPr>
        <p:spPr/>
        <p:txBody>
          <a:bodyPr/>
          <a:lstStyle/>
          <a:p>
            <a:pPr>
              <a:defRPr/>
            </a:pPr>
            <a:r>
              <a:t>What is a Functional Strategy?</a:t>
            </a:r>
          </a:p>
        </p:txBody>
      </p:sp>
      <p:sp>
        <p:nvSpPr>
          <p:cNvPr id="27651" name="Content Placeholder 5">
            <a:extLst>
              <a:ext uri="{FF2B5EF4-FFF2-40B4-BE49-F238E27FC236}">
                <a16:creationId xmlns:a16="http://schemas.microsoft.com/office/drawing/2014/main" id="{08C6344C-E991-DCB4-E086-8BDFCBF9E55A}"/>
              </a:ext>
            </a:extLst>
          </p:cNvPr>
          <p:cNvSpPr>
            <a:spLocks noGrp="1"/>
          </p:cNvSpPr>
          <p:nvPr>
            <p:ph sz="half" idx="1"/>
          </p:nvPr>
        </p:nvSpPr>
        <p:spPr/>
        <p:txBody>
          <a:bodyPr/>
          <a:lstStyle/>
          <a:p>
            <a:r>
              <a:rPr lang="en-US" altLang="en-US" b="1"/>
              <a:t>Functional strategy </a:t>
            </a:r>
            <a:r>
              <a:rPr lang="en-US" altLang="en-US"/>
              <a:t>- the strategies used by an organization’s various functional departments to support the competitive strategy.</a:t>
            </a:r>
          </a:p>
        </p:txBody>
      </p:sp>
      <p:pic>
        <p:nvPicPr>
          <p:cNvPr id="27652" name="Picture 2">
            <a:extLst>
              <a:ext uri="{FF2B5EF4-FFF2-40B4-BE49-F238E27FC236}">
                <a16:creationId xmlns:a16="http://schemas.microsoft.com/office/drawing/2014/main" id="{0B23B37F-789B-CF6D-F919-839DF15E34C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705600" y="1881188"/>
            <a:ext cx="2971800" cy="3962400"/>
          </a:xfrm>
          <a:noFill/>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0371BE78-ED89-5B48-92DC-A66C7119F822}"/>
              </a:ext>
            </a:extLst>
          </p:cNvPr>
          <p:cNvSpPr>
            <a:spLocks noGrp="1" noChangeArrowheads="1"/>
          </p:cNvSpPr>
          <p:nvPr>
            <p:ph type="title"/>
          </p:nvPr>
        </p:nvSpPr>
        <p:spPr>
          <a:xfrm>
            <a:off x="1613115" y="3875"/>
            <a:ext cx="10591800" cy="1143000"/>
          </a:xfrm>
        </p:spPr>
        <p:txBody>
          <a:bodyPr/>
          <a:lstStyle/>
          <a:p>
            <a:pPr>
              <a:defRPr/>
            </a:pPr>
            <a:r>
              <a:rPr lang="en-US" dirty="0"/>
              <a:t>Five Competitive Forces</a:t>
            </a:r>
          </a:p>
        </p:txBody>
      </p:sp>
      <p:sp>
        <p:nvSpPr>
          <p:cNvPr id="28675" name="Rectangle 3">
            <a:extLst>
              <a:ext uri="{FF2B5EF4-FFF2-40B4-BE49-F238E27FC236}">
                <a16:creationId xmlns:a16="http://schemas.microsoft.com/office/drawing/2014/main" id="{7BD6E600-BA19-7472-4557-05C6A8A9284B}"/>
              </a:ext>
            </a:extLst>
          </p:cNvPr>
          <p:cNvSpPr>
            <a:spLocks noGrp="1" noChangeArrowheads="1"/>
          </p:cNvSpPr>
          <p:nvPr>
            <p:ph idx="1"/>
          </p:nvPr>
        </p:nvSpPr>
        <p:spPr>
          <a:xfrm>
            <a:off x="609600" y="1371600"/>
            <a:ext cx="10972800" cy="3810000"/>
          </a:xfrm>
        </p:spPr>
        <p:txBody>
          <a:bodyPr/>
          <a:lstStyle/>
          <a:p>
            <a:r>
              <a:rPr lang="en-US" altLang="en-US" sz="2800" dirty="0"/>
              <a:t>Threat of New Entrants</a:t>
            </a:r>
          </a:p>
          <a:p>
            <a:pPr lvl="1"/>
            <a:r>
              <a:rPr lang="en-US" altLang="en-US" sz="2400" dirty="0"/>
              <a:t>The ease or difficulty with which new competitors can enter an industry</a:t>
            </a:r>
          </a:p>
          <a:p>
            <a:r>
              <a:rPr lang="en-US" altLang="en-US" sz="2800" dirty="0"/>
              <a:t>Threat of Substitutes</a:t>
            </a:r>
          </a:p>
          <a:p>
            <a:pPr lvl="1"/>
            <a:r>
              <a:rPr lang="en-US" altLang="en-US" sz="2400" dirty="0"/>
              <a:t>The extent to which switching costs and brand loyalty affect the likelihood of customers adopting substitute products and services</a:t>
            </a:r>
          </a:p>
          <a:p>
            <a:r>
              <a:rPr lang="en-US" altLang="en-US" sz="2800" dirty="0"/>
              <a:t>Bargaining Power of Buyers</a:t>
            </a:r>
          </a:p>
          <a:p>
            <a:pPr lvl="1"/>
            <a:r>
              <a:rPr lang="en-US" altLang="en-US" sz="2400" dirty="0"/>
              <a:t>The degree to which buyers have the market strength to hold way over and influence competitors in an industry</a:t>
            </a:r>
          </a:p>
          <a:p>
            <a:endParaRPr lang="en-US" altLang="en-US" sz="2800"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C4B1B0A3-4455-1369-557F-9C1EF3BB5807}"/>
              </a:ext>
            </a:extLst>
          </p:cNvPr>
          <p:cNvSpPr>
            <a:spLocks noGrp="1" noChangeArrowheads="1"/>
          </p:cNvSpPr>
          <p:nvPr>
            <p:ph type="title"/>
          </p:nvPr>
        </p:nvSpPr>
        <p:spPr>
          <a:xfrm>
            <a:off x="1752600" y="0"/>
            <a:ext cx="9829800" cy="1143000"/>
          </a:xfrm>
        </p:spPr>
        <p:txBody>
          <a:bodyPr/>
          <a:lstStyle/>
          <a:p>
            <a:pPr>
              <a:defRPr/>
            </a:pPr>
            <a:r>
              <a:rPr lang="en-US" dirty="0"/>
              <a:t>Five Competitive Forces</a:t>
            </a:r>
          </a:p>
        </p:txBody>
      </p:sp>
      <p:sp>
        <p:nvSpPr>
          <p:cNvPr id="29699" name="Rectangle 3">
            <a:extLst>
              <a:ext uri="{FF2B5EF4-FFF2-40B4-BE49-F238E27FC236}">
                <a16:creationId xmlns:a16="http://schemas.microsoft.com/office/drawing/2014/main" id="{BF3F7D38-3F02-AE8F-55A1-C22BEED6491E}"/>
              </a:ext>
            </a:extLst>
          </p:cNvPr>
          <p:cNvSpPr>
            <a:spLocks noGrp="1" noChangeArrowheads="1"/>
          </p:cNvSpPr>
          <p:nvPr>
            <p:ph idx="1"/>
          </p:nvPr>
        </p:nvSpPr>
        <p:spPr/>
        <p:txBody>
          <a:bodyPr/>
          <a:lstStyle/>
          <a:p>
            <a:r>
              <a:rPr lang="en-US" altLang="en-US"/>
              <a:t>Bargaining Power of Suppliers</a:t>
            </a:r>
          </a:p>
          <a:p>
            <a:pPr lvl="1"/>
            <a:r>
              <a:rPr lang="en-US" altLang="en-US"/>
              <a:t>The relative number of buyers to suppliers and threats from substitutes and new entrants affect the buyer-supplier relationship.</a:t>
            </a:r>
          </a:p>
          <a:p>
            <a:r>
              <a:rPr lang="en-US" altLang="en-US"/>
              <a:t>Current Rivalry</a:t>
            </a:r>
          </a:p>
          <a:p>
            <a:pPr lvl="1"/>
            <a:r>
              <a:rPr lang="en-US" altLang="en-US"/>
              <a:t>Intensity among rivals increases when industry growth rates slow, demand falls, and product prices descend.</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CFE03-A7CE-8A6B-F8B6-5CD24896ECEC}"/>
              </a:ext>
            </a:extLst>
          </p:cNvPr>
          <p:cNvSpPr>
            <a:spLocks noGrp="1"/>
          </p:cNvSpPr>
          <p:nvPr>
            <p:ph type="title"/>
          </p:nvPr>
        </p:nvSpPr>
        <p:spPr/>
        <p:txBody>
          <a:bodyPr/>
          <a:lstStyle/>
          <a:p>
            <a:pPr algn="ctr">
              <a:defRPr/>
            </a:pPr>
            <a:r>
              <a:rPr lang="en-US" sz="3600" dirty="0"/>
              <a:t>Exhibit 9-5: Five Forces Model</a:t>
            </a:r>
          </a:p>
        </p:txBody>
      </p:sp>
      <p:pic>
        <p:nvPicPr>
          <p:cNvPr id="30723" name="Picture 2">
            <a:extLst>
              <a:ext uri="{FF2B5EF4-FFF2-40B4-BE49-F238E27FC236}">
                <a16:creationId xmlns:a16="http://schemas.microsoft.com/office/drawing/2014/main" id="{32EAB5B9-5BB1-0B69-9B16-8AD61DC2966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2574101" y="1371600"/>
            <a:ext cx="7043797" cy="4754563"/>
          </a:xfrm>
          <a:noFill/>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964270-69B7-E0DA-6CF5-B098D3126E6D}"/>
              </a:ext>
            </a:extLst>
          </p:cNvPr>
          <p:cNvSpPr>
            <a:spLocks noGrp="1"/>
          </p:cNvSpPr>
          <p:nvPr>
            <p:ph type="title"/>
          </p:nvPr>
        </p:nvSpPr>
        <p:spPr>
          <a:xfrm>
            <a:off x="1676400" y="0"/>
            <a:ext cx="9906000" cy="1143000"/>
          </a:xfrm>
        </p:spPr>
        <p:txBody>
          <a:bodyPr/>
          <a:lstStyle/>
          <a:p>
            <a:pPr>
              <a:defRPr/>
            </a:pPr>
            <a:r>
              <a:rPr lang="en-US" dirty="0"/>
              <a:t>The Need for Strategic Leadership</a:t>
            </a:r>
          </a:p>
        </p:txBody>
      </p:sp>
      <p:sp>
        <p:nvSpPr>
          <p:cNvPr id="31747" name="Content Placeholder 5">
            <a:extLst>
              <a:ext uri="{FF2B5EF4-FFF2-40B4-BE49-F238E27FC236}">
                <a16:creationId xmlns:a16="http://schemas.microsoft.com/office/drawing/2014/main" id="{F8644E4F-AF26-0A3B-8CA8-9407AB2080CF}"/>
              </a:ext>
            </a:extLst>
          </p:cNvPr>
          <p:cNvSpPr>
            <a:spLocks noGrp="1"/>
          </p:cNvSpPr>
          <p:nvPr>
            <p:ph idx="1"/>
          </p:nvPr>
        </p:nvSpPr>
        <p:spPr/>
        <p:txBody>
          <a:bodyPr/>
          <a:lstStyle/>
          <a:p>
            <a:r>
              <a:rPr lang="en-US" altLang="en-US" b="1"/>
              <a:t>Strategic leadership </a:t>
            </a:r>
            <a:r>
              <a:rPr lang="en-US" altLang="en-US"/>
              <a:t>- the ability to anticipate, envision, maintain flexibility, think  strategically, and work with others in the organization to initiate changes that will create a viable and valuable future for the organization.</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F945B-2801-74E9-B181-71ECE5774AE4}"/>
              </a:ext>
            </a:extLst>
          </p:cNvPr>
          <p:cNvSpPr>
            <a:spLocks noGrp="1"/>
          </p:cNvSpPr>
          <p:nvPr>
            <p:ph type="title"/>
          </p:nvPr>
        </p:nvSpPr>
        <p:spPr/>
        <p:txBody>
          <a:bodyPr/>
          <a:lstStyle/>
          <a:p>
            <a:pPr algn="ctr">
              <a:defRPr/>
            </a:pPr>
            <a:r>
              <a:rPr lang="en-US" sz="3600" dirty="0"/>
              <a:t>Exhibit 9-6: Effective Strategic Leadership</a:t>
            </a:r>
          </a:p>
        </p:txBody>
      </p:sp>
      <p:pic>
        <p:nvPicPr>
          <p:cNvPr id="32771" name="Picture 2">
            <a:extLst>
              <a:ext uri="{FF2B5EF4-FFF2-40B4-BE49-F238E27FC236}">
                <a16:creationId xmlns:a16="http://schemas.microsoft.com/office/drawing/2014/main" id="{0CC02A26-E4C3-08F4-07A2-1B6FA0E984B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1764730" y="1371600"/>
            <a:ext cx="8662540" cy="4754563"/>
          </a:xfrm>
          <a:noFill/>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E6D9087C-A4AC-1C91-DFE2-E0249D2783AA}"/>
              </a:ext>
            </a:extLst>
          </p:cNvPr>
          <p:cNvSpPr>
            <a:spLocks noGrp="1" noChangeArrowheads="1"/>
          </p:cNvSpPr>
          <p:nvPr>
            <p:ph type="title"/>
          </p:nvPr>
        </p:nvSpPr>
        <p:spPr>
          <a:xfrm>
            <a:off x="1905000" y="0"/>
            <a:ext cx="9677400" cy="1143000"/>
          </a:xfrm>
        </p:spPr>
        <p:txBody>
          <a:bodyPr/>
          <a:lstStyle/>
          <a:p>
            <a:pPr>
              <a:defRPr/>
            </a:pPr>
            <a:r>
              <a:rPr lang="en-US" dirty="0"/>
              <a:t>Types of Competitive Strategies</a:t>
            </a:r>
          </a:p>
        </p:txBody>
      </p:sp>
      <p:sp>
        <p:nvSpPr>
          <p:cNvPr id="33795" name="Rectangle 3">
            <a:extLst>
              <a:ext uri="{FF2B5EF4-FFF2-40B4-BE49-F238E27FC236}">
                <a16:creationId xmlns:a16="http://schemas.microsoft.com/office/drawing/2014/main" id="{0A182F5D-2683-F089-60E5-49A439230E21}"/>
              </a:ext>
            </a:extLst>
          </p:cNvPr>
          <p:cNvSpPr>
            <a:spLocks noGrp="1" noChangeArrowheads="1"/>
          </p:cNvSpPr>
          <p:nvPr>
            <p:ph idx="1"/>
          </p:nvPr>
        </p:nvSpPr>
        <p:spPr/>
        <p:txBody>
          <a:bodyPr/>
          <a:lstStyle/>
          <a:p>
            <a:pPr>
              <a:spcBef>
                <a:spcPct val="40000"/>
              </a:spcBef>
            </a:pPr>
            <a:r>
              <a:rPr lang="en-US" altLang="en-US" sz="2800"/>
              <a:t>Cost Leadership Strategy</a:t>
            </a:r>
          </a:p>
          <a:p>
            <a:pPr lvl="1">
              <a:spcBef>
                <a:spcPct val="40000"/>
              </a:spcBef>
            </a:pPr>
            <a:r>
              <a:rPr lang="en-US" altLang="en-US" sz="2400"/>
              <a:t>Seeking to attain the lowest total overall costs relative to other industry competitors</a:t>
            </a:r>
          </a:p>
          <a:p>
            <a:pPr>
              <a:spcBef>
                <a:spcPct val="40000"/>
              </a:spcBef>
            </a:pPr>
            <a:r>
              <a:rPr lang="en-US" altLang="en-US" sz="2800"/>
              <a:t>Differentiation Strategy</a:t>
            </a:r>
          </a:p>
          <a:p>
            <a:pPr lvl="1">
              <a:spcBef>
                <a:spcPct val="40000"/>
              </a:spcBef>
            </a:pPr>
            <a:r>
              <a:rPr lang="en-US" altLang="en-US" sz="2400"/>
              <a:t>Attempting to create a unique and distinctive product or service for which customers will pay a premium</a:t>
            </a:r>
          </a:p>
          <a:p>
            <a:pPr>
              <a:spcBef>
                <a:spcPct val="40000"/>
              </a:spcBef>
            </a:pPr>
            <a:r>
              <a:rPr lang="en-US" altLang="en-US" sz="2800"/>
              <a:t>Focus Strategy</a:t>
            </a:r>
          </a:p>
          <a:p>
            <a:pPr lvl="1">
              <a:spcBef>
                <a:spcPct val="40000"/>
              </a:spcBef>
            </a:pPr>
            <a:r>
              <a:rPr lang="en-US" altLang="en-US" sz="2400"/>
              <a:t>Using a cost or differentiation advantage to exploit a particular market segment as opposed to a larger market</a:t>
            </a:r>
          </a:p>
          <a:p>
            <a:pPr>
              <a:spcBef>
                <a:spcPct val="40000"/>
              </a:spcBef>
            </a:pPr>
            <a:endParaRPr lang="en-US" altLang="en-US" sz="280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A1342D0-82B5-46E4-9EEF-C251F60BED2B}"/>
              </a:ext>
            </a:extLst>
          </p:cNvPr>
          <p:cNvPicPr>
            <a:picLocks noChangeAspect="1"/>
          </p:cNvPicPr>
          <p:nvPr/>
        </p:nvPicPr>
        <p:blipFill>
          <a:blip r:embed="rId2"/>
          <a:stretch>
            <a:fillRect/>
          </a:stretch>
        </p:blipFill>
        <p:spPr>
          <a:xfrm>
            <a:off x="2362200" y="1483837"/>
            <a:ext cx="8522675" cy="4677606"/>
          </a:xfrm>
          <a:prstGeom prst="rect">
            <a:avLst/>
          </a:prstGeom>
        </p:spPr>
      </p:pic>
      <p:sp>
        <p:nvSpPr>
          <p:cNvPr id="8" name="Slide Number Placeholder 7">
            <a:extLst>
              <a:ext uri="{FF2B5EF4-FFF2-40B4-BE49-F238E27FC236}">
                <a16:creationId xmlns:a16="http://schemas.microsoft.com/office/drawing/2014/main" id="{6395C096-1D5F-458B-85FE-04BF7E8DC682}"/>
              </a:ext>
            </a:extLst>
          </p:cNvPr>
          <p:cNvSpPr>
            <a:spLocks noGrp="1"/>
          </p:cNvSpPr>
          <p:nvPr>
            <p:ph type="sldNum" sz="quarter" idx="12"/>
          </p:nvPr>
        </p:nvSpPr>
        <p:spPr bwMode="auto">
          <a:xfrm>
            <a:off x="8636000" y="6381750"/>
            <a:ext cx="2844800" cy="476250"/>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4000"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sz="40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40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40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40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40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40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4000" kern="1200">
                <a:solidFill>
                  <a:schemeClr val="tx1"/>
                </a:solidFill>
                <a:latin typeface="Times New Roman" panose="02020603050405020304" pitchFamily="18" charset="0"/>
                <a:ea typeface="MS PGothic" panose="020B0600070205080204" pitchFamily="34" charset="-128"/>
                <a:cs typeface="+mn-cs"/>
              </a:defRPr>
            </a:lvl9pPr>
          </a:lstStyle>
          <a:p>
            <a:r>
              <a:rPr lang="en-US" altLang="en-US"/>
              <a:t>10-</a:t>
            </a:r>
            <a:fld id="{BC26DDD7-D265-4B61-9ACA-91DB86854C55}" type="slidenum">
              <a:rPr lang="en-US" altLang="en-US" smtClean="0"/>
              <a:pPr/>
              <a:t>3</a:t>
            </a:fld>
            <a:endParaRPr lang="en-US" dirty="0"/>
          </a:p>
        </p:txBody>
      </p:sp>
      <p:sp>
        <p:nvSpPr>
          <p:cNvPr id="2" name="Date Placeholder 1">
            <a:extLst>
              <a:ext uri="{FF2B5EF4-FFF2-40B4-BE49-F238E27FC236}">
                <a16:creationId xmlns:a16="http://schemas.microsoft.com/office/drawing/2014/main" id="{385E3053-8FBE-EAD9-FE27-6B0FDD41BEB4}"/>
              </a:ext>
            </a:extLst>
          </p:cNvPr>
          <p:cNvSpPr>
            <a:spLocks noGrp="1"/>
          </p:cNvSpPr>
          <p:nvPr>
            <p:ph type="dt" sz="half" idx="10"/>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l" rtl="0" eaLnBrk="1" fontAlgn="base" hangingPunct="1">
              <a:spcBef>
                <a:spcPct val="0"/>
              </a:spcBef>
              <a:spcAft>
                <a:spcPct val="0"/>
              </a:spcAft>
              <a:defRPr sz="1400" kern="1200">
                <a:solidFill>
                  <a:schemeClr val="tx1"/>
                </a:solidFill>
                <a:latin typeface="+mn-lt"/>
                <a:ea typeface="+mn-ea"/>
                <a:cs typeface="+mn-cs"/>
              </a:defRPr>
            </a:lvl1pPr>
            <a:lvl2pPr marL="457200" algn="l" rtl="0" eaLnBrk="0" fontAlgn="base" hangingPunct="0">
              <a:spcBef>
                <a:spcPct val="0"/>
              </a:spcBef>
              <a:spcAft>
                <a:spcPct val="0"/>
              </a:spcAft>
              <a:defRPr sz="4000"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sz="40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40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40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40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40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40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4000" kern="1200">
                <a:solidFill>
                  <a:schemeClr val="tx1"/>
                </a:solidFill>
                <a:latin typeface="Times New Roman" panose="02020603050405020304" pitchFamily="18" charset="0"/>
                <a:ea typeface="MS PGothic" panose="020B0600070205080204" pitchFamily="34" charset="-128"/>
                <a:cs typeface="+mn-cs"/>
              </a:defRPr>
            </a:lvl9pPr>
          </a:lstStyle>
          <a:p>
            <a:pPr>
              <a:defRPr/>
            </a:pPr>
            <a:endParaRPr lang="en-GB" dirty="0"/>
          </a:p>
        </p:txBody>
      </p:sp>
    </p:spTree>
    <p:extLst>
      <p:ext uri="{BB962C8B-B14F-4D97-AF65-F5344CB8AC3E}">
        <p14:creationId xmlns:p14="http://schemas.microsoft.com/office/powerpoint/2010/main" val="2016646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4D1AA-464E-5460-FF33-709C13BCEBB6}"/>
              </a:ext>
            </a:extLst>
          </p:cNvPr>
          <p:cNvSpPr>
            <a:spLocks noGrp="1"/>
          </p:cNvSpPr>
          <p:nvPr>
            <p:ph type="title"/>
          </p:nvPr>
        </p:nvSpPr>
        <p:spPr/>
        <p:txBody>
          <a:bodyPr/>
          <a:lstStyle/>
          <a:p>
            <a:pPr>
              <a:defRPr/>
            </a:pPr>
            <a:r>
              <a:t>The Need for Strategic Flexibility</a:t>
            </a:r>
          </a:p>
        </p:txBody>
      </p:sp>
      <p:sp>
        <p:nvSpPr>
          <p:cNvPr id="34819" name="Content Placeholder 2">
            <a:extLst>
              <a:ext uri="{FF2B5EF4-FFF2-40B4-BE49-F238E27FC236}">
                <a16:creationId xmlns:a16="http://schemas.microsoft.com/office/drawing/2014/main" id="{FB357297-EDD1-9088-B7C9-CC95FA1D2139}"/>
              </a:ext>
            </a:extLst>
          </p:cNvPr>
          <p:cNvSpPr>
            <a:spLocks noGrp="1"/>
          </p:cNvSpPr>
          <p:nvPr>
            <p:ph sz="half" idx="1"/>
          </p:nvPr>
        </p:nvSpPr>
        <p:spPr/>
        <p:txBody>
          <a:bodyPr/>
          <a:lstStyle/>
          <a:p>
            <a:r>
              <a:rPr lang="en-US" altLang="en-US" b="1"/>
              <a:t>Strategic flexibility </a:t>
            </a:r>
            <a:r>
              <a:rPr lang="en-US" altLang="en-US"/>
              <a:t>- the ability to recognize major external changes, to quickly commit resources, and to recognize when a strategic decision was a mistake.</a:t>
            </a:r>
          </a:p>
        </p:txBody>
      </p:sp>
      <p:pic>
        <p:nvPicPr>
          <p:cNvPr id="34820" name="Picture 2">
            <a:extLst>
              <a:ext uri="{FF2B5EF4-FFF2-40B4-BE49-F238E27FC236}">
                <a16:creationId xmlns:a16="http://schemas.microsoft.com/office/drawing/2014/main" id="{EB1C94B0-4DE3-8DB5-3798-008BB8B6589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753225" y="1752600"/>
            <a:ext cx="2876550" cy="3619500"/>
          </a:xfrm>
          <a:noFill/>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2E63C-4731-7FFC-0439-7B9D48A5EA73}"/>
              </a:ext>
            </a:extLst>
          </p:cNvPr>
          <p:cNvSpPr>
            <a:spLocks noGrp="1"/>
          </p:cNvSpPr>
          <p:nvPr>
            <p:ph type="title"/>
          </p:nvPr>
        </p:nvSpPr>
        <p:spPr/>
        <p:txBody>
          <a:bodyPr/>
          <a:lstStyle/>
          <a:p>
            <a:pPr algn="ctr">
              <a:defRPr/>
            </a:pPr>
            <a:r>
              <a:rPr lang="en-US" sz="3600" dirty="0"/>
              <a:t>Exhibit 9-7: Developing Strategic Flexibility</a:t>
            </a:r>
          </a:p>
        </p:txBody>
      </p:sp>
      <p:pic>
        <p:nvPicPr>
          <p:cNvPr id="35843" name="Picture 2">
            <a:extLst>
              <a:ext uri="{FF2B5EF4-FFF2-40B4-BE49-F238E27FC236}">
                <a16:creationId xmlns:a16="http://schemas.microsoft.com/office/drawing/2014/main" id="{8A2DBA49-7A7B-9DE8-D77D-A7DBB0CB1B3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09600" y="1524000"/>
            <a:ext cx="9831388" cy="2971800"/>
          </a:xfrm>
          <a:noFill/>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a:extLst>
              <a:ext uri="{FF2B5EF4-FFF2-40B4-BE49-F238E27FC236}">
                <a16:creationId xmlns:a16="http://schemas.microsoft.com/office/drawing/2014/main" id="{1FD32344-DDE9-A17B-0A1B-764541B23DBE}"/>
              </a:ext>
            </a:extLst>
          </p:cNvPr>
          <p:cNvSpPr>
            <a:spLocks noGrp="1" noChangeArrowheads="1"/>
          </p:cNvSpPr>
          <p:nvPr>
            <p:ph type="title"/>
          </p:nvPr>
        </p:nvSpPr>
        <p:spPr>
          <a:xfrm>
            <a:off x="1676400" y="0"/>
            <a:ext cx="9829800" cy="1311275"/>
          </a:xfrm>
        </p:spPr>
        <p:txBody>
          <a:bodyPr/>
          <a:lstStyle/>
          <a:p>
            <a:pPr algn="ctr">
              <a:defRPr/>
            </a:pPr>
            <a:r>
              <a:rPr lang="en-US" sz="4000" dirty="0"/>
              <a:t>Strategies for Applying e-Business Techniques</a:t>
            </a:r>
          </a:p>
        </p:txBody>
      </p:sp>
      <p:sp>
        <p:nvSpPr>
          <p:cNvPr id="36867" name="Rectangle 5">
            <a:extLst>
              <a:ext uri="{FF2B5EF4-FFF2-40B4-BE49-F238E27FC236}">
                <a16:creationId xmlns:a16="http://schemas.microsoft.com/office/drawing/2014/main" id="{546021E3-4DFD-43AC-919B-C077BEDE4D9C}"/>
              </a:ext>
            </a:extLst>
          </p:cNvPr>
          <p:cNvSpPr>
            <a:spLocks noGrp="1" noChangeArrowheads="1"/>
          </p:cNvSpPr>
          <p:nvPr>
            <p:ph idx="1"/>
          </p:nvPr>
        </p:nvSpPr>
        <p:spPr>
          <a:xfrm>
            <a:off x="609600" y="1600200"/>
            <a:ext cx="10896600" cy="4495800"/>
          </a:xfrm>
        </p:spPr>
        <p:txBody>
          <a:bodyPr/>
          <a:lstStyle/>
          <a:p>
            <a:r>
              <a:rPr lang="en-US" altLang="en-US" sz="2800" dirty="0"/>
              <a:t>Cost Leadership</a:t>
            </a:r>
          </a:p>
          <a:p>
            <a:pPr lvl="1"/>
            <a:r>
              <a:rPr lang="en-US" altLang="en-US" sz="2400" dirty="0"/>
              <a:t>On-line activities: bidding, order processing, inventory control, recruitment and hiring</a:t>
            </a:r>
          </a:p>
          <a:p>
            <a:r>
              <a:rPr lang="en-US" altLang="en-US" sz="2800" dirty="0"/>
              <a:t>Differentiation</a:t>
            </a:r>
          </a:p>
          <a:p>
            <a:pPr lvl="1"/>
            <a:r>
              <a:rPr lang="en-US" altLang="en-US" sz="2400" dirty="0"/>
              <a:t>Internet-based knowledge systems, online ordering and customer support</a:t>
            </a:r>
          </a:p>
          <a:p>
            <a:r>
              <a:rPr lang="en-US" altLang="en-US" sz="2800" dirty="0"/>
              <a:t>Focus</a:t>
            </a:r>
          </a:p>
          <a:p>
            <a:pPr lvl="1"/>
            <a:r>
              <a:rPr lang="en-US" altLang="en-US" sz="2400" dirty="0"/>
              <a:t>Chat rooms and discussion boards, targeted Web sites</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41203F03-7955-A8A8-298E-EF74BEAC9B58}"/>
              </a:ext>
            </a:extLst>
          </p:cNvPr>
          <p:cNvSpPr>
            <a:spLocks noGrp="1" noChangeArrowheads="1"/>
          </p:cNvSpPr>
          <p:nvPr>
            <p:ph type="title"/>
          </p:nvPr>
        </p:nvSpPr>
        <p:spPr>
          <a:xfrm>
            <a:off x="1600200" y="0"/>
            <a:ext cx="9982200" cy="1143000"/>
          </a:xfrm>
        </p:spPr>
        <p:txBody>
          <a:bodyPr/>
          <a:lstStyle/>
          <a:p>
            <a:pPr>
              <a:defRPr/>
            </a:pPr>
            <a:r>
              <a:rPr lang="en-US" dirty="0"/>
              <a:t>Customer Service Strategies</a:t>
            </a:r>
          </a:p>
        </p:txBody>
      </p:sp>
      <p:sp>
        <p:nvSpPr>
          <p:cNvPr id="37891" name="Rectangle 3">
            <a:extLst>
              <a:ext uri="{FF2B5EF4-FFF2-40B4-BE49-F238E27FC236}">
                <a16:creationId xmlns:a16="http://schemas.microsoft.com/office/drawing/2014/main" id="{4139C7FB-EEBF-2290-E985-9A0DBF1F0496}"/>
              </a:ext>
            </a:extLst>
          </p:cNvPr>
          <p:cNvSpPr>
            <a:spLocks noGrp="1" noChangeArrowheads="1"/>
          </p:cNvSpPr>
          <p:nvPr>
            <p:ph idx="1"/>
          </p:nvPr>
        </p:nvSpPr>
        <p:spPr/>
        <p:txBody>
          <a:bodyPr/>
          <a:lstStyle/>
          <a:p>
            <a:r>
              <a:rPr lang="en-US" altLang="en-US"/>
              <a:t>Giving the customers what they want</a:t>
            </a:r>
          </a:p>
          <a:p>
            <a:r>
              <a:rPr lang="en-US" altLang="en-US"/>
              <a:t>Communicating effectively with them</a:t>
            </a:r>
          </a:p>
          <a:p>
            <a:r>
              <a:rPr lang="en-US" altLang="en-US"/>
              <a:t>Providing employees with customer service training</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42590948-6F29-DFE5-7959-1C593BE05CAF}"/>
              </a:ext>
            </a:extLst>
          </p:cNvPr>
          <p:cNvSpPr>
            <a:spLocks noGrp="1" noChangeArrowheads="1"/>
          </p:cNvSpPr>
          <p:nvPr>
            <p:ph type="title"/>
          </p:nvPr>
        </p:nvSpPr>
        <p:spPr>
          <a:xfrm>
            <a:off x="1828800" y="0"/>
            <a:ext cx="9753600" cy="1143000"/>
          </a:xfrm>
        </p:spPr>
        <p:txBody>
          <a:bodyPr/>
          <a:lstStyle/>
          <a:p>
            <a:pPr>
              <a:defRPr/>
            </a:pPr>
            <a:r>
              <a:rPr lang="en-US" dirty="0"/>
              <a:t>Innovation Strategies</a:t>
            </a:r>
          </a:p>
        </p:txBody>
      </p:sp>
      <p:sp>
        <p:nvSpPr>
          <p:cNvPr id="38916" name="Rectangle 3">
            <a:extLst>
              <a:ext uri="{FF2B5EF4-FFF2-40B4-BE49-F238E27FC236}">
                <a16:creationId xmlns:a16="http://schemas.microsoft.com/office/drawing/2014/main" id="{6D208B5C-4769-11C5-0685-ACC92D129B10}"/>
              </a:ext>
            </a:extLst>
          </p:cNvPr>
          <p:cNvSpPr>
            <a:spLocks noGrp="1" noChangeArrowheads="1"/>
          </p:cNvSpPr>
          <p:nvPr>
            <p:ph idx="1"/>
          </p:nvPr>
        </p:nvSpPr>
        <p:spPr/>
        <p:txBody>
          <a:bodyPr/>
          <a:lstStyle/>
          <a:p>
            <a:r>
              <a:rPr lang="en-US" altLang="en-US" sz="2800"/>
              <a:t>Possible Events</a:t>
            </a:r>
          </a:p>
          <a:p>
            <a:pPr lvl="1"/>
            <a:r>
              <a:rPr lang="en-US" altLang="en-US" sz="2400"/>
              <a:t>Radical breakthroughs in products</a:t>
            </a:r>
          </a:p>
          <a:p>
            <a:pPr lvl="1"/>
            <a:r>
              <a:rPr lang="en-US" altLang="en-US" sz="2400"/>
              <a:t>Application of existing technology to new uses</a:t>
            </a:r>
          </a:p>
          <a:p>
            <a:r>
              <a:rPr lang="en-US" altLang="en-US" sz="2800"/>
              <a:t>Strategic Decisions about Innovation</a:t>
            </a:r>
          </a:p>
          <a:p>
            <a:pPr lvl="1"/>
            <a:r>
              <a:rPr lang="en-US" altLang="en-US" sz="2400"/>
              <a:t>Basic research</a:t>
            </a:r>
          </a:p>
          <a:p>
            <a:pPr lvl="1"/>
            <a:r>
              <a:rPr lang="en-US" altLang="en-US" sz="2400"/>
              <a:t>Product development</a:t>
            </a:r>
          </a:p>
          <a:p>
            <a:pPr lvl="1"/>
            <a:r>
              <a:rPr lang="en-US" altLang="en-US" sz="2400"/>
              <a:t>Process innovation</a:t>
            </a:r>
          </a:p>
          <a:p>
            <a:r>
              <a:rPr lang="en-US" altLang="en-US" sz="2800" b="1"/>
              <a:t>First Mover </a:t>
            </a:r>
            <a:r>
              <a:rPr lang="en-US" altLang="en-US" sz="2800"/>
              <a:t>- an organization that brings a product innovation to the market or uses new process innovations.</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383A9-A4A9-29BA-A93E-F91B7191826C}"/>
              </a:ext>
            </a:extLst>
          </p:cNvPr>
          <p:cNvSpPr>
            <a:spLocks noGrp="1"/>
          </p:cNvSpPr>
          <p:nvPr>
            <p:ph type="title"/>
          </p:nvPr>
        </p:nvSpPr>
        <p:spPr>
          <a:xfrm>
            <a:off x="1524000" y="0"/>
            <a:ext cx="10058400" cy="1143000"/>
          </a:xfrm>
        </p:spPr>
        <p:txBody>
          <a:bodyPr/>
          <a:lstStyle/>
          <a:p>
            <a:pPr algn="ctr">
              <a:defRPr/>
            </a:pPr>
            <a:r>
              <a:rPr lang="en-US" sz="3600" dirty="0"/>
              <a:t>Exhibit 9-8: First-Mover Advantages and Disadvantages</a:t>
            </a:r>
          </a:p>
        </p:txBody>
      </p:sp>
      <p:pic>
        <p:nvPicPr>
          <p:cNvPr id="39939" name="Picture 2">
            <a:extLst>
              <a:ext uri="{FF2B5EF4-FFF2-40B4-BE49-F238E27FC236}">
                <a16:creationId xmlns:a16="http://schemas.microsoft.com/office/drawing/2014/main" id="{8492438E-A709-A630-EF3F-22E085E55A9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663700" y="1600201"/>
            <a:ext cx="8699500" cy="2595563"/>
          </a:xfrm>
          <a:noFill/>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4" name="Rectangle 4">
            <a:extLst>
              <a:ext uri="{FF2B5EF4-FFF2-40B4-BE49-F238E27FC236}">
                <a16:creationId xmlns:a16="http://schemas.microsoft.com/office/drawing/2014/main" id="{D9BE278F-EB00-AC64-C6D9-914C110BD2FC}"/>
              </a:ext>
            </a:extLst>
          </p:cNvPr>
          <p:cNvSpPr>
            <a:spLocks noGrp="1" noChangeArrowheads="1"/>
          </p:cNvSpPr>
          <p:nvPr>
            <p:ph type="title" idx="4294967295"/>
          </p:nvPr>
        </p:nvSpPr>
        <p:spPr>
          <a:xfrm>
            <a:off x="0" y="76200"/>
            <a:ext cx="8229600" cy="1143000"/>
          </a:xfrm>
        </p:spPr>
        <p:txBody>
          <a:bodyPr/>
          <a:lstStyle/>
          <a:p>
            <a:pPr>
              <a:defRPr/>
            </a:pPr>
            <a:r>
              <a:rPr lang="en-US" sz="3600" dirty="0">
                <a:solidFill>
                  <a:schemeClr val="tx1">
                    <a:lumMod val="50000"/>
                    <a:lumOff val="50000"/>
                  </a:schemeClr>
                </a:solidFill>
              </a:rPr>
              <a:t>Terms to Know</a:t>
            </a:r>
          </a:p>
        </p:txBody>
      </p:sp>
      <p:sp>
        <p:nvSpPr>
          <p:cNvPr id="92165" name="Rectangle 5">
            <a:extLst>
              <a:ext uri="{FF2B5EF4-FFF2-40B4-BE49-F238E27FC236}">
                <a16:creationId xmlns:a16="http://schemas.microsoft.com/office/drawing/2014/main" id="{35E0B7F1-99AF-625D-126E-6E054C803A37}"/>
              </a:ext>
            </a:extLst>
          </p:cNvPr>
          <p:cNvSpPr>
            <a:spLocks noGrp="1" noChangeArrowheads="1"/>
          </p:cNvSpPr>
          <p:nvPr>
            <p:ph sz="half" idx="4294967295"/>
          </p:nvPr>
        </p:nvSpPr>
        <p:spPr>
          <a:xfrm>
            <a:off x="609600" y="1371600"/>
            <a:ext cx="5029200" cy="4525963"/>
          </a:xfrm>
        </p:spPr>
        <p:txBody>
          <a:bodyPr/>
          <a:lstStyle/>
          <a:p>
            <a:pPr>
              <a:spcBef>
                <a:spcPct val="30000"/>
              </a:spcBef>
            </a:pPr>
            <a:r>
              <a:rPr lang="en-US" altLang="en-US" sz="2000" dirty="0"/>
              <a:t>strategic management</a:t>
            </a:r>
          </a:p>
          <a:p>
            <a:pPr>
              <a:spcBef>
                <a:spcPct val="30000"/>
              </a:spcBef>
            </a:pPr>
            <a:r>
              <a:rPr lang="en-US" altLang="en-US" sz="2000" dirty="0"/>
              <a:t>strategies</a:t>
            </a:r>
          </a:p>
          <a:p>
            <a:pPr>
              <a:spcBef>
                <a:spcPct val="30000"/>
              </a:spcBef>
            </a:pPr>
            <a:r>
              <a:rPr lang="en-US" altLang="en-US" sz="2000" dirty="0"/>
              <a:t>business model</a:t>
            </a:r>
          </a:p>
          <a:p>
            <a:pPr>
              <a:spcBef>
                <a:spcPct val="30000"/>
              </a:spcBef>
            </a:pPr>
            <a:r>
              <a:rPr lang="en-US" altLang="en-US" sz="2000" dirty="0"/>
              <a:t>strategic management process</a:t>
            </a:r>
          </a:p>
          <a:p>
            <a:pPr>
              <a:spcBef>
                <a:spcPct val="30000"/>
              </a:spcBef>
            </a:pPr>
            <a:r>
              <a:rPr lang="en-US" altLang="en-US" sz="2000" dirty="0"/>
              <a:t>mission</a:t>
            </a:r>
          </a:p>
          <a:p>
            <a:pPr>
              <a:spcBef>
                <a:spcPct val="30000"/>
              </a:spcBef>
            </a:pPr>
            <a:r>
              <a:rPr lang="en-US" altLang="en-US" sz="2000" dirty="0"/>
              <a:t>opportunities</a:t>
            </a:r>
          </a:p>
          <a:p>
            <a:pPr>
              <a:spcBef>
                <a:spcPct val="30000"/>
              </a:spcBef>
            </a:pPr>
            <a:r>
              <a:rPr lang="en-US" altLang="en-US" sz="2000" dirty="0"/>
              <a:t>threats</a:t>
            </a:r>
          </a:p>
          <a:p>
            <a:pPr>
              <a:spcBef>
                <a:spcPct val="30000"/>
              </a:spcBef>
            </a:pPr>
            <a:r>
              <a:rPr lang="en-US" altLang="en-US" sz="2000" dirty="0"/>
              <a:t>resources</a:t>
            </a:r>
          </a:p>
          <a:p>
            <a:pPr>
              <a:spcBef>
                <a:spcPct val="30000"/>
              </a:spcBef>
            </a:pPr>
            <a:r>
              <a:rPr lang="en-US" altLang="en-US" sz="2000" dirty="0"/>
              <a:t>capabilities</a:t>
            </a:r>
          </a:p>
          <a:p>
            <a:pPr>
              <a:spcBef>
                <a:spcPct val="30000"/>
              </a:spcBef>
            </a:pPr>
            <a:r>
              <a:rPr lang="en-US" altLang="en-US" sz="2000" dirty="0"/>
              <a:t>core competencies</a:t>
            </a:r>
          </a:p>
          <a:p>
            <a:pPr>
              <a:spcBef>
                <a:spcPct val="30000"/>
              </a:spcBef>
            </a:pPr>
            <a:r>
              <a:rPr lang="en-US" altLang="en-US" sz="2000" dirty="0"/>
              <a:t>strengths</a:t>
            </a:r>
          </a:p>
          <a:p>
            <a:pPr>
              <a:spcBef>
                <a:spcPct val="30000"/>
              </a:spcBef>
            </a:pPr>
            <a:r>
              <a:rPr lang="en-US" altLang="en-US" sz="2000" dirty="0"/>
              <a:t>weaknesses</a:t>
            </a:r>
          </a:p>
        </p:txBody>
      </p:sp>
      <p:sp>
        <p:nvSpPr>
          <p:cNvPr id="92166" name="Rectangle 6">
            <a:extLst>
              <a:ext uri="{FF2B5EF4-FFF2-40B4-BE49-F238E27FC236}">
                <a16:creationId xmlns:a16="http://schemas.microsoft.com/office/drawing/2014/main" id="{9FCE8A90-07C5-DA5C-D4C8-D7F2BC1531F7}"/>
              </a:ext>
            </a:extLst>
          </p:cNvPr>
          <p:cNvSpPr>
            <a:spLocks noGrp="1" noChangeArrowheads="1"/>
          </p:cNvSpPr>
          <p:nvPr>
            <p:ph sz="half" idx="4294967295"/>
          </p:nvPr>
        </p:nvSpPr>
        <p:spPr>
          <a:xfrm>
            <a:off x="7010400" y="1371600"/>
            <a:ext cx="5181600" cy="4525963"/>
          </a:xfrm>
        </p:spPr>
        <p:txBody>
          <a:bodyPr/>
          <a:lstStyle/>
          <a:p>
            <a:pPr>
              <a:spcBef>
                <a:spcPct val="30000"/>
              </a:spcBef>
            </a:pPr>
            <a:r>
              <a:rPr lang="en-US" altLang="en-US" sz="2000" dirty="0"/>
              <a:t>SWOT analysis</a:t>
            </a:r>
          </a:p>
          <a:p>
            <a:pPr>
              <a:spcBef>
                <a:spcPct val="30000"/>
              </a:spcBef>
            </a:pPr>
            <a:r>
              <a:rPr lang="en-US" altLang="en-US" sz="2000" dirty="0"/>
              <a:t>corporate strategy</a:t>
            </a:r>
          </a:p>
          <a:p>
            <a:pPr>
              <a:spcBef>
                <a:spcPct val="30000"/>
              </a:spcBef>
            </a:pPr>
            <a:r>
              <a:rPr lang="en-US" altLang="en-US" sz="2000" dirty="0"/>
              <a:t>growth strategy</a:t>
            </a:r>
          </a:p>
          <a:p>
            <a:pPr>
              <a:spcBef>
                <a:spcPct val="30000"/>
              </a:spcBef>
            </a:pPr>
            <a:r>
              <a:rPr lang="en-US" altLang="en-US" sz="2000" dirty="0"/>
              <a:t>stability strategy</a:t>
            </a:r>
          </a:p>
          <a:p>
            <a:pPr>
              <a:spcBef>
                <a:spcPct val="30000"/>
              </a:spcBef>
            </a:pPr>
            <a:r>
              <a:rPr lang="en-US" altLang="en-US" sz="2000" dirty="0"/>
              <a:t>renewal strategy</a:t>
            </a:r>
          </a:p>
          <a:p>
            <a:pPr>
              <a:spcBef>
                <a:spcPct val="30000"/>
              </a:spcBef>
            </a:pPr>
            <a:r>
              <a:rPr lang="en-US" altLang="en-US" sz="2000" dirty="0"/>
              <a:t>BCG matrix</a:t>
            </a:r>
          </a:p>
          <a:p>
            <a:pPr>
              <a:spcBef>
                <a:spcPct val="30000"/>
              </a:spcBef>
            </a:pPr>
            <a:r>
              <a:rPr lang="en-US" altLang="en-US" sz="2000" dirty="0"/>
              <a:t>competitive strategy</a:t>
            </a:r>
          </a:p>
          <a:p>
            <a:pPr>
              <a:spcBef>
                <a:spcPct val="30000"/>
              </a:spcBef>
            </a:pPr>
            <a:r>
              <a:rPr lang="en-US" altLang="en-US" sz="2000" dirty="0"/>
              <a:t>strategic business units</a:t>
            </a:r>
          </a:p>
          <a:p>
            <a:pPr>
              <a:spcBef>
                <a:spcPct val="30000"/>
              </a:spcBef>
            </a:pPr>
            <a:r>
              <a:rPr lang="en-US" altLang="en-US" sz="2000" dirty="0"/>
              <a:t>competitive advantage</a:t>
            </a:r>
          </a:p>
          <a:p>
            <a:r>
              <a:rPr lang="en-US" altLang="en-US" sz="2000" dirty="0"/>
              <a:t>functional strategies </a:t>
            </a:r>
          </a:p>
          <a:p>
            <a:r>
              <a:rPr lang="en-US" altLang="en-US" sz="2000" dirty="0"/>
              <a:t>strategic flexibility </a:t>
            </a:r>
          </a:p>
          <a:p>
            <a:r>
              <a:rPr lang="en-US" altLang="en-US" sz="2000" dirty="0"/>
              <a:t>first mover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2165">
                                            <p:txEl>
                                              <p:pRg st="0" end="0"/>
                                            </p:txEl>
                                          </p:spTgt>
                                        </p:tgtEl>
                                        <p:attrNameLst>
                                          <p:attrName>style.visibility</p:attrName>
                                        </p:attrNameLst>
                                      </p:cBhvr>
                                      <p:to>
                                        <p:strVal val="visible"/>
                                      </p:to>
                                    </p:set>
                                    <p:animEffect transition="in" filter="wipe(left)">
                                      <p:cBhvr>
                                        <p:cTn id="7" dur="500"/>
                                        <p:tgtEl>
                                          <p:spTgt spid="92165">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2165">
                                            <p:txEl>
                                              <p:pRg st="1" end="1"/>
                                            </p:txEl>
                                          </p:spTgt>
                                        </p:tgtEl>
                                        <p:attrNameLst>
                                          <p:attrName>style.visibility</p:attrName>
                                        </p:attrNameLst>
                                      </p:cBhvr>
                                      <p:to>
                                        <p:strVal val="visible"/>
                                      </p:to>
                                    </p:set>
                                    <p:animEffect transition="in" filter="wipe(left)">
                                      <p:cBhvr>
                                        <p:cTn id="11" dur="500"/>
                                        <p:tgtEl>
                                          <p:spTgt spid="92165">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92165">
                                            <p:txEl>
                                              <p:pRg st="2" end="2"/>
                                            </p:txEl>
                                          </p:spTgt>
                                        </p:tgtEl>
                                        <p:attrNameLst>
                                          <p:attrName>style.visibility</p:attrName>
                                        </p:attrNameLst>
                                      </p:cBhvr>
                                      <p:to>
                                        <p:strVal val="visible"/>
                                      </p:to>
                                    </p:set>
                                    <p:animEffect transition="in" filter="wipe(left)">
                                      <p:cBhvr>
                                        <p:cTn id="15" dur="500"/>
                                        <p:tgtEl>
                                          <p:spTgt spid="92165">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2165">
                                            <p:txEl>
                                              <p:pRg st="3" end="3"/>
                                            </p:txEl>
                                          </p:spTgt>
                                        </p:tgtEl>
                                        <p:attrNameLst>
                                          <p:attrName>style.visibility</p:attrName>
                                        </p:attrNameLst>
                                      </p:cBhvr>
                                      <p:to>
                                        <p:strVal val="visible"/>
                                      </p:to>
                                    </p:set>
                                    <p:animEffect transition="in" filter="wipe(left)">
                                      <p:cBhvr>
                                        <p:cTn id="19" dur="500"/>
                                        <p:tgtEl>
                                          <p:spTgt spid="92165">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2165">
                                            <p:txEl>
                                              <p:pRg st="4" end="4"/>
                                            </p:txEl>
                                          </p:spTgt>
                                        </p:tgtEl>
                                        <p:attrNameLst>
                                          <p:attrName>style.visibility</p:attrName>
                                        </p:attrNameLst>
                                      </p:cBhvr>
                                      <p:to>
                                        <p:strVal val="visible"/>
                                      </p:to>
                                    </p:set>
                                    <p:animEffect transition="in" filter="wipe(left)">
                                      <p:cBhvr>
                                        <p:cTn id="23" dur="500"/>
                                        <p:tgtEl>
                                          <p:spTgt spid="92165">
                                            <p:txEl>
                                              <p:pRg st="4" end="4"/>
                                            </p:txEl>
                                          </p:spTgt>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92165">
                                            <p:txEl>
                                              <p:pRg st="5" end="5"/>
                                            </p:txEl>
                                          </p:spTgt>
                                        </p:tgtEl>
                                        <p:attrNameLst>
                                          <p:attrName>style.visibility</p:attrName>
                                        </p:attrNameLst>
                                      </p:cBhvr>
                                      <p:to>
                                        <p:strVal val="visible"/>
                                      </p:to>
                                    </p:set>
                                    <p:animEffect transition="in" filter="wipe(left)">
                                      <p:cBhvr>
                                        <p:cTn id="27" dur="500"/>
                                        <p:tgtEl>
                                          <p:spTgt spid="92165">
                                            <p:txEl>
                                              <p:pRg st="5" end="5"/>
                                            </p:txEl>
                                          </p:spTgt>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92165">
                                            <p:txEl>
                                              <p:pRg st="6" end="6"/>
                                            </p:txEl>
                                          </p:spTgt>
                                        </p:tgtEl>
                                        <p:attrNameLst>
                                          <p:attrName>style.visibility</p:attrName>
                                        </p:attrNameLst>
                                      </p:cBhvr>
                                      <p:to>
                                        <p:strVal val="visible"/>
                                      </p:to>
                                    </p:set>
                                    <p:animEffect transition="in" filter="wipe(left)">
                                      <p:cBhvr>
                                        <p:cTn id="31" dur="500"/>
                                        <p:tgtEl>
                                          <p:spTgt spid="92165">
                                            <p:txEl>
                                              <p:pRg st="6" end="6"/>
                                            </p:txEl>
                                          </p:spTgt>
                                        </p:tgtEl>
                                      </p:cBhvr>
                                    </p:animEffect>
                                  </p:childTnLst>
                                </p:cTn>
                              </p:par>
                            </p:childTnLst>
                          </p:cTn>
                        </p:par>
                        <p:par>
                          <p:cTn id="32" fill="hold" nodeType="afterGroup">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92165">
                                            <p:txEl>
                                              <p:pRg st="7" end="7"/>
                                            </p:txEl>
                                          </p:spTgt>
                                        </p:tgtEl>
                                        <p:attrNameLst>
                                          <p:attrName>style.visibility</p:attrName>
                                        </p:attrNameLst>
                                      </p:cBhvr>
                                      <p:to>
                                        <p:strVal val="visible"/>
                                      </p:to>
                                    </p:set>
                                    <p:animEffect transition="in" filter="wipe(left)">
                                      <p:cBhvr>
                                        <p:cTn id="35" dur="500"/>
                                        <p:tgtEl>
                                          <p:spTgt spid="92165">
                                            <p:txEl>
                                              <p:pRg st="7" end="7"/>
                                            </p:txEl>
                                          </p:spTgt>
                                        </p:tgtEl>
                                      </p:cBhvr>
                                    </p:animEffect>
                                  </p:childTnLst>
                                </p:cTn>
                              </p:par>
                            </p:childTnLst>
                          </p:cTn>
                        </p:par>
                        <p:par>
                          <p:cTn id="36" fill="hold" nodeType="afterGroup">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92165">
                                            <p:txEl>
                                              <p:pRg st="8" end="8"/>
                                            </p:txEl>
                                          </p:spTgt>
                                        </p:tgtEl>
                                        <p:attrNameLst>
                                          <p:attrName>style.visibility</p:attrName>
                                        </p:attrNameLst>
                                      </p:cBhvr>
                                      <p:to>
                                        <p:strVal val="visible"/>
                                      </p:to>
                                    </p:set>
                                    <p:animEffect transition="in" filter="wipe(left)">
                                      <p:cBhvr>
                                        <p:cTn id="39" dur="500"/>
                                        <p:tgtEl>
                                          <p:spTgt spid="92165">
                                            <p:txEl>
                                              <p:pRg st="8" end="8"/>
                                            </p:txEl>
                                          </p:spTgt>
                                        </p:tgtEl>
                                      </p:cBhvr>
                                    </p:animEffect>
                                  </p:childTnLst>
                                </p:cTn>
                              </p:par>
                            </p:childTnLst>
                          </p:cTn>
                        </p:par>
                        <p:par>
                          <p:cTn id="40" fill="hold" nodeType="afterGroup">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92165">
                                            <p:txEl>
                                              <p:pRg st="9" end="9"/>
                                            </p:txEl>
                                          </p:spTgt>
                                        </p:tgtEl>
                                        <p:attrNameLst>
                                          <p:attrName>style.visibility</p:attrName>
                                        </p:attrNameLst>
                                      </p:cBhvr>
                                      <p:to>
                                        <p:strVal val="visible"/>
                                      </p:to>
                                    </p:set>
                                    <p:animEffect transition="in" filter="wipe(left)">
                                      <p:cBhvr>
                                        <p:cTn id="43" dur="500"/>
                                        <p:tgtEl>
                                          <p:spTgt spid="92165">
                                            <p:txEl>
                                              <p:pRg st="9" end="9"/>
                                            </p:txEl>
                                          </p:spTgt>
                                        </p:tgtEl>
                                      </p:cBhvr>
                                    </p:animEffect>
                                  </p:childTnLst>
                                </p:cTn>
                              </p:par>
                            </p:childTnLst>
                          </p:cTn>
                        </p:par>
                        <p:par>
                          <p:cTn id="44" fill="hold" nodeType="afterGroup">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92165">
                                            <p:txEl>
                                              <p:pRg st="10" end="10"/>
                                            </p:txEl>
                                          </p:spTgt>
                                        </p:tgtEl>
                                        <p:attrNameLst>
                                          <p:attrName>style.visibility</p:attrName>
                                        </p:attrNameLst>
                                      </p:cBhvr>
                                      <p:to>
                                        <p:strVal val="visible"/>
                                      </p:to>
                                    </p:set>
                                    <p:animEffect transition="in" filter="wipe(left)">
                                      <p:cBhvr>
                                        <p:cTn id="47" dur="500"/>
                                        <p:tgtEl>
                                          <p:spTgt spid="92165">
                                            <p:txEl>
                                              <p:pRg st="10" end="10"/>
                                            </p:txEl>
                                          </p:spTgt>
                                        </p:tgtEl>
                                      </p:cBhvr>
                                    </p:animEffect>
                                  </p:childTnLst>
                                </p:cTn>
                              </p:par>
                            </p:childTnLst>
                          </p:cTn>
                        </p:par>
                        <p:par>
                          <p:cTn id="48" fill="hold" nodeType="afterGroup">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92165">
                                            <p:txEl>
                                              <p:pRg st="11" end="11"/>
                                            </p:txEl>
                                          </p:spTgt>
                                        </p:tgtEl>
                                        <p:attrNameLst>
                                          <p:attrName>style.visibility</p:attrName>
                                        </p:attrNameLst>
                                      </p:cBhvr>
                                      <p:to>
                                        <p:strVal val="visible"/>
                                      </p:to>
                                    </p:set>
                                    <p:animEffect transition="in" filter="wipe(left)">
                                      <p:cBhvr>
                                        <p:cTn id="51" dur="500"/>
                                        <p:tgtEl>
                                          <p:spTgt spid="92165">
                                            <p:txEl>
                                              <p:pRg st="11" end="11"/>
                                            </p:txEl>
                                          </p:spTgt>
                                        </p:tgtEl>
                                      </p:cBhvr>
                                    </p:animEffect>
                                  </p:childTnLst>
                                </p:cTn>
                              </p:par>
                            </p:childTnLst>
                          </p:cTn>
                        </p:par>
                        <p:par>
                          <p:cTn id="52" fill="hold" nodeType="afterGroup">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92166">
                                            <p:txEl>
                                              <p:pRg st="0" end="0"/>
                                            </p:txEl>
                                          </p:spTgt>
                                        </p:tgtEl>
                                        <p:attrNameLst>
                                          <p:attrName>style.visibility</p:attrName>
                                        </p:attrNameLst>
                                      </p:cBhvr>
                                      <p:to>
                                        <p:strVal val="visible"/>
                                      </p:to>
                                    </p:set>
                                    <p:animEffect transition="in" filter="wipe(left)">
                                      <p:cBhvr>
                                        <p:cTn id="55" dur="500"/>
                                        <p:tgtEl>
                                          <p:spTgt spid="92166">
                                            <p:txEl>
                                              <p:pRg st="0" end="0"/>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92166">
                                            <p:txEl>
                                              <p:pRg st="1" end="1"/>
                                            </p:txEl>
                                          </p:spTgt>
                                        </p:tgtEl>
                                        <p:attrNameLst>
                                          <p:attrName>style.visibility</p:attrName>
                                        </p:attrNameLst>
                                      </p:cBhvr>
                                      <p:to>
                                        <p:strVal val="visible"/>
                                      </p:to>
                                    </p:set>
                                    <p:animEffect transition="in" filter="wipe(left)">
                                      <p:cBhvr>
                                        <p:cTn id="60" dur="500"/>
                                        <p:tgtEl>
                                          <p:spTgt spid="92166">
                                            <p:txEl>
                                              <p:pRg st="1" end="1"/>
                                            </p:txEl>
                                          </p:spTgt>
                                        </p:tgtEl>
                                      </p:cBhvr>
                                    </p:animEffect>
                                  </p:childTnLst>
                                </p:cTn>
                              </p:par>
                            </p:childTnLst>
                          </p:cTn>
                        </p:par>
                        <p:par>
                          <p:cTn id="61" fill="hold" nodeType="afterGroup">
                            <p:stCondLst>
                              <p:cond delay="500"/>
                            </p:stCondLst>
                            <p:childTnLst>
                              <p:par>
                                <p:cTn id="62" presetID="22" presetClass="entr" presetSubtype="8" fill="hold" grpId="0" nodeType="afterEffect">
                                  <p:stCondLst>
                                    <p:cond delay="0"/>
                                  </p:stCondLst>
                                  <p:childTnLst>
                                    <p:set>
                                      <p:cBhvr>
                                        <p:cTn id="63" dur="1" fill="hold">
                                          <p:stCondLst>
                                            <p:cond delay="0"/>
                                          </p:stCondLst>
                                        </p:cTn>
                                        <p:tgtEl>
                                          <p:spTgt spid="92166">
                                            <p:txEl>
                                              <p:pRg st="2" end="2"/>
                                            </p:txEl>
                                          </p:spTgt>
                                        </p:tgtEl>
                                        <p:attrNameLst>
                                          <p:attrName>style.visibility</p:attrName>
                                        </p:attrNameLst>
                                      </p:cBhvr>
                                      <p:to>
                                        <p:strVal val="visible"/>
                                      </p:to>
                                    </p:set>
                                    <p:animEffect transition="in" filter="wipe(left)">
                                      <p:cBhvr>
                                        <p:cTn id="64" dur="500"/>
                                        <p:tgtEl>
                                          <p:spTgt spid="92166">
                                            <p:txEl>
                                              <p:pRg st="2" end="2"/>
                                            </p:txEl>
                                          </p:spTgt>
                                        </p:tgtEl>
                                      </p:cBhvr>
                                    </p:animEffect>
                                  </p:childTnLst>
                                </p:cTn>
                              </p:par>
                            </p:childTnLst>
                          </p:cTn>
                        </p:par>
                        <p:par>
                          <p:cTn id="65" fill="hold" nodeType="afterGroup">
                            <p:stCondLst>
                              <p:cond delay="1000"/>
                            </p:stCondLst>
                            <p:childTnLst>
                              <p:par>
                                <p:cTn id="66" presetID="22" presetClass="entr" presetSubtype="8" fill="hold" grpId="0" nodeType="afterEffect">
                                  <p:stCondLst>
                                    <p:cond delay="0"/>
                                  </p:stCondLst>
                                  <p:childTnLst>
                                    <p:set>
                                      <p:cBhvr>
                                        <p:cTn id="67" dur="1" fill="hold">
                                          <p:stCondLst>
                                            <p:cond delay="0"/>
                                          </p:stCondLst>
                                        </p:cTn>
                                        <p:tgtEl>
                                          <p:spTgt spid="92166">
                                            <p:txEl>
                                              <p:pRg st="3" end="3"/>
                                            </p:txEl>
                                          </p:spTgt>
                                        </p:tgtEl>
                                        <p:attrNameLst>
                                          <p:attrName>style.visibility</p:attrName>
                                        </p:attrNameLst>
                                      </p:cBhvr>
                                      <p:to>
                                        <p:strVal val="visible"/>
                                      </p:to>
                                    </p:set>
                                    <p:animEffect transition="in" filter="wipe(left)">
                                      <p:cBhvr>
                                        <p:cTn id="68" dur="500"/>
                                        <p:tgtEl>
                                          <p:spTgt spid="92166">
                                            <p:txEl>
                                              <p:pRg st="3" end="3"/>
                                            </p:txEl>
                                          </p:spTgt>
                                        </p:tgtEl>
                                      </p:cBhvr>
                                    </p:animEffect>
                                  </p:childTnLst>
                                </p:cTn>
                              </p:par>
                            </p:childTnLst>
                          </p:cTn>
                        </p:par>
                        <p:par>
                          <p:cTn id="69" fill="hold" nodeType="afterGroup">
                            <p:stCondLst>
                              <p:cond delay="1500"/>
                            </p:stCondLst>
                            <p:childTnLst>
                              <p:par>
                                <p:cTn id="70" presetID="22" presetClass="entr" presetSubtype="8" fill="hold" grpId="0" nodeType="afterEffect">
                                  <p:stCondLst>
                                    <p:cond delay="0"/>
                                  </p:stCondLst>
                                  <p:childTnLst>
                                    <p:set>
                                      <p:cBhvr>
                                        <p:cTn id="71" dur="1" fill="hold">
                                          <p:stCondLst>
                                            <p:cond delay="0"/>
                                          </p:stCondLst>
                                        </p:cTn>
                                        <p:tgtEl>
                                          <p:spTgt spid="92166">
                                            <p:txEl>
                                              <p:pRg st="4" end="4"/>
                                            </p:txEl>
                                          </p:spTgt>
                                        </p:tgtEl>
                                        <p:attrNameLst>
                                          <p:attrName>style.visibility</p:attrName>
                                        </p:attrNameLst>
                                      </p:cBhvr>
                                      <p:to>
                                        <p:strVal val="visible"/>
                                      </p:to>
                                    </p:set>
                                    <p:animEffect transition="in" filter="wipe(left)">
                                      <p:cBhvr>
                                        <p:cTn id="72" dur="500"/>
                                        <p:tgtEl>
                                          <p:spTgt spid="92166">
                                            <p:txEl>
                                              <p:pRg st="4" end="4"/>
                                            </p:txEl>
                                          </p:spTgt>
                                        </p:tgtEl>
                                      </p:cBhvr>
                                    </p:animEffect>
                                  </p:childTnLst>
                                </p:cTn>
                              </p:par>
                            </p:childTnLst>
                          </p:cTn>
                        </p:par>
                        <p:par>
                          <p:cTn id="73" fill="hold" nodeType="afterGroup">
                            <p:stCondLst>
                              <p:cond delay="2000"/>
                            </p:stCondLst>
                            <p:childTnLst>
                              <p:par>
                                <p:cTn id="74" presetID="22" presetClass="entr" presetSubtype="8" fill="hold" grpId="0" nodeType="afterEffect">
                                  <p:stCondLst>
                                    <p:cond delay="0"/>
                                  </p:stCondLst>
                                  <p:childTnLst>
                                    <p:set>
                                      <p:cBhvr>
                                        <p:cTn id="75" dur="1" fill="hold">
                                          <p:stCondLst>
                                            <p:cond delay="0"/>
                                          </p:stCondLst>
                                        </p:cTn>
                                        <p:tgtEl>
                                          <p:spTgt spid="92166">
                                            <p:txEl>
                                              <p:pRg st="5" end="5"/>
                                            </p:txEl>
                                          </p:spTgt>
                                        </p:tgtEl>
                                        <p:attrNameLst>
                                          <p:attrName>style.visibility</p:attrName>
                                        </p:attrNameLst>
                                      </p:cBhvr>
                                      <p:to>
                                        <p:strVal val="visible"/>
                                      </p:to>
                                    </p:set>
                                    <p:animEffect transition="in" filter="wipe(left)">
                                      <p:cBhvr>
                                        <p:cTn id="76" dur="500"/>
                                        <p:tgtEl>
                                          <p:spTgt spid="92166">
                                            <p:txEl>
                                              <p:pRg st="5" end="5"/>
                                            </p:txEl>
                                          </p:spTgt>
                                        </p:tgtEl>
                                      </p:cBhvr>
                                    </p:animEffect>
                                  </p:childTnLst>
                                </p:cTn>
                              </p:par>
                            </p:childTnLst>
                          </p:cTn>
                        </p:par>
                        <p:par>
                          <p:cTn id="77" fill="hold" nodeType="afterGroup">
                            <p:stCondLst>
                              <p:cond delay="2500"/>
                            </p:stCondLst>
                            <p:childTnLst>
                              <p:par>
                                <p:cTn id="78" presetID="22" presetClass="entr" presetSubtype="8" fill="hold" grpId="0" nodeType="afterEffect">
                                  <p:stCondLst>
                                    <p:cond delay="0"/>
                                  </p:stCondLst>
                                  <p:childTnLst>
                                    <p:set>
                                      <p:cBhvr>
                                        <p:cTn id="79" dur="1" fill="hold">
                                          <p:stCondLst>
                                            <p:cond delay="0"/>
                                          </p:stCondLst>
                                        </p:cTn>
                                        <p:tgtEl>
                                          <p:spTgt spid="92166">
                                            <p:txEl>
                                              <p:pRg st="6" end="6"/>
                                            </p:txEl>
                                          </p:spTgt>
                                        </p:tgtEl>
                                        <p:attrNameLst>
                                          <p:attrName>style.visibility</p:attrName>
                                        </p:attrNameLst>
                                      </p:cBhvr>
                                      <p:to>
                                        <p:strVal val="visible"/>
                                      </p:to>
                                    </p:set>
                                    <p:animEffect transition="in" filter="wipe(left)">
                                      <p:cBhvr>
                                        <p:cTn id="80" dur="500"/>
                                        <p:tgtEl>
                                          <p:spTgt spid="92166">
                                            <p:txEl>
                                              <p:pRg st="6" end="6"/>
                                            </p:txEl>
                                          </p:spTgt>
                                        </p:tgtEl>
                                      </p:cBhvr>
                                    </p:animEffect>
                                  </p:childTnLst>
                                </p:cTn>
                              </p:par>
                            </p:childTnLst>
                          </p:cTn>
                        </p:par>
                        <p:par>
                          <p:cTn id="81" fill="hold" nodeType="afterGroup">
                            <p:stCondLst>
                              <p:cond delay="3000"/>
                            </p:stCondLst>
                            <p:childTnLst>
                              <p:par>
                                <p:cTn id="82" presetID="22" presetClass="entr" presetSubtype="8" fill="hold" grpId="0" nodeType="afterEffect">
                                  <p:stCondLst>
                                    <p:cond delay="0"/>
                                  </p:stCondLst>
                                  <p:childTnLst>
                                    <p:set>
                                      <p:cBhvr>
                                        <p:cTn id="83" dur="1" fill="hold">
                                          <p:stCondLst>
                                            <p:cond delay="0"/>
                                          </p:stCondLst>
                                        </p:cTn>
                                        <p:tgtEl>
                                          <p:spTgt spid="92166">
                                            <p:txEl>
                                              <p:pRg st="7" end="7"/>
                                            </p:txEl>
                                          </p:spTgt>
                                        </p:tgtEl>
                                        <p:attrNameLst>
                                          <p:attrName>style.visibility</p:attrName>
                                        </p:attrNameLst>
                                      </p:cBhvr>
                                      <p:to>
                                        <p:strVal val="visible"/>
                                      </p:to>
                                    </p:set>
                                    <p:animEffect transition="in" filter="wipe(left)">
                                      <p:cBhvr>
                                        <p:cTn id="84" dur="500"/>
                                        <p:tgtEl>
                                          <p:spTgt spid="92166">
                                            <p:txEl>
                                              <p:pRg st="7" end="7"/>
                                            </p:txEl>
                                          </p:spTgt>
                                        </p:tgtEl>
                                      </p:cBhvr>
                                    </p:animEffect>
                                  </p:childTnLst>
                                </p:cTn>
                              </p:par>
                            </p:childTnLst>
                          </p:cTn>
                        </p:par>
                        <p:par>
                          <p:cTn id="85" fill="hold" nodeType="afterGroup">
                            <p:stCondLst>
                              <p:cond delay="3500"/>
                            </p:stCondLst>
                            <p:childTnLst>
                              <p:par>
                                <p:cTn id="86" presetID="22" presetClass="entr" presetSubtype="8" fill="hold" grpId="0" nodeType="afterEffect">
                                  <p:stCondLst>
                                    <p:cond delay="0"/>
                                  </p:stCondLst>
                                  <p:childTnLst>
                                    <p:set>
                                      <p:cBhvr>
                                        <p:cTn id="87" dur="1" fill="hold">
                                          <p:stCondLst>
                                            <p:cond delay="0"/>
                                          </p:stCondLst>
                                        </p:cTn>
                                        <p:tgtEl>
                                          <p:spTgt spid="92166">
                                            <p:txEl>
                                              <p:pRg st="8" end="8"/>
                                            </p:txEl>
                                          </p:spTgt>
                                        </p:tgtEl>
                                        <p:attrNameLst>
                                          <p:attrName>style.visibility</p:attrName>
                                        </p:attrNameLst>
                                      </p:cBhvr>
                                      <p:to>
                                        <p:strVal val="visible"/>
                                      </p:to>
                                    </p:set>
                                    <p:animEffect transition="in" filter="wipe(left)">
                                      <p:cBhvr>
                                        <p:cTn id="88" dur="500"/>
                                        <p:tgtEl>
                                          <p:spTgt spid="92166">
                                            <p:txEl>
                                              <p:pRg st="8" end="8"/>
                                            </p:txEl>
                                          </p:spTgt>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92166">
                                            <p:txEl>
                                              <p:pRg st="9" end="9"/>
                                            </p:txEl>
                                          </p:spTgt>
                                        </p:tgtEl>
                                        <p:attrNameLst>
                                          <p:attrName>style.visibility</p:attrName>
                                        </p:attrNameLst>
                                      </p:cBhvr>
                                      <p:to>
                                        <p:strVal val="visible"/>
                                      </p:to>
                                    </p:set>
                                    <p:animEffect transition="in" filter="wipe(left)">
                                      <p:cBhvr>
                                        <p:cTn id="93" dur="500"/>
                                        <p:tgtEl>
                                          <p:spTgt spid="92166">
                                            <p:txEl>
                                              <p:pRg st="9" end="9"/>
                                            </p:txEl>
                                          </p:spTgt>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92166">
                                            <p:txEl>
                                              <p:pRg st="10" end="10"/>
                                            </p:txEl>
                                          </p:spTgt>
                                        </p:tgtEl>
                                        <p:attrNameLst>
                                          <p:attrName>style.visibility</p:attrName>
                                        </p:attrNameLst>
                                      </p:cBhvr>
                                      <p:to>
                                        <p:strVal val="visible"/>
                                      </p:to>
                                    </p:set>
                                    <p:animEffect transition="in" filter="wipe(left)">
                                      <p:cBhvr>
                                        <p:cTn id="98" dur="500"/>
                                        <p:tgtEl>
                                          <p:spTgt spid="92166">
                                            <p:txEl>
                                              <p:pRg st="10" end="10"/>
                                            </p:txEl>
                                          </p:spTgt>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92166">
                                            <p:txEl>
                                              <p:pRg st="11" end="11"/>
                                            </p:txEl>
                                          </p:spTgt>
                                        </p:tgtEl>
                                        <p:attrNameLst>
                                          <p:attrName>style.visibility</p:attrName>
                                        </p:attrNameLst>
                                      </p:cBhvr>
                                      <p:to>
                                        <p:strVal val="visible"/>
                                      </p:to>
                                    </p:set>
                                    <p:animEffect transition="in" filter="wipe(left)">
                                      <p:cBhvr>
                                        <p:cTn id="103" dur="500"/>
                                        <p:tgtEl>
                                          <p:spTgt spid="9216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build="p" autoUpdateAnimBg="0"/>
      <p:bldP spid="92166"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iagram, text&#10;&#10;Description automatically generated">
            <a:extLst>
              <a:ext uri="{FF2B5EF4-FFF2-40B4-BE49-F238E27FC236}">
                <a16:creationId xmlns:a16="http://schemas.microsoft.com/office/drawing/2014/main" id="{C19E1C02-7066-45AD-9148-B89EEDF5808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5694" b="2650"/>
          <a:stretch/>
        </p:blipFill>
        <p:spPr bwMode="auto">
          <a:xfrm>
            <a:off x="1611271" y="609600"/>
            <a:ext cx="10053190" cy="565491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2CB14C08-6394-42D6-8809-F03DB8860D65}"/>
              </a:ext>
            </a:extLst>
          </p:cNvPr>
          <p:cNvSpPr>
            <a:spLocks noGrp="1"/>
          </p:cNvSpPr>
          <p:nvPr>
            <p:ph type="ftr" sz="quarter" idx="11"/>
          </p:nvPr>
        </p:nvSpPr>
        <p:spPr>
          <a:xfrm>
            <a:off x="0" y="6356350"/>
            <a:ext cx="4114800" cy="365125"/>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GB"/>
              <a:t>Bilal Iqbal Mian – CUI Sahiwal</a:t>
            </a:r>
            <a:endParaRPr lang="en-US" kern="1200" dirty="0">
              <a:solidFill>
                <a:schemeClr val="tx1"/>
              </a:solidFill>
              <a:latin typeface="+mn-lt"/>
              <a:ea typeface="+mn-ea"/>
              <a:cs typeface="+mn-cs"/>
            </a:endParaRPr>
          </a:p>
        </p:txBody>
      </p:sp>
    </p:spTree>
    <p:extLst>
      <p:ext uri="{BB962C8B-B14F-4D97-AF65-F5344CB8AC3E}">
        <p14:creationId xmlns:p14="http://schemas.microsoft.com/office/powerpoint/2010/main" val="303465021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5" descr="PPT_Banner_CO9">
            <a:extLst>
              <a:ext uri="{FF2B5EF4-FFF2-40B4-BE49-F238E27FC236}">
                <a16:creationId xmlns:a16="http://schemas.microsoft.com/office/drawing/2014/main" id="{34C07113-2943-4ECA-C2EF-5E884C4FB4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
            <a:ext cx="9144000" cy="277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extBox 6">
            <a:extLst>
              <a:ext uri="{FF2B5EF4-FFF2-40B4-BE49-F238E27FC236}">
                <a16:creationId xmlns:a16="http://schemas.microsoft.com/office/drawing/2014/main" id="{B6F5AE53-0CEF-353C-41D4-A70E5D3F1424}"/>
              </a:ext>
            </a:extLst>
          </p:cNvPr>
          <p:cNvSpPr txBox="1">
            <a:spLocks noChangeArrowheads="1"/>
          </p:cNvSpPr>
          <p:nvPr/>
        </p:nvSpPr>
        <p:spPr bwMode="auto">
          <a:xfrm>
            <a:off x="1981200" y="2286001"/>
            <a:ext cx="8001000" cy="3540125"/>
          </a:xfrm>
          <a:prstGeom prst="rect">
            <a:avLst/>
          </a:prstGeom>
          <a:noFill/>
          <a:ln w="9525">
            <a:noFill/>
            <a:miter lim="800000"/>
            <a:headEnd/>
            <a:tailEnd/>
          </a:ln>
        </p:spPr>
        <p:txBody>
          <a:bodyPr>
            <a:spAutoFit/>
          </a:bodyPr>
          <a:lstStyle/>
          <a:p>
            <a:pPr>
              <a:buFont typeface="Arial" pitchFamily="34" charset="0"/>
              <a:buChar char="•"/>
              <a:defRPr/>
            </a:pPr>
            <a:r>
              <a:rPr lang="en-US" sz="2800" b="1" dirty="0">
                <a:latin typeface="+mn-lt"/>
                <a:cs typeface="Arial" charset="0"/>
              </a:rPr>
              <a:t>Define </a:t>
            </a:r>
            <a:r>
              <a:rPr lang="en-US" sz="2800" dirty="0">
                <a:latin typeface="+mn-lt"/>
                <a:cs typeface="Arial" charset="0"/>
              </a:rPr>
              <a:t>strategic</a:t>
            </a:r>
            <a:r>
              <a:rPr lang="en-US" sz="2800" b="1" dirty="0">
                <a:latin typeface="+mn-lt"/>
                <a:cs typeface="Arial" charset="0"/>
              </a:rPr>
              <a:t> </a:t>
            </a:r>
            <a:r>
              <a:rPr lang="en-US" sz="2800" dirty="0">
                <a:latin typeface="+mn-lt"/>
                <a:cs typeface="Arial" charset="0"/>
              </a:rPr>
              <a:t>management and explain why it’s important</a:t>
            </a:r>
          </a:p>
          <a:p>
            <a:pPr>
              <a:buFont typeface="Arial" pitchFamily="34" charset="0"/>
              <a:buChar char="•"/>
              <a:defRPr/>
            </a:pPr>
            <a:r>
              <a:rPr lang="en-US" sz="2800" b="1" dirty="0">
                <a:latin typeface="+mn-lt"/>
                <a:cs typeface="Arial" charset="0"/>
              </a:rPr>
              <a:t>Explain </a:t>
            </a:r>
            <a:r>
              <a:rPr lang="en-US" sz="2800" dirty="0">
                <a:latin typeface="+mn-lt"/>
                <a:cs typeface="Arial" charset="0"/>
              </a:rPr>
              <a:t>what</a:t>
            </a:r>
            <a:r>
              <a:rPr lang="en-US" sz="2800" b="1" dirty="0">
                <a:latin typeface="+mn-lt"/>
                <a:cs typeface="Arial" charset="0"/>
              </a:rPr>
              <a:t> </a:t>
            </a:r>
            <a:r>
              <a:rPr lang="en-US" sz="2800" dirty="0">
                <a:latin typeface="+mn-lt"/>
                <a:cs typeface="Arial" charset="0"/>
              </a:rPr>
              <a:t>managers do during the six steps of the strategic management process</a:t>
            </a:r>
          </a:p>
          <a:p>
            <a:pPr>
              <a:buFont typeface="Arial" pitchFamily="34" charset="0"/>
              <a:buChar char="•"/>
              <a:defRPr/>
            </a:pPr>
            <a:r>
              <a:rPr lang="en-US" sz="2800" b="1" dirty="0">
                <a:latin typeface="+mn-lt"/>
                <a:cs typeface="Arial" charset="0"/>
              </a:rPr>
              <a:t>Describe </a:t>
            </a:r>
            <a:r>
              <a:rPr lang="en-US" sz="2800" dirty="0">
                <a:latin typeface="+mn-lt"/>
                <a:cs typeface="Arial" charset="0"/>
              </a:rPr>
              <a:t>the</a:t>
            </a:r>
            <a:r>
              <a:rPr lang="en-US" sz="2800" b="1" dirty="0">
                <a:latin typeface="+mn-lt"/>
                <a:cs typeface="Arial" charset="0"/>
              </a:rPr>
              <a:t> </a:t>
            </a:r>
            <a:r>
              <a:rPr lang="en-US" sz="2800" dirty="0">
                <a:latin typeface="+mn-lt"/>
                <a:cs typeface="Arial" charset="0"/>
              </a:rPr>
              <a:t>three types of corporate strategies</a:t>
            </a:r>
          </a:p>
          <a:p>
            <a:pPr>
              <a:buFont typeface="Arial" pitchFamily="34" charset="0"/>
              <a:buChar char="•"/>
              <a:defRPr/>
            </a:pPr>
            <a:r>
              <a:rPr lang="en-US" sz="2800" b="1" dirty="0">
                <a:latin typeface="+mn-lt"/>
                <a:cs typeface="Arial" charset="0"/>
              </a:rPr>
              <a:t>Describe </a:t>
            </a:r>
            <a:r>
              <a:rPr lang="en-US" sz="2800" dirty="0">
                <a:latin typeface="+mn-lt"/>
                <a:cs typeface="Arial" charset="0"/>
              </a:rPr>
              <a:t>competitive</a:t>
            </a:r>
            <a:r>
              <a:rPr lang="en-US" sz="2800" b="1" dirty="0">
                <a:latin typeface="+mn-lt"/>
                <a:cs typeface="Arial" charset="0"/>
              </a:rPr>
              <a:t> </a:t>
            </a:r>
            <a:r>
              <a:rPr lang="en-US" sz="2800" dirty="0">
                <a:latin typeface="+mn-lt"/>
                <a:cs typeface="Arial" charset="0"/>
              </a:rPr>
              <a:t>advantage and the competitive strategies organizations use to get it</a:t>
            </a:r>
          </a:p>
          <a:p>
            <a:pPr>
              <a:buFont typeface="Arial" pitchFamily="34" charset="0"/>
              <a:buChar char="•"/>
              <a:defRPr/>
            </a:pPr>
            <a:r>
              <a:rPr lang="en-US" sz="2800" b="1" dirty="0">
                <a:latin typeface="+mn-lt"/>
                <a:cs typeface="Arial" charset="0"/>
              </a:rPr>
              <a:t>Discuss </a:t>
            </a:r>
            <a:r>
              <a:rPr lang="en-US" sz="2800" dirty="0">
                <a:latin typeface="+mn-lt"/>
                <a:cs typeface="Arial" charset="0"/>
              </a:rPr>
              <a:t>current</a:t>
            </a:r>
            <a:r>
              <a:rPr lang="en-US" sz="2800" b="1" dirty="0">
                <a:latin typeface="+mn-lt"/>
                <a:cs typeface="Arial" charset="0"/>
              </a:rPr>
              <a:t> </a:t>
            </a:r>
            <a:r>
              <a:rPr lang="en-US" sz="2800" dirty="0">
                <a:latin typeface="+mn-lt"/>
                <a:cs typeface="Arial" charset="0"/>
              </a:rPr>
              <a:t>strategic management issues</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9D928-DB6F-343A-5FFC-C3E1F4829C3E}"/>
              </a:ext>
            </a:extLst>
          </p:cNvPr>
          <p:cNvSpPr>
            <a:spLocks noGrp="1"/>
          </p:cNvSpPr>
          <p:nvPr>
            <p:ph type="title"/>
          </p:nvPr>
        </p:nvSpPr>
        <p:spPr>
          <a:xfrm>
            <a:off x="1600200" y="0"/>
            <a:ext cx="9982200" cy="1143000"/>
          </a:xfrm>
        </p:spPr>
        <p:txBody>
          <a:bodyPr/>
          <a:lstStyle/>
          <a:p>
            <a:pPr>
              <a:defRPr/>
            </a:pPr>
            <a:r>
              <a:rPr lang="en-US" dirty="0"/>
              <a:t>What Is Strategic Management?</a:t>
            </a:r>
          </a:p>
        </p:txBody>
      </p:sp>
      <p:sp>
        <p:nvSpPr>
          <p:cNvPr id="9219" name="Content Placeholder 2">
            <a:extLst>
              <a:ext uri="{FF2B5EF4-FFF2-40B4-BE49-F238E27FC236}">
                <a16:creationId xmlns:a16="http://schemas.microsoft.com/office/drawing/2014/main" id="{7ECA05E6-5B3F-CF82-B903-6C1A0266A470}"/>
              </a:ext>
            </a:extLst>
          </p:cNvPr>
          <p:cNvSpPr>
            <a:spLocks noGrp="1"/>
          </p:cNvSpPr>
          <p:nvPr>
            <p:ph idx="1"/>
          </p:nvPr>
        </p:nvSpPr>
        <p:spPr/>
        <p:txBody>
          <a:bodyPr/>
          <a:lstStyle/>
          <a:p>
            <a:r>
              <a:rPr lang="en-US" altLang="en-US" b="1"/>
              <a:t>Strategic management - </a:t>
            </a:r>
            <a:r>
              <a:rPr lang="en-US" altLang="en-US"/>
              <a:t>what managers do to develop the organization’s strategies.</a:t>
            </a:r>
          </a:p>
          <a:p>
            <a:r>
              <a:rPr lang="en-US" altLang="en-US" b="1"/>
              <a:t>Strategies - </a:t>
            </a:r>
            <a:r>
              <a:rPr lang="en-US" altLang="en-US"/>
              <a:t>the plans for how the organization will do what it’s in business to do, how it will compete successfully, and how it will attract and satisfy its customers in order to achieve its goals.</a:t>
            </a:r>
          </a:p>
          <a:p>
            <a:r>
              <a:rPr lang="en-US" altLang="en-US" b="1"/>
              <a:t>Business model - </a:t>
            </a:r>
            <a:r>
              <a:rPr lang="en-US" altLang="en-US"/>
              <a:t>how a company is going to make money.</a:t>
            </a:r>
            <a:endParaRPr lang="en-US" altLang="en-US" b="1"/>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A0986E64-7E15-3D8E-6840-6609EB65384A}"/>
              </a:ext>
            </a:extLst>
          </p:cNvPr>
          <p:cNvSpPr>
            <a:spLocks noGrp="1" noChangeArrowheads="1"/>
          </p:cNvSpPr>
          <p:nvPr>
            <p:ph type="title"/>
          </p:nvPr>
        </p:nvSpPr>
        <p:spPr>
          <a:xfrm>
            <a:off x="533400" y="152400"/>
            <a:ext cx="11277600" cy="1006475"/>
          </a:xfrm>
        </p:spPr>
        <p:txBody>
          <a:bodyPr vert="horz" wrap="square" lIns="0" tIns="45720" rIns="0" bIns="45720" numCol="1" anchor="ctr" anchorCtr="0" compatLnSpc="1">
            <a:prstTxWarp prst="textNoShape">
              <a:avLst/>
            </a:prstTxWarp>
          </a:bodyPr>
          <a:lstStyle/>
          <a:p>
            <a:pPr algn="ctr">
              <a:defRPr/>
            </a:pPr>
            <a:r>
              <a:rPr lang="en-US" sz="4000" dirty="0"/>
              <a:t>Why Is Strategic Management Important?</a:t>
            </a:r>
          </a:p>
        </p:txBody>
      </p:sp>
      <p:sp>
        <p:nvSpPr>
          <p:cNvPr id="10243" name="Rectangle 3">
            <a:extLst>
              <a:ext uri="{FF2B5EF4-FFF2-40B4-BE49-F238E27FC236}">
                <a16:creationId xmlns:a16="http://schemas.microsoft.com/office/drawing/2014/main" id="{D7FDEDFD-F9F2-2EB3-3F00-4B9DC1001089}"/>
              </a:ext>
            </a:extLst>
          </p:cNvPr>
          <p:cNvSpPr>
            <a:spLocks noGrp="1" noChangeArrowheads="1"/>
          </p:cNvSpPr>
          <p:nvPr>
            <p:ph idx="1"/>
          </p:nvPr>
        </p:nvSpPr>
        <p:spPr>
          <a:xfrm>
            <a:off x="2057400" y="1676400"/>
            <a:ext cx="8102600" cy="3352800"/>
          </a:xfrm>
        </p:spPr>
        <p:txBody>
          <a:bodyPr/>
          <a:lstStyle/>
          <a:p>
            <a:pPr marL="461963" indent="-461963">
              <a:spcBef>
                <a:spcPct val="50000"/>
              </a:spcBef>
              <a:buFontTx/>
              <a:buAutoNum type="arabicPeriod"/>
            </a:pPr>
            <a:r>
              <a:rPr lang="en-US" altLang="en-US"/>
              <a:t>It results in higher organizational performance.</a:t>
            </a:r>
          </a:p>
          <a:p>
            <a:pPr marL="461963" indent="-461963">
              <a:spcBef>
                <a:spcPct val="50000"/>
              </a:spcBef>
              <a:buFontTx/>
              <a:buAutoNum type="arabicPeriod"/>
            </a:pPr>
            <a:r>
              <a:rPr lang="en-US" altLang="en-US"/>
              <a:t>It requires that managers examine and adapt to business environment changes.</a:t>
            </a:r>
          </a:p>
          <a:p>
            <a:pPr marL="461963" indent="-461963">
              <a:spcBef>
                <a:spcPct val="50000"/>
              </a:spcBef>
              <a:buFontTx/>
              <a:buAutoNum type="arabicPeriod"/>
            </a:pPr>
            <a:r>
              <a:rPr lang="en-US" altLang="en-US"/>
              <a:t>It coordinates diverse organizational units, helping them focus on organizational goals.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4CC1B-DCBD-C19F-C066-E0F4C7A4A6EE}"/>
              </a:ext>
            </a:extLst>
          </p:cNvPr>
          <p:cNvSpPr>
            <a:spLocks noGrp="1"/>
          </p:cNvSpPr>
          <p:nvPr>
            <p:ph type="title"/>
          </p:nvPr>
        </p:nvSpPr>
        <p:spPr>
          <a:xfrm>
            <a:off x="609600" y="152400"/>
            <a:ext cx="10972800" cy="990600"/>
          </a:xfrm>
        </p:spPr>
        <p:txBody>
          <a:bodyPr/>
          <a:lstStyle/>
          <a:p>
            <a:pPr algn="ctr">
              <a:defRPr/>
            </a:pPr>
            <a:r>
              <a:rPr lang="en-US" sz="4000" dirty="0"/>
              <a:t>What is the Strategic Management Process?</a:t>
            </a:r>
          </a:p>
        </p:txBody>
      </p:sp>
      <p:sp>
        <p:nvSpPr>
          <p:cNvPr id="11267" name="Content Placeholder 2">
            <a:extLst>
              <a:ext uri="{FF2B5EF4-FFF2-40B4-BE49-F238E27FC236}">
                <a16:creationId xmlns:a16="http://schemas.microsoft.com/office/drawing/2014/main" id="{2CC234C4-29CD-47D1-7FAB-66E7DB9D58C9}"/>
              </a:ext>
            </a:extLst>
          </p:cNvPr>
          <p:cNvSpPr>
            <a:spLocks noGrp="1"/>
          </p:cNvSpPr>
          <p:nvPr>
            <p:ph idx="1"/>
          </p:nvPr>
        </p:nvSpPr>
        <p:spPr/>
        <p:txBody>
          <a:bodyPr/>
          <a:lstStyle/>
          <a:p>
            <a:r>
              <a:rPr lang="en-US" altLang="en-US" b="1"/>
              <a:t>Strategic management process - </a:t>
            </a:r>
            <a:r>
              <a:rPr lang="en-US" altLang="en-US"/>
              <a:t>a six-step process that encompasses strategic planning, implementation, and evaluation.</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9EF7C7B-344E-5E33-B97C-4C341D0D5FBF}"/>
              </a:ext>
            </a:extLst>
          </p:cNvPr>
          <p:cNvSpPr>
            <a:spLocks noGrp="1"/>
          </p:cNvSpPr>
          <p:nvPr>
            <p:ph type="title"/>
          </p:nvPr>
        </p:nvSpPr>
        <p:spPr/>
        <p:txBody>
          <a:bodyPr/>
          <a:lstStyle/>
          <a:p>
            <a:pPr algn="ctr">
              <a:defRPr/>
            </a:pPr>
            <a:r>
              <a:rPr lang="en-US" sz="3600" dirty="0"/>
              <a:t>Exhibit 9-1: Strategic Management Process</a:t>
            </a:r>
          </a:p>
        </p:txBody>
      </p:sp>
      <p:grpSp>
        <p:nvGrpSpPr>
          <p:cNvPr id="12291" name="Content Placeholder 9">
            <a:extLst>
              <a:ext uri="{FF2B5EF4-FFF2-40B4-BE49-F238E27FC236}">
                <a16:creationId xmlns:a16="http://schemas.microsoft.com/office/drawing/2014/main" id="{04587D99-DEFD-E44C-2FB0-CB7ED92B2728}"/>
              </a:ext>
            </a:extLst>
          </p:cNvPr>
          <p:cNvGrpSpPr>
            <a:grpSpLocks noGrp="1"/>
          </p:cNvGrpSpPr>
          <p:nvPr/>
        </p:nvGrpSpPr>
        <p:grpSpPr bwMode="auto">
          <a:xfrm>
            <a:off x="1981200" y="1371601"/>
            <a:ext cx="8229600" cy="4754563"/>
            <a:chOff x="0" y="1752600"/>
            <a:chExt cx="9048750" cy="2943225"/>
          </a:xfrm>
        </p:grpSpPr>
        <p:pic>
          <p:nvPicPr>
            <p:cNvPr id="12292" name="Picture 2">
              <a:extLst>
                <a:ext uri="{FF2B5EF4-FFF2-40B4-BE49-F238E27FC236}">
                  <a16:creationId xmlns:a16="http://schemas.microsoft.com/office/drawing/2014/main" id="{45A5A409-EE01-7AAD-CFDD-51E9A95E07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 y="2162175"/>
              <a:ext cx="895350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a:extLst>
                <a:ext uri="{FF2B5EF4-FFF2-40B4-BE49-F238E27FC236}">
                  <a16:creationId xmlns:a16="http://schemas.microsoft.com/office/drawing/2014/main" id="{8F2225A2-3294-7DFB-BC23-C5423835DB01}"/>
                </a:ext>
              </a:extLst>
            </p:cNvPr>
            <p:cNvSpPr/>
            <p:nvPr/>
          </p:nvSpPr>
          <p:spPr>
            <a:xfrm>
              <a:off x="0" y="1752600"/>
              <a:ext cx="1752497" cy="9905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2">
              <a:extLst>
                <a:ext uri="{FF2B5EF4-FFF2-40B4-BE49-F238E27FC236}">
                  <a16:creationId xmlns:a16="http://schemas.microsoft.com/office/drawing/2014/main" id="{7819AF48-A68A-944B-6465-9C8431BA4B59}"/>
                </a:ext>
              </a:extLst>
            </p:cNvPr>
            <p:cNvSpPr/>
            <p:nvPr/>
          </p:nvSpPr>
          <p:spPr>
            <a:xfrm>
              <a:off x="1675694" y="2057241"/>
              <a:ext cx="610930" cy="3812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245BD4C2-9801-1001-FF79-A64E9E24F3C5}"/>
              </a:ext>
            </a:extLst>
          </p:cNvPr>
          <p:cNvSpPr>
            <a:spLocks noGrp="1" noChangeArrowheads="1"/>
          </p:cNvSpPr>
          <p:nvPr>
            <p:ph type="title"/>
          </p:nvPr>
        </p:nvSpPr>
        <p:spPr>
          <a:xfrm>
            <a:off x="1752600" y="0"/>
            <a:ext cx="9829800" cy="1143000"/>
          </a:xfrm>
        </p:spPr>
        <p:txBody>
          <a:bodyPr/>
          <a:lstStyle/>
          <a:p>
            <a:pPr>
              <a:defRPr/>
            </a:pPr>
            <a:r>
              <a:rPr lang="en-US" dirty="0"/>
              <a:t>Strategic Management Process</a:t>
            </a:r>
          </a:p>
        </p:txBody>
      </p:sp>
      <p:sp>
        <p:nvSpPr>
          <p:cNvPr id="13315" name="Rectangle 3">
            <a:extLst>
              <a:ext uri="{FF2B5EF4-FFF2-40B4-BE49-F238E27FC236}">
                <a16:creationId xmlns:a16="http://schemas.microsoft.com/office/drawing/2014/main" id="{A0857395-CD18-E4FD-02AF-12B4232EF43D}"/>
              </a:ext>
            </a:extLst>
          </p:cNvPr>
          <p:cNvSpPr>
            <a:spLocks noGrp="1" noChangeArrowheads="1"/>
          </p:cNvSpPr>
          <p:nvPr>
            <p:ph idx="1"/>
          </p:nvPr>
        </p:nvSpPr>
        <p:spPr/>
        <p:txBody>
          <a:bodyPr/>
          <a:lstStyle/>
          <a:p>
            <a:pPr>
              <a:spcBef>
                <a:spcPct val="30000"/>
              </a:spcBef>
              <a:tabLst>
                <a:tab pos="1423988" algn="l"/>
              </a:tabLst>
            </a:pPr>
            <a:r>
              <a:rPr lang="en-US" altLang="en-US" sz="2800"/>
              <a:t>Step 1: Identifying the organization’s current 	mission, goals, and strategies</a:t>
            </a:r>
          </a:p>
          <a:p>
            <a:pPr lvl="1">
              <a:spcBef>
                <a:spcPct val="30000"/>
              </a:spcBef>
              <a:tabLst>
                <a:tab pos="1423988" algn="l"/>
              </a:tabLst>
            </a:pPr>
            <a:r>
              <a:rPr lang="en-US" altLang="en-US" sz="2400" b="1"/>
              <a:t>Mission:</a:t>
            </a:r>
            <a:r>
              <a:rPr lang="en-US" altLang="en-US" sz="2400"/>
              <a:t> a statement of the purpose of an organization</a:t>
            </a:r>
          </a:p>
          <a:p>
            <a:pPr lvl="2">
              <a:spcBef>
                <a:spcPct val="30000"/>
              </a:spcBef>
              <a:tabLst>
                <a:tab pos="1423988" algn="l"/>
              </a:tabLst>
            </a:pPr>
            <a:r>
              <a:rPr lang="en-US" altLang="en-US" sz="2000"/>
              <a:t>The scope of its products and services</a:t>
            </a:r>
          </a:p>
          <a:p>
            <a:pPr lvl="1">
              <a:spcBef>
                <a:spcPct val="30000"/>
              </a:spcBef>
              <a:tabLst>
                <a:tab pos="1423988" algn="l"/>
              </a:tabLst>
            </a:pPr>
            <a:r>
              <a:rPr lang="en-US" altLang="en-US" sz="2400" b="1"/>
              <a:t>Goals:</a:t>
            </a:r>
            <a:r>
              <a:rPr lang="en-US" altLang="en-US" sz="2400"/>
              <a:t> the foundation for further planning</a:t>
            </a:r>
          </a:p>
          <a:p>
            <a:pPr lvl="2">
              <a:spcBef>
                <a:spcPct val="30000"/>
              </a:spcBef>
              <a:tabLst>
                <a:tab pos="1423988" algn="l"/>
              </a:tabLst>
            </a:pPr>
            <a:r>
              <a:rPr lang="en-US" altLang="en-US" sz="2000"/>
              <a:t>Measurable performance targets</a:t>
            </a:r>
          </a:p>
          <a:p>
            <a:pPr>
              <a:spcBef>
                <a:spcPct val="30000"/>
              </a:spcBef>
              <a:tabLst>
                <a:tab pos="1423988" algn="l"/>
              </a:tabLst>
            </a:pPr>
            <a:r>
              <a:rPr lang="en-US" altLang="en-US" sz="2800"/>
              <a:t>Step 2: Doing an external analysis</a:t>
            </a:r>
          </a:p>
          <a:p>
            <a:pPr lvl="1">
              <a:spcBef>
                <a:spcPct val="30000"/>
              </a:spcBef>
              <a:tabLst>
                <a:tab pos="1423988" algn="l"/>
              </a:tabLst>
            </a:pPr>
            <a:r>
              <a:rPr lang="en-US" altLang="en-US" sz="2400"/>
              <a:t>The environmental scanning of specific and general environments</a:t>
            </a:r>
          </a:p>
          <a:p>
            <a:pPr lvl="2">
              <a:spcBef>
                <a:spcPct val="30000"/>
              </a:spcBef>
              <a:tabLst>
                <a:tab pos="1423988" algn="l"/>
              </a:tabLst>
            </a:pPr>
            <a:r>
              <a:rPr lang="en-US" altLang="en-US" sz="2000"/>
              <a:t>Focuses on identifying opportunities and threats</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ilal Mian CUI">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lal Mian CUI" id="{F90E79BD-FAE9-4B07-A71F-F37EEEF55723}" vid="{E57EFD93-3FF7-4BEA-8DC5-F4BF4A5EF9A9}"/>
    </a:ext>
  </a:extLst>
</a:theme>
</file>

<file path=ppt/theme/theme3.xml><?xml version="1.0" encoding="utf-8"?>
<a:theme xmlns:a="http://schemas.openxmlformats.org/drawingml/2006/main" name="Tilted Boxes ">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Bilal Mian">
      <a:majorFont>
        <a:latin typeface="Trebuchet MS"/>
        <a:ea typeface=""/>
        <a:cs typeface="Alvi Lahori Nastaleeq"/>
      </a:majorFont>
      <a:minorFont>
        <a:latin typeface="Trebuchet MS"/>
        <a:ea typeface=""/>
        <a:cs typeface="Alvi Lahori Nastaleeq"/>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ilted Boxes " id="{B0BA920A-8375-4C7F-AF0E-14852E3F62BD}" vid="{899D28AB-2E06-429A-94F6-72D93331B88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31799</TotalTime>
  <Words>1614</Words>
  <Application>Microsoft Office PowerPoint</Application>
  <PresentationFormat>Widescreen</PresentationFormat>
  <Paragraphs>197</Paragraphs>
  <Slides>37</Slides>
  <Notes>33</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37</vt:i4>
      </vt:variant>
    </vt:vector>
  </HeadingPairs>
  <TitlesOfParts>
    <vt:vector size="44" baseType="lpstr">
      <vt:lpstr>AA Sameer Rafiya Unicode</vt:lpstr>
      <vt:lpstr>Arial</vt:lpstr>
      <vt:lpstr>Calibri</vt:lpstr>
      <vt:lpstr>Trebuchet MS</vt:lpstr>
      <vt:lpstr>Office Theme</vt:lpstr>
      <vt:lpstr>Bilal Mian CUI</vt:lpstr>
      <vt:lpstr>Tilted Boxes </vt:lpstr>
      <vt:lpstr>PowerPoint Presentation</vt:lpstr>
      <vt:lpstr>Dua to Recite Before Study</vt:lpstr>
      <vt:lpstr>PowerPoint Presentation</vt:lpstr>
      <vt:lpstr>PowerPoint Presentation</vt:lpstr>
      <vt:lpstr>What Is Strategic Management?</vt:lpstr>
      <vt:lpstr>Why Is Strategic Management Important?</vt:lpstr>
      <vt:lpstr>What is the Strategic Management Process?</vt:lpstr>
      <vt:lpstr>Exhibit 9-1: Strategic Management Process</vt:lpstr>
      <vt:lpstr>Strategic Management Process</vt:lpstr>
      <vt:lpstr>Exhibit 9-2: Components of a Mission Statement</vt:lpstr>
      <vt:lpstr>Strategic Management Process </vt:lpstr>
      <vt:lpstr>SWOT Analysis</vt:lpstr>
      <vt:lpstr>Strengths and Weaknesses</vt:lpstr>
      <vt:lpstr>Strategic Management Process </vt:lpstr>
      <vt:lpstr>Strategic Management Process </vt:lpstr>
      <vt:lpstr>Corporate Strategies</vt:lpstr>
      <vt:lpstr>Corporate Strategies (cont.)</vt:lpstr>
      <vt:lpstr>Corporate Strategies (cont.)</vt:lpstr>
      <vt:lpstr>Exhibit 9-3: Types of Organizational Strategies</vt:lpstr>
      <vt:lpstr>How Are Corporate Strategies Managed?</vt:lpstr>
      <vt:lpstr>Exhibit 9-4: BCG Matrix</vt:lpstr>
      <vt:lpstr>The Role of Competitive Advantage</vt:lpstr>
      <vt:lpstr>What is a Functional Strategy?</vt:lpstr>
      <vt:lpstr>Five Competitive Forces</vt:lpstr>
      <vt:lpstr>Five Competitive Forces</vt:lpstr>
      <vt:lpstr>Exhibit 9-5: Five Forces Model</vt:lpstr>
      <vt:lpstr>The Need for Strategic Leadership</vt:lpstr>
      <vt:lpstr>Exhibit 9-6: Effective Strategic Leadership</vt:lpstr>
      <vt:lpstr>Types of Competitive Strategies</vt:lpstr>
      <vt:lpstr>The Need for Strategic Flexibility</vt:lpstr>
      <vt:lpstr>Exhibit 9-7: Developing Strategic Flexibility</vt:lpstr>
      <vt:lpstr>Strategies for Applying e-Business Techniques</vt:lpstr>
      <vt:lpstr>Customer Service Strategies</vt:lpstr>
      <vt:lpstr>Innovation Strategies</vt:lpstr>
      <vt:lpstr>Exhibit 9-8: First-Mover Advantages and Disadvantages</vt:lpstr>
      <vt:lpstr>Terms to Know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One Managers and Management</dc:title>
  <dc:creator>andersoj</dc:creator>
  <cp:lastModifiedBy>Bilal Iqbal Mian</cp:lastModifiedBy>
  <cp:revision>597</cp:revision>
  <dcterms:created xsi:type="dcterms:W3CDTF">2009-10-21T20:34:16Z</dcterms:created>
  <dcterms:modified xsi:type="dcterms:W3CDTF">2022-12-22T10:15:53Z</dcterms:modified>
</cp:coreProperties>
</file>