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4004" r:id="rId2"/>
  </p:sldMasterIdLst>
  <p:notesMasterIdLst>
    <p:notesMasterId r:id="rId37"/>
  </p:notesMasterIdLst>
  <p:sldIdLst>
    <p:sldId id="376" r:id="rId3"/>
    <p:sldId id="419" r:id="rId4"/>
    <p:sldId id="381" r:id="rId5"/>
    <p:sldId id="342" r:id="rId6"/>
    <p:sldId id="355" r:id="rId7"/>
    <p:sldId id="343" r:id="rId8"/>
    <p:sldId id="356" r:id="rId9"/>
    <p:sldId id="344" r:id="rId10"/>
    <p:sldId id="357" r:id="rId11"/>
    <p:sldId id="358" r:id="rId12"/>
    <p:sldId id="359" r:id="rId13"/>
    <p:sldId id="345" r:id="rId14"/>
    <p:sldId id="346" r:id="rId15"/>
    <p:sldId id="347" r:id="rId16"/>
    <p:sldId id="348" r:id="rId17"/>
    <p:sldId id="349" r:id="rId18"/>
    <p:sldId id="360" r:id="rId19"/>
    <p:sldId id="361" r:id="rId20"/>
    <p:sldId id="350" r:id="rId21"/>
    <p:sldId id="362" r:id="rId22"/>
    <p:sldId id="363" r:id="rId23"/>
    <p:sldId id="351" r:id="rId24"/>
    <p:sldId id="364" r:id="rId25"/>
    <p:sldId id="352" r:id="rId26"/>
    <p:sldId id="365" r:id="rId27"/>
    <p:sldId id="366" r:id="rId28"/>
    <p:sldId id="367" r:id="rId29"/>
    <p:sldId id="368" r:id="rId30"/>
    <p:sldId id="369" r:id="rId31"/>
    <p:sldId id="353" r:id="rId32"/>
    <p:sldId id="370" r:id="rId33"/>
    <p:sldId id="354" r:id="rId34"/>
    <p:sldId id="377" r:id="rId35"/>
    <p:sldId id="445" r:id="rId3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84" autoAdjust="0"/>
    <p:restoredTop sz="84230" autoAdjust="0"/>
  </p:normalViewPr>
  <p:slideViewPr>
    <p:cSldViewPr>
      <p:cViewPr varScale="1">
        <p:scale>
          <a:sx n="57" d="100"/>
          <a:sy n="57" d="100"/>
        </p:scale>
        <p:origin x="948" y="66"/>
      </p:cViewPr>
      <p:guideLst>
        <p:guide orient="horz" pos="2160"/>
        <p:guide pos="3840"/>
      </p:guideLst>
    </p:cSldViewPr>
  </p:slideViewPr>
  <p:outlineViewPr>
    <p:cViewPr>
      <p:scale>
        <a:sx n="33" d="100"/>
        <a:sy n="33" d="100"/>
      </p:scale>
      <p:origin x="48" y="18486"/>
    </p:cViewPr>
  </p:outlineViewPr>
  <p:notesTextViewPr>
    <p:cViewPr>
      <p:scale>
        <a:sx n="100" d="100"/>
        <a:sy n="100" d="100"/>
      </p:scale>
      <p:origin x="0" y="0"/>
    </p:cViewPr>
  </p:notesTextViewPr>
  <p:sorterViewPr>
    <p:cViewPr>
      <p:scale>
        <a:sx n="66" d="100"/>
        <a:sy n="66" d="100"/>
      </p:scale>
      <p:origin x="0" y="20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7D538E-FB2C-9CDE-6B24-B2E1CD9D321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B283F544-176F-D411-0916-77941AD0A7FD}"/>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2DDA11B-0246-45E8-880D-CCA402065843}" type="datetimeFigureOut">
              <a:rPr lang="en-US"/>
              <a:pPr>
                <a:defRPr/>
              </a:pPr>
              <a:t>12/22/2022</a:t>
            </a:fld>
            <a:endParaRPr lang="en-US" dirty="0"/>
          </a:p>
        </p:txBody>
      </p:sp>
      <p:sp>
        <p:nvSpPr>
          <p:cNvPr id="4" name="Slide Image Placeholder 3">
            <a:extLst>
              <a:ext uri="{FF2B5EF4-FFF2-40B4-BE49-F238E27FC236}">
                <a16:creationId xmlns:a16="http://schemas.microsoft.com/office/drawing/2014/main" id="{AB9E1686-4DD4-B6E7-2ACA-69E965010F45}"/>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FCB20F80-375C-B812-A7FE-CE550CDE0770}"/>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25AA272-3371-175D-D46F-3D772F0055B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31B3E54E-536E-C3F8-DD46-92F96FE5A529}"/>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0C3D5432-D70E-402D-8720-00BBEB93FCF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4F3AC660-4CF6-5E7B-4165-4D49372265CB}"/>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280456B1-4735-CF82-AE44-021272F810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B7CD9D1F-FEBD-57B1-9C1F-8438C32E2EB9}"/>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7312D1B-4E72-4DD8-AA36-343A875F4BE7}" type="slidenum">
              <a:rPr lang="en-US" altLang="en-US">
                <a:latin typeface="Calibri" panose="020F0502020204030204" pitchFamily="34" charset="0"/>
              </a:rPr>
              <a:pPr eaLnBrk="1" hangingPunct="1"/>
              <a:t>4</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21C71F6D-A586-67FF-4BF5-3D2EFD6B24E8}"/>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2783C774-F097-68C5-205F-5914E0029B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41CE728A-0323-A59B-E20F-D3D2999D5E81}"/>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5B1E899-70A5-478F-8212-4E654812E753}" type="slidenum">
              <a:rPr lang="en-US" altLang="en-US">
                <a:latin typeface="Calibri" panose="020F0502020204030204" pitchFamily="34" charset="0"/>
              </a:rPr>
              <a:pPr eaLnBrk="1" hangingPunct="1"/>
              <a:t>13</a:t>
            </a:fld>
            <a:endParaRPr lang="en-US"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2545BAF4-D70B-9A01-710A-6741E6CE3BBC}"/>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40F54042-9129-C19F-41FE-623CE257008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8521E546-9BB0-6DCB-9640-594821CDD692}"/>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C6BF8D-0199-4919-8875-BBCC16E00F9F}"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8E3E42D4-75BD-8424-05BF-F807A7E807D1}"/>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B05D461B-3826-2173-F6E1-F2341A9C05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Line authority entitles a manager to direct the work of an employee. It is the employer-employee authority relationship that extends from the top of the organization to the lowest echelon, according to the chain of command, as shown in Exhibit 10-4.</a:t>
            </a:r>
          </a:p>
        </p:txBody>
      </p:sp>
      <p:sp>
        <p:nvSpPr>
          <p:cNvPr id="4" name="Slide Number Placeholder 3">
            <a:extLst>
              <a:ext uri="{FF2B5EF4-FFF2-40B4-BE49-F238E27FC236}">
                <a16:creationId xmlns:a16="http://schemas.microsoft.com/office/drawing/2014/main" id="{0C887B06-0A3A-1CF0-64DC-134D74DF877A}"/>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1E43874-0F69-434D-A444-71A53806D183}" type="slidenum">
              <a:rPr lang="en-US" altLang="en-US">
                <a:latin typeface="Calibri" panose="020F0502020204030204" pitchFamily="34" charset="0"/>
              </a:rPr>
              <a:pPr eaLnBrk="1" hangingPunct="1"/>
              <a:t>15</a:t>
            </a:fld>
            <a:endParaRPr lang="en-US"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9C1F7A88-911D-95EE-CC81-9062CA71F3E9}"/>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32B57CE3-D7A6-BA8B-30C5-C6D8DFCDB9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Exhibit 10-5 illustrates line and staff authority.</a:t>
            </a:r>
          </a:p>
        </p:txBody>
      </p:sp>
      <p:sp>
        <p:nvSpPr>
          <p:cNvPr id="4" name="Slide Number Placeholder 3">
            <a:extLst>
              <a:ext uri="{FF2B5EF4-FFF2-40B4-BE49-F238E27FC236}">
                <a16:creationId xmlns:a16="http://schemas.microsoft.com/office/drawing/2014/main" id="{5B56CBAC-BA4F-2BFB-64CE-52D32E1199E4}"/>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C4178B-BD5E-4317-A962-916D0B45155F}" type="slidenum">
              <a:rPr lang="en-US" altLang="en-US">
                <a:latin typeface="Calibri" panose="020F0502020204030204" pitchFamily="34" charset="0"/>
              </a:rPr>
              <a:pPr eaLnBrk="1" hangingPunct="1"/>
              <a:t>16</a:t>
            </a:fld>
            <a:endParaRPr lang="en-US"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E8794041-F2FD-8749-050E-BC96C6536676}"/>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D74B2259-B76A-8372-419D-5BD48CF4E7C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1CE094C7-B826-070E-5EB6-1F2BF6B94BD5}"/>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8B1FCE-BE0E-441A-BA1C-810B9E7EB035}" type="slidenum">
              <a:rPr lang="en-US" altLang="en-US">
                <a:latin typeface="Calibri" panose="020F0502020204030204" pitchFamily="34" charset="0"/>
              </a:rPr>
              <a:pPr eaLnBrk="1" hangingPunct="1"/>
              <a:t>17</a:t>
            </a:fld>
            <a:endParaRPr lang="en-US" alt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1DD7869D-2B11-9AF7-B158-52B06187F069}"/>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CF6C633E-870A-FCD9-97C0-8D157BFDE9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C8A2810A-6BE1-5FD8-F0EA-F3EDB4A1E705}"/>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85F024E-0BD4-4823-9EE1-8079B9B8EEB5}" type="slidenum">
              <a:rPr lang="en-US" altLang="en-US">
                <a:latin typeface="Calibri" panose="020F0502020204030204" pitchFamily="34" charset="0"/>
              </a:rPr>
              <a:pPr eaLnBrk="1" hangingPunct="1"/>
              <a:t>18</a:t>
            </a:fld>
            <a:endParaRPr lang="en-US" altLang="en-US">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7328578A-078E-A6E6-8329-14BAED1DA97F}"/>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D14138CC-4FA5-2515-8620-78572465AE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Assume two organizations, both of which have approximately 4,100 employees. As Exhibit 10-6 shows, if one organization has a span of  four and the other a span of eight, the organization with the wider span will have two fewer levels and approximately 800 fewer managers.</a:t>
            </a:r>
          </a:p>
        </p:txBody>
      </p:sp>
      <p:sp>
        <p:nvSpPr>
          <p:cNvPr id="4" name="Slide Number Placeholder 3">
            <a:extLst>
              <a:ext uri="{FF2B5EF4-FFF2-40B4-BE49-F238E27FC236}">
                <a16:creationId xmlns:a16="http://schemas.microsoft.com/office/drawing/2014/main" id="{907DDE5C-42F0-A636-CEA9-DC485466A6A0}"/>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DB02723-C57A-4C6A-9C94-2FEAE2DA0715}" type="slidenum">
              <a:rPr lang="en-US" altLang="en-US">
                <a:latin typeface="Calibri" panose="020F0502020204030204" pitchFamily="34" charset="0"/>
              </a:rPr>
              <a:pPr eaLnBrk="1" hangingPunct="1"/>
              <a:t>19</a:t>
            </a:fld>
            <a:endParaRPr lang="en-US" altLang="en-US">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7836F30F-3584-0FA2-22B3-5C00C11B2D75}"/>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9CF1C811-6F56-6146-444A-40D382766E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8755703D-D4CD-2A4C-E66D-05CBF8E4C06D}"/>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3F0F996-6DB6-45EE-A675-59708A1FCC82}" type="slidenum">
              <a:rPr lang="en-US" altLang="en-US">
                <a:latin typeface="Calibri" panose="020F0502020204030204" pitchFamily="34" charset="0"/>
              </a:rPr>
              <a:pPr eaLnBrk="1" hangingPunct="1"/>
              <a:t>20</a:t>
            </a:fld>
            <a:endParaRPr lang="en-US" altLang="en-US">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6395E05A-574B-BB26-88BA-B2EFC8674D34}"/>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B72104F6-B100-284C-9972-5DD21998A4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C73B6438-BCCF-6D4F-6C9A-588CC89B74AD}"/>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3A642E2-FCE0-45D2-BB39-2EE8213F5E64}" type="slidenum">
              <a:rPr lang="en-US" altLang="en-US">
                <a:latin typeface="Calibri" panose="020F0502020204030204" pitchFamily="34" charset="0"/>
              </a:rPr>
              <a:pPr eaLnBrk="1" hangingPunct="1"/>
              <a:t>21</a:t>
            </a:fld>
            <a:endParaRPr lang="en-US" altLang="en-US">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E6A36639-120E-D3CB-08F8-37D417BE9257}"/>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906D3FE5-12F3-D0D8-9021-93812C695EA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Exhibit 10-7 lists some of the factors that affect an organization’s use of centralization or decentralization.</a:t>
            </a:r>
          </a:p>
        </p:txBody>
      </p:sp>
      <p:sp>
        <p:nvSpPr>
          <p:cNvPr id="4" name="Slide Number Placeholder 3">
            <a:extLst>
              <a:ext uri="{FF2B5EF4-FFF2-40B4-BE49-F238E27FC236}">
                <a16:creationId xmlns:a16="http://schemas.microsoft.com/office/drawing/2014/main" id="{6273D6D3-CAE8-0784-64A9-1359ABFAD4F9}"/>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E8D6364-8777-4D58-AB3F-73DF52C3D759}" type="slidenum">
              <a:rPr lang="en-US" altLang="en-US">
                <a:latin typeface="Calibri" panose="020F0502020204030204" pitchFamily="34" charset="0"/>
              </a:rPr>
              <a:pPr eaLnBrk="1" hangingPunct="1"/>
              <a:t>22</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EF0C0163-1098-02ED-306A-733344E035E2}"/>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FCC16A0E-F242-47BD-1125-D2A670CC744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6C01AC1D-DA77-0A30-14A9-8635F68F9666}"/>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50C3564-F622-4CA2-BA56-FD36976E2C03}" type="slidenum">
              <a:rPr lang="en-US" altLang="en-US">
                <a:latin typeface="Calibri" panose="020F0502020204030204" pitchFamily="34" charset="0"/>
              </a:rPr>
              <a:pPr eaLnBrk="1" hangingPunct="1"/>
              <a:t>5</a:t>
            </a:fld>
            <a:endParaRPr lang="en-US"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22A15425-486C-96BC-F3AC-F84B5F226CF9}"/>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EA255E9A-9AD0-6930-99D8-C3AEE668B0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49397FE5-A89E-7B5E-2194-A457D89D78BC}"/>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0B92D09-806E-4F11-A5D7-C86998D9B275}" type="slidenum">
              <a:rPr lang="en-US" altLang="en-US">
                <a:latin typeface="Calibri" panose="020F0502020204030204" pitchFamily="34" charset="0"/>
              </a:rPr>
              <a:pPr eaLnBrk="1" hangingPunct="1"/>
              <a:t>23</a:t>
            </a:fld>
            <a:endParaRPr lang="en-US" altLang="en-US">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6EF6C93F-146E-5A06-73E8-E462AD93C3F4}"/>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FA6271E0-D3FB-AF3E-857D-87FE36B460C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Designing (or redesigning) an organizational structure that works is important. Basic organizational design revolves around two  organizational forms that are described in Exhibit 10-8</a:t>
            </a:r>
          </a:p>
        </p:txBody>
      </p:sp>
      <p:sp>
        <p:nvSpPr>
          <p:cNvPr id="4" name="Slide Number Placeholder 3">
            <a:extLst>
              <a:ext uri="{FF2B5EF4-FFF2-40B4-BE49-F238E27FC236}">
                <a16:creationId xmlns:a16="http://schemas.microsoft.com/office/drawing/2014/main" id="{5475692B-62A0-87DE-FD4B-BE686CB450C8}"/>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236D843-050E-4818-BFB9-89BD94C3E30E}"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6627A3CF-4EDC-7FF1-6E2E-7FA165E24998}"/>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CE56010B-60F2-7B4C-D1F4-0E23D4BFA27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C2E27B9E-9CB4-1845-BE05-2B61F967DDC6}"/>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62EB35-B21E-4AAA-AD6C-AA021DAA53EF}" type="slidenum">
              <a:rPr lang="en-US" altLang="en-US">
                <a:latin typeface="Calibri" panose="020F0502020204030204" pitchFamily="34" charset="0"/>
              </a:rPr>
              <a:pPr eaLnBrk="1" hangingPunct="1"/>
              <a:t>25</a:t>
            </a:fld>
            <a:endParaRPr lang="en-US" altLang="en-US">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C6D3AB1B-C13B-71AD-5A8D-334875693595}"/>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D073069F-C03F-CAA5-7044-E9C2806038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D29A5CDB-C6F4-25FD-CABF-5760F427556C}"/>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B21DD86-12EB-41E9-BC79-832811A8A121}" type="slidenum">
              <a:rPr lang="en-US" altLang="en-US">
                <a:latin typeface="Calibri" panose="020F0502020204030204" pitchFamily="34" charset="0"/>
              </a:rPr>
              <a:pPr eaLnBrk="1" hangingPunct="1"/>
              <a:t>26</a:t>
            </a:fld>
            <a:endParaRPr lang="en-US" altLang="en-US">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82B34384-9481-EA82-D2E8-60DE55B5696C}"/>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id="{5619577E-1083-3585-69E6-B60815D67D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D3EC4F30-69F9-D590-E6F0-4642B8DD3DB7}"/>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48E144D-3266-4348-9925-AB328732E081}" type="slidenum">
              <a:rPr lang="en-US" altLang="en-US">
                <a:latin typeface="Calibri" panose="020F0502020204030204" pitchFamily="34" charset="0"/>
              </a:rPr>
              <a:pPr eaLnBrk="1" hangingPunct="1"/>
              <a:t>27</a:t>
            </a:fld>
            <a:endParaRPr lang="en-US" altLang="en-US">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0EE907CD-9981-EDD5-D520-2EC441504FAC}"/>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1B0DCCCA-EB3A-D5AD-AD10-2C78702A7C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D0E93967-D13E-EAE1-25BA-AE64AABB2FBB}"/>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2EF348E-E0B5-445D-B6F0-76DB3DE242C7}" type="slidenum">
              <a:rPr lang="en-US" altLang="en-US">
                <a:latin typeface="Calibri" panose="020F0502020204030204" pitchFamily="34" charset="0"/>
              </a:rPr>
              <a:pPr eaLnBrk="1" hangingPunct="1"/>
              <a:t>28</a:t>
            </a:fld>
            <a:endParaRPr lang="en-US" altLang="en-US">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7F07DF08-49E8-0422-2139-7830AEFE95AC}"/>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id="{0068F21E-22A8-787E-ABDE-DB9A0525AD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021CA5F2-18D4-0973-3850-96B1B52614A7}"/>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18A145-0213-42C0-A69E-531C5170BEE5}" type="slidenum">
              <a:rPr lang="en-US" altLang="en-US">
                <a:latin typeface="Calibri" panose="020F0502020204030204" pitchFamily="34" charset="0"/>
              </a:rPr>
              <a:pPr eaLnBrk="1" hangingPunct="1"/>
              <a:t>29</a:t>
            </a:fld>
            <a:endParaRPr lang="en-US" altLang="en-US">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63319BC4-3E19-86DC-7823-F12BD13F119A}"/>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9FB7596A-EEC7-3445-0CC0-F570FA02CD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Joan Woodward linked structural design elements to organizational success when she divided firms into three distinct technologies that had increasing levels of complexity and sophistication. The first category, unit production, described the production of items in units or small batches. The second category, mass production, described large-batch manufacturing. Finally, the third and most technically complex group, process production, included continuous process production. A summary of her findings is shown in</a:t>
            </a:r>
          </a:p>
          <a:p>
            <a:r>
              <a:rPr lang="en-US" altLang="en-US"/>
              <a:t>Exhibit 10-9.</a:t>
            </a:r>
          </a:p>
        </p:txBody>
      </p:sp>
      <p:sp>
        <p:nvSpPr>
          <p:cNvPr id="4" name="Slide Number Placeholder 3">
            <a:extLst>
              <a:ext uri="{FF2B5EF4-FFF2-40B4-BE49-F238E27FC236}">
                <a16:creationId xmlns:a16="http://schemas.microsoft.com/office/drawing/2014/main" id="{5D852937-70AF-D5C2-B064-1215E347C4FB}"/>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EF42F65-578E-4A7A-90E7-9106EA917233}" type="slidenum">
              <a:rPr lang="en-US" altLang="en-US">
                <a:latin typeface="Calibri" panose="020F0502020204030204" pitchFamily="34" charset="0"/>
              </a:rPr>
              <a:pPr eaLnBrk="1" hangingPunct="1"/>
              <a:t>30</a:t>
            </a:fld>
            <a:endParaRPr lang="en-US" altLang="en-US">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CEDBCDE9-3844-FF0E-5A3A-3F7EC93E1ECE}"/>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a16="http://schemas.microsoft.com/office/drawing/2014/main" id="{B3C033C0-B3B7-4D90-AD38-586416F53D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75B7E371-65F6-1008-E1D8-8F0051FFE4A7}"/>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87AB272-5CE5-4F9C-8D1E-61522CDBC0C8}" type="slidenum">
              <a:rPr lang="en-US" altLang="en-US">
                <a:latin typeface="Calibri" panose="020F0502020204030204" pitchFamily="34" charset="0"/>
              </a:rPr>
              <a:pPr eaLnBrk="1" hangingPunct="1"/>
              <a:t>31</a:t>
            </a:fld>
            <a:endParaRPr lang="en-US" altLang="en-US">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A0A1B3C2-BF6C-437E-7399-337C6CFED396}"/>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3D2CEDE2-9063-627E-5213-33C1C895A2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When designing a structure, managers may choose one of the traditional organizational designs. These structures tend to be more mechanistic in nature. A summary of the strengths and weaknesses of each can be found in Exhibit 10-10</a:t>
            </a:r>
          </a:p>
        </p:txBody>
      </p:sp>
      <p:sp>
        <p:nvSpPr>
          <p:cNvPr id="4" name="Slide Number Placeholder 3">
            <a:extLst>
              <a:ext uri="{FF2B5EF4-FFF2-40B4-BE49-F238E27FC236}">
                <a16:creationId xmlns:a16="http://schemas.microsoft.com/office/drawing/2014/main" id="{F349F951-6C94-8ED4-3050-376ED063FBCD}"/>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2FD86F6-B089-4DDB-886D-CABBE15D585D}" type="slidenum">
              <a:rPr lang="en-US" altLang="en-US">
                <a:latin typeface="Calibri" panose="020F0502020204030204" pitchFamily="34" charset="0"/>
              </a:rPr>
              <a:pPr eaLnBrk="1" hangingPunct="1"/>
              <a:t>32</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043FCC3D-B891-B5F7-A3DF-445B702A467D}"/>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03AD0866-0EA4-78AF-4E11-54BD76CC417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Organizational structure is the formal arrangement of jobs within an organization. This structure, which can be shown visually in an organizational chart, also serves many purposes. (See Exhibit 10-1.)</a:t>
            </a:r>
          </a:p>
        </p:txBody>
      </p:sp>
      <p:sp>
        <p:nvSpPr>
          <p:cNvPr id="4" name="Slide Number Placeholder 3">
            <a:extLst>
              <a:ext uri="{FF2B5EF4-FFF2-40B4-BE49-F238E27FC236}">
                <a16:creationId xmlns:a16="http://schemas.microsoft.com/office/drawing/2014/main" id="{DCD42F3D-76E0-3EA4-DED0-3A0AB458D863}"/>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5E5D036-F19A-462A-BD1A-C69B03530109}" type="slidenum">
              <a:rPr lang="en-US" altLang="en-US">
                <a:latin typeface="Calibri" panose="020F0502020204030204" pitchFamily="34" charset="0"/>
              </a:rPr>
              <a:pPr eaLnBrk="1" hangingPunct="1"/>
              <a:t>6</a:t>
            </a:fld>
            <a:endParaRPr lang="en-US" altLang="en-US">
              <a:latin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E74EBE8D-C173-95D5-C31D-5552266A3D13}"/>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a:extLst>
              <a:ext uri="{FF2B5EF4-FFF2-40B4-BE49-F238E27FC236}">
                <a16:creationId xmlns:a16="http://schemas.microsoft.com/office/drawing/2014/main" id="{BAF77F6A-0A82-D46E-EFDC-92012468DC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06CED28A-4771-BAF9-7997-8369D811311E}"/>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3E3FC8-EBDD-41E7-A701-CAA59C9D73D7}" type="slidenum">
              <a:rPr lang="en-US" altLang="en-US">
                <a:latin typeface="Calibri" panose="020F0502020204030204" pitchFamily="34" charset="0"/>
              </a:rPr>
              <a:pPr eaLnBrk="1" hangingPunct="1"/>
              <a:t>33</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CDBCD544-0E44-FF95-7C67-6A43800065E7}"/>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2543D5FA-D99F-F765-05CD-083DFED233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77A2F3A9-EC70-5327-D931-55F82DC28AD0}"/>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CAD16D7-13D4-44D9-8F17-CEF8C71BC78E}" type="slidenum">
              <a:rPr lang="en-US" altLang="en-US">
                <a:latin typeface="Calibri" panose="020F0502020204030204" pitchFamily="34" charset="0"/>
              </a:rPr>
              <a:pPr eaLnBrk="1" hangingPunct="1"/>
              <a:t>7</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283FB75D-94C1-6A59-835C-41043969AD7F}"/>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C354FE0C-AE66-0AB5-6E28-E86938BDE6F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As Exhibit 10-2 illustrates, at some point, the human diseconomies from division of labor—boredom, fatigue, stress, low productivity, poor quality, increased absenteeism, and high turnover—exceed the economic advantages.</a:t>
            </a:r>
          </a:p>
        </p:txBody>
      </p:sp>
      <p:sp>
        <p:nvSpPr>
          <p:cNvPr id="4" name="Slide Number Placeholder 3">
            <a:extLst>
              <a:ext uri="{FF2B5EF4-FFF2-40B4-BE49-F238E27FC236}">
                <a16:creationId xmlns:a16="http://schemas.microsoft.com/office/drawing/2014/main" id="{CFE9FF2C-32A7-D2CD-0392-15753D27855F}"/>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EF610DC-9547-4A20-ACCC-2BA04CA2F51B}"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AE9FA2B8-8515-012F-7754-5C4AD350783C}"/>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AD8D6D54-09B2-4EA8-DD77-E9967BD880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65B52B24-32B1-115B-4E57-0BD2F38C59DE}"/>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47F9EA-FBED-4FD1-80C9-23A7A4DB7D97}" type="slidenum">
              <a:rPr lang="en-US" altLang="en-US">
                <a:latin typeface="Calibri" panose="020F0502020204030204" pitchFamily="34" charset="0"/>
              </a:rPr>
              <a:pPr eaLnBrk="1" hangingPunct="1"/>
              <a:t>9</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CE236F5E-00AC-86E9-69BF-24038F39498F}"/>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61E94964-21D6-3AF1-655D-54D511FC92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5A294BF0-2D1F-14A4-61D0-BF58E077A3A7}"/>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8E132AB-7120-4D30-B78B-BCBE0B61F897}" type="slidenum">
              <a:rPr lang="en-US" altLang="en-US">
                <a:latin typeface="Calibri" panose="020F0502020204030204" pitchFamily="34" charset="0"/>
              </a:rPr>
              <a:pPr eaLnBrk="1" hangingPunct="1"/>
              <a:t>10</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A4D68C16-208A-3DA1-A175-5597A33BDE7C}"/>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190EB2BD-B446-A3F4-9AFB-6F4C1748364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435ACE9C-0B38-C6D5-85C1-DD8344CA1F12}"/>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E63E99-098E-43D7-B5B6-3CA6C7C6D90A}"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6830C230-B7B2-3C60-37AE-34A2D0193823}"/>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CCB98ABE-504E-AB97-3D90-F9732A068F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Five common forms of departmentalization are used, although an organization may develop its own unique classification. (For instance, a hotel might have departments such as front desk operations, sales and catering, housekeeping and laundry, and maintenance.) Exhibit 10-3 illustrates each type of departmentalization as well as the advantages and disadvantages of each.</a:t>
            </a:r>
          </a:p>
        </p:txBody>
      </p:sp>
      <p:sp>
        <p:nvSpPr>
          <p:cNvPr id="4" name="Slide Number Placeholder 3">
            <a:extLst>
              <a:ext uri="{FF2B5EF4-FFF2-40B4-BE49-F238E27FC236}">
                <a16:creationId xmlns:a16="http://schemas.microsoft.com/office/drawing/2014/main" id="{32AA1534-8F1D-6B63-96B3-A72C4CC69139}"/>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82079B8-6205-4524-A060-2292E83524B0}" type="slidenum">
              <a:rPr lang="en-US" altLang="en-US">
                <a:latin typeface="Calibri" panose="020F0502020204030204" pitchFamily="34" charset="0"/>
              </a:rPr>
              <a:pPr eaLnBrk="1" hangingPunct="1"/>
              <a:t>12</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0A9CB70B-39BB-0E86-8A48-1B52E566AB2A}"/>
              </a:ext>
            </a:extLst>
          </p:cNvPr>
          <p:cNvSpPr txBox="1">
            <a:spLocks/>
          </p:cNvSpPr>
          <p:nvPr userDrawn="1"/>
        </p:nvSpPr>
        <p:spPr>
          <a:xfrm>
            <a:off x="4165600" y="6356351"/>
            <a:ext cx="3860800" cy="365125"/>
          </a:xfrm>
          <a:prstGeom prst="rect">
            <a:avLst/>
          </a:prstGeom>
        </p:spPr>
        <p:txBody>
          <a:bodyPr anchor="ctr"/>
          <a:lstStyle>
            <a:lvl1pPr algn="ctr" fontAlgn="auto">
              <a:spcBef>
                <a:spcPts val="0"/>
              </a:spcBef>
              <a:spcAft>
                <a:spcPts val="0"/>
              </a:spcAft>
              <a:defRPr sz="1200">
                <a:solidFill>
                  <a:schemeClr val="bg1"/>
                </a:solidFill>
                <a:latin typeface="+mn-lt"/>
                <a:cs typeface="+mn-cs"/>
              </a:defRPr>
            </a:lvl1pPr>
          </a:lstStyle>
          <a:p>
            <a:pPr>
              <a:defRPr/>
            </a:pPr>
            <a:r>
              <a:rPr lang="en-US" sz="1200"/>
              <a:t>Copyright © 2012 Pearson Education, Inc. Publishing as Prentice Hall </a:t>
            </a:r>
          </a:p>
        </p:txBody>
      </p:sp>
      <p:sp>
        <p:nvSpPr>
          <p:cNvPr id="10" name="Text Box 10">
            <a:extLst>
              <a:ext uri="{FF2B5EF4-FFF2-40B4-BE49-F238E27FC236}">
                <a16:creationId xmlns:a16="http://schemas.microsoft.com/office/drawing/2014/main" id="{8623C05E-1A8D-6E7D-E7E9-CC8B9F80ED21}"/>
              </a:ext>
            </a:extLst>
          </p:cNvPr>
          <p:cNvSpPr txBox="1">
            <a:spLocks noChangeArrowheads="1"/>
          </p:cNvSpPr>
          <p:nvPr userDrawn="1"/>
        </p:nvSpPr>
        <p:spPr bwMode="auto">
          <a:xfrm>
            <a:off x="11074400" y="6475413"/>
            <a:ext cx="1117600" cy="277812"/>
          </a:xfrm>
          <a:prstGeom prst="rect">
            <a:avLst/>
          </a:prstGeom>
          <a:noFill/>
          <a:ln w="9525">
            <a:noFill/>
            <a:miter lim="800000"/>
            <a:headEnd/>
            <a:tailEnd/>
          </a:ln>
          <a:effec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200" b="1">
                <a:solidFill>
                  <a:schemeClr val="bg1"/>
                </a:solidFill>
              </a:rPr>
              <a:t>10-</a:t>
            </a:r>
            <a:fld id="{5E7C9882-24BC-4B59-8ABB-DBBB7978FE6D}" type="slidenum">
              <a:rPr lang="en-US" altLang="en-US" sz="1200" b="1">
                <a:solidFill>
                  <a:schemeClr val="bg1"/>
                </a:solidFill>
              </a:rPr>
              <a:pPr>
                <a:spcBef>
                  <a:spcPct val="50000"/>
                </a:spcBef>
              </a:pPr>
              <a:t>‹#›</a:t>
            </a:fld>
            <a:r>
              <a:rPr lang="en-US" altLang="en-US" sz="1200" b="1">
                <a:solidFill>
                  <a:schemeClr val="bg1"/>
                </a:solidFill>
              </a:rPr>
              <a:t> </a:t>
            </a:r>
          </a:p>
        </p:txBody>
      </p:sp>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1" name="Picture 10">
            <a:extLst>
              <a:ext uri="{FF2B5EF4-FFF2-40B4-BE49-F238E27FC236}">
                <a16:creationId xmlns:a16="http://schemas.microsoft.com/office/drawing/2014/main" id="{2755C440-7E0D-CA7E-9159-D5FB6819A2F1}"/>
              </a:ext>
            </a:extLst>
          </p:cNvPr>
          <p:cNvPicPr preferRelativeResize="0">
            <a:picLocks noChangeAspect="1"/>
          </p:cNvPicPr>
          <p:nvPr userDrawn="1"/>
        </p:nvPicPr>
        <p:blipFill>
          <a:blip r:embed="rId2" cstate="print">
            <a:alphaModFix amt="20000"/>
            <a:extLst>
              <a:ext uri="{28A0092B-C50C-407E-A947-70E740481C1C}">
                <a14:useLocalDpi xmlns:a14="http://schemas.microsoft.com/office/drawing/2010/main" val="0"/>
              </a:ext>
            </a:extLst>
          </a:blip>
          <a:srcRect/>
          <a:stretch/>
        </p:blipFill>
        <p:spPr bwMode="auto">
          <a:xfrm>
            <a:off x="3695700" y="952791"/>
            <a:ext cx="4800600" cy="4952418"/>
          </a:xfrm>
          <a:prstGeom prst="rect">
            <a:avLst/>
          </a:prstGeom>
          <a:noFill/>
          <a:ln w="9525">
            <a:noFill/>
            <a:miter lim="800000"/>
            <a:headEnd/>
            <a:tailEnd/>
          </a:ln>
        </p:spPr>
      </p:pic>
    </p:spTree>
    <p:extLst>
      <p:ext uri="{BB962C8B-B14F-4D97-AF65-F5344CB8AC3E}">
        <p14:creationId xmlns:p14="http://schemas.microsoft.com/office/powerpoint/2010/main" val="335088453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015F-E103-4343-8BF3-EA027C817264}"/>
              </a:ext>
            </a:extLst>
          </p:cNvPr>
          <p:cNvSpPr>
            <a:spLocks noGrp="1"/>
          </p:cNvSpPr>
          <p:nvPr>
            <p:ph type="title"/>
          </p:nvPr>
        </p:nvSpPr>
        <p:spPr>
          <a:xfrm>
            <a:off x="2058984" y="365125"/>
            <a:ext cx="9296403"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2B220CD-5627-4FCB-95F1-BDD39EC5B4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428841-C6DF-431A-923E-71D55354F8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04F711F-A478-4BB5-B89E-3A9CE4E94E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6176DE-12A5-4CE4-A971-9B8231CD92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D5223ED-3B14-449D-94C8-4DF39B154F76}"/>
              </a:ext>
            </a:extLst>
          </p:cNvPr>
          <p:cNvSpPr>
            <a:spLocks noGrp="1"/>
          </p:cNvSpPr>
          <p:nvPr>
            <p:ph type="dt" sz="half" idx="10"/>
          </p:nvPr>
        </p:nvSpPr>
        <p:spPr>
          <a:xfrm>
            <a:off x="838200" y="6356350"/>
            <a:ext cx="2743200" cy="365125"/>
          </a:xfrm>
          <a:prstGeom prst="rect">
            <a:avLst/>
          </a:prstGeom>
        </p:spPr>
        <p:txBody>
          <a:bodyPr/>
          <a:lstStyle/>
          <a:p>
            <a:pPr>
              <a:defRPr/>
            </a:pPr>
            <a:fld id="{D8BC34A9-2706-45E3-A373-7C94BC18096E}" type="datetime1">
              <a:rPr lang="en-US" smtClean="0"/>
              <a:t>12/22/2022</a:t>
            </a:fld>
            <a:endParaRPr lang="en-US"/>
          </a:p>
        </p:txBody>
      </p:sp>
      <p:sp>
        <p:nvSpPr>
          <p:cNvPr id="9" name="Slide Number Placeholder 8">
            <a:extLst>
              <a:ext uri="{FF2B5EF4-FFF2-40B4-BE49-F238E27FC236}">
                <a16:creationId xmlns:a16="http://schemas.microsoft.com/office/drawing/2014/main" id="{3F8BEC90-4737-4EA0-A573-910C9D67EB24}"/>
              </a:ext>
            </a:extLst>
          </p:cNvPr>
          <p:cNvSpPr>
            <a:spLocks noGrp="1"/>
          </p:cNvSpPr>
          <p:nvPr>
            <p:ph type="sldNum" sz="quarter" idx="12"/>
          </p:nvPr>
        </p:nvSpPr>
        <p:spPr>
          <a:xfrm>
            <a:off x="8610600" y="6356350"/>
            <a:ext cx="2743200" cy="365125"/>
          </a:xfrm>
          <a:prstGeom prst="rect">
            <a:avLst/>
          </a:prstGeom>
        </p:spPr>
        <p:txBody>
          <a:bodyPr/>
          <a:lstStyle/>
          <a:p>
            <a:pPr>
              <a:defRPr/>
            </a:pPr>
            <a:fld id="{034B08CE-0121-4B5D-A7AF-91F69158443B}" type="slidenum">
              <a:rPr lang="en-US" smtClean="0"/>
              <a:pPr>
                <a:defRPr/>
              </a:pPr>
              <a:t>‹#›</a:t>
            </a:fld>
            <a:endParaRPr lang="en-US"/>
          </a:p>
        </p:txBody>
      </p:sp>
    </p:spTree>
    <p:extLst>
      <p:ext uri="{BB962C8B-B14F-4D97-AF65-F5344CB8AC3E}">
        <p14:creationId xmlns:p14="http://schemas.microsoft.com/office/powerpoint/2010/main" val="37548757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B54CE-F2F7-49C0-BFFA-6C4B94C3FBA2}"/>
              </a:ext>
            </a:extLst>
          </p:cNvPr>
          <p:cNvSpPr>
            <a:spLocks noGrp="1"/>
          </p:cNvSpPr>
          <p:nvPr>
            <p:ph type="title"/>
          </p:nvPr>
        </p:nvSpPr>
        <p:spPr>
          <a:xfrm>
            <a:off x="2058984" y="365125"/>
            <a:ext cx="9294815" cy="1325563"/>
          </a:xfrm>
        </p:spPr>
        <p:txBody>
          <a:bodyPr/>
          <a:lstStyle/>
          <a:p>
            <a:r>
              <a:rPr lang="en-US"/>
              <a:t>Click to edit Master title style</a:t>
            </a:r>
            <a:endParaRPr lang="en-GB"/>
          </a:p>
        </p:txBody>
      </p:sp>
    </p:spTree>
    <p:extLst>
      <p:ext uri="{BB962C8B-B14F-4D97-AF65-F5344CB8AC3E}">
        <p14:creationId xmlns:p14="http://schemas.microsoft.com/office/powerpoint/2010/main" val="21861654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932C59-5F32-41E6-9CAB-3020B435B5A3}"/>
              </a:ext>
            </a:extLst>
          </p:cNvPr>
          <p:cNvSpPr>
            <a:spLocks noGrp="1"/>
          </p:cNvSpPr>
          <p:nvPr>
            <p:ph type="dt" sz="half" idx="10"/>
          </p:nvPr>
        </p:nvSpPr>
        <p:spPr>
          <a:xfrm>
            <a:off x="838200" y="6356350"/>
            <a:ext cx="2743200" cy="365125"/>
          </a:xfrm>
          <a:prstGeom prst="rect">
            <a:avLst/>
          </a:prstGeom>
        </p:spPr>
        <p:txBody>
          <a:bodyPr/>
          <a:lstStyle/>
          <a:p>
            <a:pPr>
              <a:defRPr/>
            </a:pPr>
            <a:fld id="{F55D49FB-4ED6-4707-A945-F502227452A5}" type="datetime1">
              <a:rPr lang="en-US" smtClean="0"/>
              <a:t>12/22/2022</a:t>
            </a:fld>
            <a:endParaRPr lang="en-US"/>
          </a:p>
        </p:txBody>
      </p:sp>
      <p:sp>
        <p:nvSpPr>
          <p:cNvPr id="3" name="Footer Placeholder 2">
            <a:extLst>
              <a:ext uri="{FF2B5EF4-FFF2-40B4-BE49-F238E27FC236}">
                <a16:creationId xmlns:a16="http://schemas.microsoft.com/office/drawing/2014/main" id="{76D6733C-8EBF-44A2-96C7-1692E65CEC2B}"/>
              </a:ext>
            </a:extLst>
          </p:cNvPr>
          <p:cNvSpPr>
            <a:spLocks noGrp="1"/>
          </p:cNvSpPr>
          <p:nvPr>
            <p:ph type="ftr" sz="quarter" idx="11"/>
          </p:nvPr>
        </p:nvSpPr>
        <p:spPr>
          <a:xfrm>
            <a:off x="4038600" y="6356350"/>
            <a:ext cx="4114800" cy="365125"/>
          </a:xfrm>
          <a:prstGeom prst="rect">
            <a:avLst/>
          </a:prstGeom>
        </p:spPr>
        <p:txBody>
          <a:bodyPr/>
          <a:lstStyle/>
          <a:p>
            <a:pPr>
              <a:defRPr/>
            </a:pPr>
            <a:r>
              <a:rPr lang="it-IT"/>
              <a:t>Bilal Iqbal Mian - CUI Sahiwal</a:t>
            </a:r>
            <a:endParaRPr lang="en-US"/>
          </a:p>
        </p:txBody>
      </p:sp>
      <p:sp>
        <p:nvSpPr>
          <p:cNvPr id="4" name="Slide Number Placeholder 3">
            <a:extLst>
              <a:ext uri="{FF2B5EF4-FFF2-40B4-BE49-F238E27FC236}">
                <a16:creationId xmlns:a16="http://schemas.microsoft.com/office/drawing/2014/main" id="{BAD2BAE4-39D8-4B96-B09E-8C7C27E68B29}"/>
              </a:ext>
            </a:extLst>
          </p:cNvPr>
          <p:cNvSpPr>
            <a:spLocks noGrp="1"/>
          </p:cNvSpPr>
          <p:nvPr>
            <p:ph type="sldNum" sz="quarter" idx="12"/>
          </p:nvPr>
        </p:nvSpPr>
        <p:spPr>
          <a:xfrm>
            <a:off x="8610600" y="6356350"/>
            <a:ext cx="2743200" cy="365125"/>
          </a:xfrm>
          <a:prstGeom prst="rect">
            <a:avLst/>
          </a:prstGeom>
        </p:spPr>
        <p:txBody>
          <a:bodyPr/>
          <a:lstStyle/>
          <a:p>
            <a:pPr>
              <a:defRPr/>
            </a:pPr>
            <a:fld id="{67548323-E013-42B6-95F8-99A0A1B6FFBB}" type="slidenum">
              <a:rPr lang="en-US" smtClean="0"/>
              <a:pPr>
                <a:defRPr/>
              </a:pPr>
              <a:t>‹#›</a:t>
            </a:fld>
            <a:endParaRPr lang="en-US"/>
          </a:p>
        </p:txBody>
      </p:sp>
      <p:sp>
        <p:nvSpPr>
          <p:cNvPr id="7" name="Footer Placeholder 4">
            <a:extLst>
              <a:ext uri="{FF2B5EF4-FFF2-40B4-BE49-F238E27FC236}">
                <a16:creationId xmlns:a16="http://schemas.microsoft.com/office/drawing/2014/main" id="{C5F2AE5B-D509-B43E-EA31-06AD242BE96B}"/>
              </a:ext>
            </a:extLst>
          </p:cNvPr>
          <p:cNvSpPr txBox="1">
            <a:spLocks/>
          </p:cNvSpPr>
          <p:nvPr userDrawn="1"/>
        </p:nvSpPr>
        <p:spPr>
          <a:xfrm>
            <a:off x="4165600" y="6356351"/>
            <a:ext cx="3860800" cy="365125"/>
          </a:xfrm>
          <a:prstGeom prst="rect">
            <a:avLst/>
          </a:prstGeom>
        </p:spPr>
        <p:txBody>
          <a:bodyPr anchor="ctr"/>
          <a:lstStyle>
            <a:lvl1pPr algn="ctr" fontAlgn="auto">
              <a:spcBef>
                <a:spcPts val="0"/>
              </a:spcBef>
              <a:spcAft>
                <a:spcPts val="0"/>
              </a:spcAft>
              <a:defRPr sz="1200">
                <a:solidFill>
                  <a:schemeClr val="bg1"/>
                </a:solidFill>
                <a:latin typeface="+mn-lt"/>
                <a:cs typeface="+mn-cs"/>
              </a:defRPr>
            </a:lvl1pPr>
          </a:lstStyle>
          <a:p>
            <a:pPr>
              <a:defRPr/>
            </a:pPr>
            <a:r>
              <a:rPr lang="en-US" sz="1200"/>
              <a:t>Copyright © 2012 Pearson Education, Inc. Publishing as Prentice Hall </a:t>
            </a:r>
          </a:p>
        </p:txBody>
      </p:sp>
      <p:sp>
        <p:nvSpPr>
          <p:cNvPr id="11" name="Text Box 8">
            <a:extLst>
              <a:ext uri="{FF2B5EF4-FFF2-40B4-BE49-F238E27FC236}">
                <a16:creationId xmlns:a16="http://schemas.microsoft.com/office/drawing/2014/main" id="{17030678-A204-A318-5A05-448BC33A6EEF}"/>
              </a:ext>
            </a:extLst>
          </p:cNvPr>
          <p:cNvSpPr txBox="1">
            <a:spLocks noChangeArrowheads="1"/>
          </p:cNvSpPr>
          <p:nvPr userDrawn="1"/>
        </p:nvSpPr>
        <p:spPr bwMode="auto">
          <a:xfrm>
            <a:off x="6807200" y="6489700"/>
            <a:ext cx="4572000" cy="198438"/>
          </a:xfrm>
          <a:prstGeom prst="rect">
            <a:avLst/>
          </a:prstGeom>
          <a:noFill/>
          <a:ln w="9525">
            <a:noFill/>
            <a:miter lim="800000"/>
            <a:headEnd/>
            <a:tailEnd/>
          </a:ln>
          <a:effec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700"/>
              <a:t>©2012 Pearson Education, Inc. publishing as Prentice Hall</a:t>
            </a:r>
          </a:p>
        </p:txBody>
      </p:sp>
      <p:sp>
        <p:nvSpPr>
          <p:cNvPr id="13" name="Text Box 10">
            <a:extLst>
              <a:ext uri="{FF2B5EF4-FFF2-40B4-BE49-F238E27FC236}">
                <a16:creationId xmlns:a16="http://schemas.microsoft.com/office/drawing/2014/main" id="{9C15FD5F-5B9F-EC04-BF16-37D842968A9E}"/>
              </a:ext>
            </a:extLst>
          </p:cNvPr>
          <p:cNvSpPr txBox="1">
            <a:spLocks noChangeArrowheads="1"/>
          </p:cNvSpPr>
          <p:nvPr userDrawn="1"/>
        </p:nvSpPr>
        <p:spPr bwMode="auto">
          <a:xfrm>
            <a:off x="11074400" y="6475413"/>
            <a:ext cx="1117600" cy="277812"/>
          </a:xfrm>
          <a:prstGeom prst="rect">
            <a:avLst/>
          </a:prstGeom>
          <a:noFill/>
          <a:ln w="9525">
            <a:noFill/>
            <a:miter lim="800000"/>
            <a:headEnd/>
            <a:tailEnd/>
          </a:ln>
          <a:effec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200" b="1">
                <a:solidFill>
                  <a:schemeClr val="bg1"/>
                </a:solidFill>
              </a:rPr>
              <a:t>10-</a:t>
            </a:r>
            <a:fld id="{F5DD6B7D-3749-43EF-B19F-C308FF8B8CD3}" type="slidenum">
              <a:rPr lang="en-US" altLang="en-US" sz="1200" b="1">
                <a:solidFill>
                  <a:schemeClr val="bg1"/>
                </a:solidFill>
              </a:rPr>
              <a:pPr>
                <a:spcBef>
                  <a:spcPct val="50000"/>
                </a:spcBef>
              </a:pPr>
              <a:t>‹#›</a:t>
            </a:fld>
            <a:r>
              <a:rPr lang="en-US" altLang="en-US" sz="1200" b="1">
                <a:solidFill>
                  <a:schemeClr val="bg1"/>
                </a:solidFill>
              </a:rPr>
              <a:t> </a:t>
            </a:r>
          </a:p>
        </p:txBody>
      </p:sp>
    </p:spTree>
    <p:extLst>
      <p:ext uri="{BB962C8B-B14F-4D97-AF65-F5344CB8AC3E}">
        <p14:creationId xmlns:p14="http://schemas.microsoft.com/office/powerpoint/2010/main" val="191252276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795C-DB4F-40D5-9DF3-EBBC6476F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DA64A2A-7124-4A16-A943-441800B9FE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DA3F451-49C1-4278-B9AC-76C36AE36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AD8DE1-4C0C-4325-A870-C06FA0D7BE45}"/>
              </a:ext>
            </a:extLst>
          </p:cNvPr>
          <p:cNvSpPr>
            <a:spLocks noGrp="1"/>
          </p:cNvSpPr>
          <p:nvPr>
            <p:ph type="dt" sz="half" idx="10"/>
          </p:nvPr>
        </p:nvSpPr>
        <p:spPr>
          <a:xfrm>
            <a:off x="838200" y="6356350"/>
            <a:ext cx="2743200" cy="365125"/>
          </a:xfrm>
          <a:prstGeom prst="rect">
            <a:avLst/>
          </a:prstGeom>
        </p:spPr>
        <p:txBody>
          <a:bodyPr/>
          <a:lstStyle/>
          <a:p>
            <a:pPr>
              <a:defRPr/>
            </a:pPr>
            <a:fld id="{51E98F52-9C5C-4667-9615-3219BC0A0DEC}" type="datetime1">
              <a:rPr lang="en-US" smtClean="0"/>
              <a:t>12/22/2022</a:t>
            </a:fld>
            <a:endParaRPr lang="en-US"/>
          </a:p>
        </p:txBody>
      </p:sp>
      <p:sp>
        <p:nvSpPr>
          <p:cNvPr id="6" name="Footer Placeholder 5">
            <a:extLst>
              <a:ext uri="{FF2B5EF4-FFF2-40B4-BE49-F238E27FC236}">
                <a16:creationId xmlns:a16="http://schemas.microsoft.com/office/drawing/2014/main" id="{9A44A4C0-C38D-4808-BEF9-C0CA0DBA4741}"/>
              </a:ext>
            </a:extLst>
          </p:cNvPr>
          <p:cNvSpPr>
            <a:spLocks noGrp="1"/>
          </p:cNvSpPr>
          <p:nvPr>
            <p:ph type="ftr" sz="quarter" idx="11"/>
          </p:nvPr>
        </p:nvSpPr>
        <p:spPr>
          <a:xfrm>
            <a:off x="4038600" y="6356350"/>
            <a:ext cx="4114800" cy="365125"/>
          </a:xfrm>
          <a:prstGeom prst="rect">
            <a:avLst/>
          </a:prstGeom>
        </p:spPr>
        <p:txBody>
          <a:bodyPr/>
          <a:lstStyle/>
          <a:p>
            <a:pPr>
              <a:defRPr/>
            </a:pPr>
            <a:r>
              <a:rPr lang="it-IT"/>
              <a:t>Bilal Iqbal Mian - CUI Sahiwal</a:t>
            </a:r>
            <a:endParaRPr lang="en-US"/>
          </a:p>
        </p:txBody>
      </p:sp>
      <p:sp>
        <p:nvSpPr>
          <p:cNvPr id="7" name="Slide Number Placeholder 6">
            <a:extLst>
              <a:ext uri="{FF2B5EF4-FFF2-40B4-BE49-F238E27FC236}">
                <a16:creationId xmlns:a16="http://schemas.microsoft.com/office/drawing/2014/main" id="{FC2E9E90-127E-48D4-B9F0-B9EC977365FC}"/>
              </a:ext>
            </a:extLst>
          </p:cNvPr>
          <p:cNvSpPr>
            <a:spLocks noGrp="1"/>
          </p:cNvSpPr>
          <p:nvPr>
            <p:ph type="sldNum" sz="quarter" idx="12"/>
          </p:nvPr>
        </p:nvSpPr>
        <p:spPr>
          <a:xfrm>
            <a:off x="8610600" y="6356350"/>
            <a:ext cx="2743200" cy="365125"/>
          </a:xfrm>
          <a:prstGeom prst="rect">
            <a:avLst/>
          </a:prstGeom>
        </p:spPr>
        <p:txBody>
          <a:bodyPr/>
          <a:lstStyle/>
          <a:p>
            <a:pPr>
              <a:defRPr/>
            </a:pPr>
            <a:fld id="{AAA4FF69-36B6-4CF4-A587-E78F641B6F10}" type="slidenum">
              <a:rPr lang="en-US" smtClean="0"/>
              <a:pPr>
                <a:defRPr/>
              </a:pPr>
              <a:t>‹#›</a:t>
            </a:fld>
            <a:endParaRPr lang="en-US"/>
          </a:p>
        </p:txBody>
      </p:sp>
    </p:spTree>
    <p:extLst>
      <p:ext uri="{BB962C8B-B14F-4D97-AF65-F5344CB8AC3E}">
        <p14:creationId xmlns:p14="http://schemas.microsoft.com/office/powerpoint/2010/main" val="25805484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E5A33-4B36-4139-A119-FC9E03ECC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30173EB-3E1D-4C74-AD36-66AD2F9DD8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C7E61420-A2B0-4C46-8FD5-2769A4142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EEBD96-533B-4A4A-9A4B-B1633C104767}"/>
              </a:ext>
            </a:extLst>
          </p:cNvPr>
          <p:cNvSpPr>
            <a:spLocks noGrp="1"/>
          </p:cNvSpPr>
          <p:nvPr>
            <p:ph type="dt" sz="half" idx="10"/>
          </p:nvPr>
        </p:nvSpPr>
        <p:spPr>
          <a:xfrm>
            <a:off x="838200" y="6356350"/>
            <a:ext cx="2743200" cy="365125"/>
          </a:xfrm>
          <a:prstGeom prst="rect">
            <a:avLst/>
          </a:prstGeom>
        </p:spPr>
        <p:txBody>
          <a:bodyPr/>
          <a:lstStyle/>
          <a:p>
            <a:pPr>
              <a:defRPr/>
            </a:pPr>
            <a:fld id="{06F32709-0848-4F3D-ADFD-CABEA15C1EC8}" type="datetime1">
              <a:rPr lang="en-US" smtClean="0"/>
              <a:t>12/22/2022</a:t>
            </a:fld>
            <a:endParaRPr lang="en-US"/>
          </a:p>
        </p:txBody>
      </p:sp>
      <p:sp>
        <p:nvSpPr>
          <p:cNvPr id="6" name="Footer Placeholder 5">
            <a:extLst>
              <a:ext uri="{FF2B5EF4-FFF2-40B4-BE49-F238E27FC236}">
                <a16:creationId xmlns:a16="http://schemas.microsoft.com/office/drawing/2014/main" id="{655CFB78-6EEA-41CA-9DBA-241C3DA9ABB7}"/>
              </a:ext>
            </a:extLst>
          </p:cNvPr>
          <p:cNvSpPr>
            <a:spLocks noGrp="1"/>
          </p:cNvSpPr>
          <p:nvPr>
            <p:ph type="ftr" sz="quarter" idx="11"/>
          </p:nvPr>
        </p:nvSpPr>
        <p:spPr>
          <a:xfrm>
            <a:off x="4038600" y="6356350"/>
            <a:ext cx="4114800" cy="365125"/>
          </a:xfrm>
          <a:prstGeom prst="rect">
            <a:avLst/>
          </a:prstGeom>
        </p:spPr>
        <p:txBody>
          <a:bodyPr/>
          <a:lstStyle/>
          <a:p>
            <a:pPr>
              <a:defRPr/>
            </a:pPr>
            <a:r>
              <a:rPr lang="it-IT"/>
              <a:t>Bilal Iqbal Mian - CUI Sahiwal</a:t>
            </a:r>
            <a:endParaRPr lang="en-US"/>
          </a:p>
        </p:txBody>
      </p:sp>
      <p:sp>
        <p:nvSpPr>
          <p:cNvPr id="7" name="Slide Number Placeholder 6">
            <a:extLst>
              <a:ext uri="{FF2B5EF4-FFF2-40B4-BE49-F238E27FC236}">
                <a16:creationId xmlns:a16="http://schemas.microsoft.com/office/drawing/2014/main" id="{C651E46B-8825-4181-920A-000730E888A3}"/>
              </a:ext>
            </a:extLst>
          </p:cNvPr>
          <p:cNvSpPr>
            <a:spLocks noGrp="1"/>
          </p:cNvSpPr>
          <p:nvPr>
            <p:ph type="sldNum" sz="quarter" idx="12"/>
          </p:nvPr>
        </p:nvSpPr>
        <p:spPr>
          <a:xfrm>
            <a:off x="8610600" y="6356350"/>
            <a:ext cx="2743200" cy="365125"/>
          </a:xfrm>
          <a:prstGeom prst="rect">
            <a:avLst/>
          </a:prstGeom>
        </p:spPr>
        <p:txBody>
          <a:bodyPr/>
          <a:lstStyle/>
          <a:p>
            <a:pPr>
              <a:defRPr/>
            </a:pPr>
            <a:fld id="{EB89334C-FC96-4610-A770-0574EBDC7208}" type="slidenum">
              <a:rPr lang="en-US" smtClean="0"/>
              <a:pPr>
                <a:defRPr/>
              </a:pPr>
              <a:t>‹#›</a:t>
            </a:fld>
            <a:endParaRPr lang="en-US"/>
          </a:p>
        </p:txBody>
      </p:sp>
    </p:spTree>
    <p:extLst>
      <p:ext uri="{BB962C8B-B14F-4D97-AF65-F5344CB8AC3E}">
        <p14:creationId xmlns:p14="http://schemas.microsoft.com/office/powerpoint/2010/main" val="7748948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468FD-1EC5-4999-A58F-5C67732A9CC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7E9E6A5-1117-401A-ACBB-2633B9AC83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AE0749-B673-405F-A2A5-41DD48772BA8}"/>
              </a:ext>
            </a:extLst>
          </p:cNvPr>
          <p:cNvSpPr>
            <a:spLocks noGrp="1"/>
          </p:cNvSpPr>
          <p:nvPr>
            <p:ph type="dt" sz="half" idx="10"/>
          </p:nvPr>
        </p:nvSpPr>
        <p:spPr>
          <a:xfrm>
            <a:off x="838200" y="6356350"/>
            <a:ext cx="2743200" cy="365125"/>
          </a:xfrm>
          <a:prstGeom prst="rect">
            <a:avLst/>
          </a:prstGeom>
        </p:spPr>
        <p:txBody>
          <a:bodyPr/>
          <a:lstStyle/>
          <a:p>
            <a:fld id="{0613296A-EAF6-4FA7-AFE1-20910CF39025}" type="datetime1">
              <a:rPr lang="en-US" smtClean="0"/>
              <a:t>12/22/2022</a:t>
            </a:fld>
            <a:endParaRPr lang="en-US" dirty="0"/>
          </a:p>
        </p:txBody>
      </p:sp>
      <p:sp>
        <p:nvSpPr>
          <p:cNvPr id="5" name="Footer Placeholder 4">
            <a:extLst>
              <a:ext uri="{FF2B5EF4-FFF2-40B4-BE49-F238E27FC236}">
                <a16:creationId xmlns:a16="http://schemas.microsoft.com/office/drawing/2014/main" id="{AFB3C12C-6B96-47A0-857F-C335D4121993}"/>
              </a:ext>
            </a:extLst>
          </p:cNvPr>
          <p:cNvSpPr>
            <a:spLocks noGrp="1"/>
          </p:cNvSpPr>
          <p:nvPr>
            <p:ph type="ftr" sz="quarter" idx="11"/>
          </p:nvPr>
        </p:nvSpPr>
        <p:spPr>
          <a:xfrm>
            <a:off x="4038600" y="6356350"/>
            <a:ext cx="4114800" cy="365125"/>
          </a:xfrm>
          <a:prstGeom prst="rect">
            <a:avLst/>
          </a:prstGeom>
        </p:spPr>
        <p:txBody>
          <a:bodyPr/>
          <a:lstStyle/>
          <a:p>
            <a:pPr>
              <a:defRPr/>
            </a:pPr>
            <a:r>
              <a:rPr lang="it-IT"/>
              <a:t>Bilal Iqbal Mian - CUI Sahiwal</a:t>
            </a:r>
            <a:endParaRPr lang="en-US"/>
          </a:p>
        </p:txBody>
      </p:sp>
      <p:sp>
        <p:nvSpPr>
          <p:cNvPr id="6" name="Slide Number Placeholder 5">
            <a:extLst>
              <a:ext uri="{FF2B5EF4-FFF2-40B4-BE49-F238E27FC236}">
                <a16:creationId xmlns:a16="http://schemas.microsoft.com/office/drawing/2014/main" id="{7101A390-764C-4B5F-ABE8-8A6D55B26AB3}"/>
              </a:ext>
            </a:extLst>
          </p:cNvPr>
          <p:cNvSpPr>
            <a:spLocks noGrp="1"/>
          </p:cNvSpPr>
          <p:nvPr>
            <p:ph type="sldNum" sz="quarter" idx="12"/>
          </p:nvPr>
        </p:nvSpPr>
        <p:spPr>
          <a:xfrm>
            <a:off x="8610600" y="6356350"/>
            <a:ext cx="274320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75778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1C21E0-5AB7-4DB7-9F73-E614BAE9A6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52700DB-E4E4-4523-8640-CB83DC3F82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CD6ABB-9448-496C-B800-285089E29270}"/>
              </a:ext>
            </a:extLst>
          </p:cNvPr>
          <p:cNvSpPr>
            <a:spLocks noGrp="1"/>
          </p:cNvSpPr>
          <p:nvPr>
            <p:ph type="dt" sz="half" idx="10"/>
          </p:nvPr>
        </p:nvSpPr>
        <p:spPr>
          <a:xfrm>
            <a:off x="838200" y="6356350"/>
            <a:ext cx="2743200" cy="365125"/>
          </a:xfrm>
          <a:prstGeom prst="rect">
            <a:avLst/>
          </a:prstGeom>
        </p:spPr>
        <p:txBody>
          <a:bodyPr/>
          <a:lstStyle/>
          <a:p>
            <a:fld id="{F1AE2D89-AB69-40D1-AE3E-CCF7C930D0C3}" type="datetime1">
              <a:rPr lang="en-US" smtClean="0"/>
              <a:t>12/22/2022</a:t>
            </a:fld>
            <a:endParaRPr lang="en-US" dirty="0"/>
          </a:p>
        </p:txBody>
      </p:sp>
      <p:sp>
        <p:nvSpPr>
          <p:cNvPr id="5" name="Footer Placeholder 4">
            <a:extLst>
              <a:ext uri="{FF2B5EF4-FFF2-40B4-BE49-F238E27FC236}">
                <a16:creationId xmlns:a16="http://schemas.microsoft.com/office/drawing/2014/main" id="{DEEC77CF-C71E-4FD8-B649-886776E2ED29}"/>
              </a:ext>
            </a:extLst>
          </p:cNvPr>
          <p:cNvSpPr>
            <a:spLocks noGrp="1"/>
          </p:cNvSpPr>
          <p:nvPr>
            <p:ph type="ftr" sz="quarter" idx="11"/>
          </p:nvPr>
        </p:nvSpPr>
        <p:spPr>
          <a:xfrm>
            <a:off x="4038600" y="6356350"/>
            <a:ext cx="4114800" cy="365125"/>
          </a:xfrm>
          <a:prstGeom prst="rect">
            <a:avLst/>
          </a:prstGeom>
        </p:spPr>
        <p:txBody>
          <a:bodyPr/>
          <a:lstStyle/>
          <a:p>
            <a:pPr>
              <a:defRPr/>
            </a:pPr>
            <a:r>
              <a:rPr lang="it-IT"/>
              <a:t>Bilal Iqbal Mian - CUI Sahiwal</a:t>
            </a:r>
            <a:endParaRPr lang="en-US"/>
          </a:p>
        </p:txBody>
      </p:sp>
      <p:sp>
        <p:nvSpPr>
          <p:cNvPr id="6" name="Slide Number Placeholder 5">
            <a:extLst>
              <a:ext uri="{FF2B5EF4-FFF2-40B4-BE49-F238E27FC236}">
                <a16:creationId xmlns:a16="http://schemas.microsoft.com/office/drawing/2014/main" id="{2AFDCC71-CBA7-4E4B-BDF1-15D3F788EBA5}"/>
              </a:ext>
            </a:extLst>
          </p:cNvPr>
          <p:cNvSpPr>
            <a:spLocks noGrp="1"/>
          </p:cNvSpPr>
          <p:nvPr>
            <p:ph type="sldNum" sz="quarter" idx="12"/>
          </p:nvPr>
        </p:nvSpPr>
        <p:spPr>
          <a:xfrm>
            <a:off x="8610600" y="6356350"/>
            <a:ext cx="274320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30397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lvl1pPr algn="l">
              <a:defRPr>
                <a:solidFill>
                  <a:schemeClr val="tx1">
                    <a:lumMod val="50000"/>
                    <a:lumOff val="50000"/>
                  </a:schemeClr>
                </a:solidFill>
              </a:defRPr>
            </a:lvl1pPr>
          </a:lstStyle>
          <a:p>
            <a:r>
              <a:rPr lang="en-US" dirty="0"/>
              <a:t>Click to edit Master title style</a:t>
            </a:r>
          </a:p>
        </p:txBody>
      </p:sp>
      <p:sp>
        <p:nvSpPr>
          <p:cNvPr id="3" name="Content Placeholder 2"/>
          <p:cNvSpPr>
            <a:spLocks noGrp="1"/>
          </p:cNvSpPr>
          <p:nvPr>
            <p:ph idx="1"/>
          </p:nvPr>
        </p:nvSpPr>
        <p:spPr>
          <a:xfrm>
            <a:off x="609600" y="1371601"/>
            <a:ext cx="10972800" cy="4754563"/>
          </a:xfrm>
        </p:spPr>
        <p:txBody>
          <a:bodyPr/>
          <a:lstStyle>
            <a:lvl1pPr>
              <a:defRPr>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a:extLst>
              <a:ext uri="{FF2B5EF4-FFF2-40B4-BE49-F238E27FC236}">
                <a16:creationId xmlns:a16="http://schemas.microsoft.com/office/drawing/2014/main" id="{F02FC6EB-6EA5-DA51-7204-43310DC69A4A}"/>
              </a:ext>
            </a:extLst>
          </p:cNvPr>
          <p:cNvPicPr/>
          <p:nvPr userDrawn="1"/>
        </p:nvPicPr>
        <p:blipFill>
          <a:blip r:embed="rId2" cstate="print">
            <a:extLst>
              <a:ext uri="{28A0092B-C50C-407E-A947-70E740481C1C}">
                <a14:useLocalDpi xmlns:a14="http://schemas.microsoft.com/office/drawing/2010/main" val="0"/>
              </a:ext>
            </a:extLst>
          </a:blip>
          <a:srcRect/>
          <a:stretch/>
        </p:blipFill>
        <p:spPr bwMode="auto">
          <a:xfrm>
            <a:off x="381000" y="229182"/>
            <a:ext cx="1220785" cy="1218618"/>
          </a:xfrm>
          <a:prstGeom prst="rect">
            <a:avLst/>
          </a:prstGeom>
          <a:noFill/>
          <a:ln w="9525">
            <a:noFill/>
            <a:miter lim="800000"/>
            <a:headEnd/>
            <a:tailEnd/>
          </a:ln>
        </p:spPr>
      </p:pic>
    </p:spTree>
    <p:extLst>
      <p:ext uri="{BB962C8B-B14F-4D97-AF65-F5344CB8AC3E}">
        <p14:creationId xmlns:p14="http://schemas.microsoft.com/office/powerpoint/2010/main" val="30316388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1CFA401-AE69-5A18-6F28-CF0F3B9DD084}"/>
              </a:ext>
            </a:extLst>
          </p:cNvPr>
          <p:cNvPicPr/>
          <p:nvPr userDrawn="1"/>
        </p:nvPicPr>
        <p:blipFill>
          <a:blip r:embed="rId2" cstate="print">
            <a:extLst>
              <a:ext uri="{28A0092B-C50C-407E-A947-70E740481C1C}">
                <a14:useLocalDpi xmlns:a14="http://schemas.microsoft.com/office/drawing/2010/main" val="0"/>
              </a:ext>
            </a:extLst>
          </a:blip>
          <a:srcRect/>
          <a:stretch/>
        </p:blipFill>
        <p:spPr bwMode="auto">
          <a:xfrm>
            <a:off x="381000" y="229182"/>
            <a:ext cx="1220785" cy="1218618"/>
          </a:xfrm>
          <a:prstGeom prst="rect">
            <a:avLst/>
          </a:prstGeom>
          <a:noFill/>
          <a:ln w="9525">
            <a:noFill/>
            <a:miter lim="800000"/>
            <a:headEnd/>
            <a:tailEnd/>
          </a:ln>
        </p:spPr>
      </p:pic>
    </p:spTree>
    <p:extLst>
      <p:ext uri="{BB962C8B-B14F-4D97-AF65-F5344CB8AC3E}">
        <p14:creationId xmlns:p14="http://schemas.microsoft.com/office/powerpoint/2010/main" val="62803298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52600" y="304800"/>
            <a:ext cx="9829799" cy="990600"/>
          </a:xfrm>
        </p:spPr>
        <p:txBody>
          <a:bodyPr/>
          <a:lstStyle>
            <a:lvl1pPr algn="l" rtl="0" eaLnBrk="0" fontAlgn="base" hangingPunct="0">
              <a:spcBef>
                <a:spcPct val="0"/>
              </a:spcBef>
              <a:spcAft>
                <a:spcPct val="0"/>
              </a:spcAft>
              <a:defRPr lang="en-US" sz="4400" kern="1200" dirty="0">
                <a:solidFill>
                  <a:schemeClr val="tx1">
                    <a:lumMod val="50000"/>
                    <a:lumOff val="50000"/>
                  </a:schemeClr>
                </a:solidFill>
                <a:latin typeface="+mj-lt"/>
                <a:ea typeface="+mj-ea"/>
                <a:cs typeface="+mj-cs"/>
              </a:defRPr>
            </a:lvl1pPr>
          </a:lstStyle>
          <a:p>
            <a:r>
              <a:rPr lang="en-US" dirty="0"/>
              <a:t>Click to edit Master title style</a:t>
            </a:r>
          </a:p>
        </p:txBody>
      </p:sp>
      <p:pic>
        <p:nvPicPr>
          <p:cNvPr id="11" name="Picture 10">
            <a:extLst>
              <a:ext uri="{FF2B5EF4-FFF2-40B4-BE49-F238E27FC236}">
                <a16:creationId xmlns:a16="http://schemas.microsoft.com/office/drawing/2014/main" id="{960984BC-0AF8-E49C-BD58-1736CEB1E0A9}"/>
              </a:ext>
            </a:extLst>
          </p:cNvPr>
          <p:cNvPicPr/>
          <p:nvPr userDrawn="1"/>
        </p:nvPicPr>
        <p:blipFill>
          <a:blip r:embed="rId2" cstate="print">
            <a:extLst>
              <a:ext uri="{28A0092B-C50C-407E-A947-70E740481C1C}">
                <a14:useLocalDpi xmlns:a14="http://schemas.microsoft.com/office/drawing/2010/main" val="0"/>
              </a:ext>
            </a:extLst>
          </a:blip>
          <a:srcRect/>
          <a:stretch/>
        </p:blipFill>
        <p:spPr bwMode="auto">
          <a:xfrm>
            <a:off x="381000" y="229182"/>
            <a:ext cx="1220785" cy="1218618"/>
          </a:xfrm>
          <a:prstGeom prst="rect">
            <a:avLst/>
          </a:prstGeom>
          <a:noFill/>
          <a:ln w="9525">
            <a:noFill/>
            <a:miter lim="800000"/>
            <a:headEnd/>
            <a:tailEnd/>
          </a:ln>
        </p:spPr>
      </p:pic>
    </p:spTree>
    <p:extLst>
      <p:ext uri="{BB962C8B-B14F-4D97-AF65-F5344CB8AC3E}">
        <p14:creationId xmlns:p14="http://schemas.microsoft.com/office/powerpoint/2010/main" val="378848268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43C0789-2940-C9D9-3398-22C6E08804E0}"/>
              </a:ext>
            </a:extLst>
          </p:cNvPr>
          <p:cNvSpPr>
            <a:spLocks noGrp="1"/>
          </p:cNvSpPr>
          <p:nvPr>
            <p:ph type="title"/>
          </p:nvPr>
        </p:nvSpPr>
        <p:spPr>
          <a:xfrm>
            <a:off x="1752600" y="304800"/>
            <a:ext cx="9829799" cy="990600"/>
          </a:xfrm>
        </p:spPr>
        <p:txBody>
          <a:bodyPr/>
          <a:lstStyle>
            <a:lvl1pPr algn="l" rtl="0" eaLnBrk="0" fontAlgn="base" hangingPunct="0">
              <a:spcBef>
                <a:spcPct val="0"/>
              </a:spcBef>
              <a:spcAft>
                <a:spcPct val="0"/>
              </a:spcAft>
              <a:defRPr lang="en-US" sz="4400" kern="1200" dirty="0">
                <a:solidFill>
                  <a:schemeClr val="tx1">
                    <a:lumMod val="50000"/>
                    <a:lumOff val="50000"/>
                  </a:schemeClr>
                </a:solidFill>
                <a:latin typeface="+mj-lt"/>
                <a:ea typeface="+mj-ea"/>
                <a:cs typeface="+mj-cs"/>
              </a:defRPr>
            </a:lvl1pPr>
          </a:lstStyle>
          <a:p>
            <a:r>
              <a:rPr lang="en-US" dirty="0"/>
              <a:t>Click to edit Master title style</a:t>
            </a:r>
          </a:p>
        </p:txBody>
      </p:sp>
      <p:pic>
        <p:nvPicPr>
          <p:cNvPr id="10" name="Picture 9">
            <a:extLst>
              <a:ext uri="{FF2B5EF4-FFF2-40B4-BE49-F238E27FC236}">
                <a16:creationId xmlns:a16="http://schemas.microsoft.com/office/drawing/2014/main" id="{13742499-8527-9E07-3458-9824231D32E5}"/>
              </a:ext>
            </a:extLst>
          </p:cNvPr>
          <p:cNvPicPr/>
          <p:nvPr userDrawn="1"/>
        </p:nvPicPr>
        <p:blipFill>
          <a:blip r:embed="rId2" cstate="print">
            <a:extLst>
              <a:ext uri="{28A0092B-C50C-407E-A947-70E740481C1C}">
                <a14:useLocalDpi xmlns:a14="http://schemas.microsoft.com/office/drawing/2010/main" val="0"/>
              </a:ext>
            </a:extLst>
          </a:blip>
          <a:srcRect/>
          <a:stretch/>
        </p:blipFill>
        <p:spPr bwMode="auto">
          <a:xfrm>
            <a:off x="381000" y="229182"/>
            <a:ext cx="1220785" cy="1218618"/>
          </a:xfrm>
          <a:prstGeom prst="rect">
            <a:avLst/>
          </a:prstGeom>
          <a:noFill/>
          <a:ln w="9525">
            <a:noFill/>
            <a:miter lim="800000"/>
            <a:headEnd/>
            <a:tailEnd/>
          </a:ln>
        </p:spPr>
      </p:pic>
    </p:spTree>
    <p:extLst>
      <p:ext uri="{BB962C8B-B14F-4D97-AF65-F5344CB8AC3E}">
        <p14:creationId xmlns:p14="http://schemas.microsoft.com/office/powerpoint/2010/main" val="30410625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1005-F3A8-42BA-990F-B83DAB5372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CDAC732-9E67-488A-AEB7-5239BE5C87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26688197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E4BA5-B58A-413C-B174-F490EBE50C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73EC2A-379D-4E90-A0DE-DE954CABEE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94887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6BD9-DF1E-47B1-A8E8-F32CEF0CB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EB290C3-40E7-4341-92AD-2B636FE549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9228B0-1756-4582-9C8B-8B45A6883C64}"/>
              </a:ext>
            </a:extLst>
          </p:cNvPr>
          <p:cNvSpPr>
            <a:spLocks noGrp="1"/>
          </p:cNvSpPr>
          <p:nvPr>
            <p:ph type="dt" sz="half" idx="10"/>
          </p:nvPr>
        </p:nvSpPr>
        <p:spPr>
          <a:xfrm>
            <a:off x="838200" y="6356350"/>
            <a:ext cx="2743200" cy="365125"/>
          </a:xfrm>
          <a:prstGeom prst="rect">
            <a:avLst/>
          </a:prstGeom>
        </p:spPr>
        <p:txBody>
          <a:bodyPr/>
          <a:lstStyle/>
          <a:p>
            <a:pPr>
              <a:defRPr/>
            </a:pPr>
            <a:fld id="{918BDA71-3067-4889-A8CA-08A6C4710437}" type="datetime1">
              <a:rPr lang="en-US" smtClean="0"/>
              <a:t>12/22/2022</a:t>
            </a:fld>
            <a:endParaRPr lang="en-US"/>
          </a:p>
        </p:txBody>
      </p:sp>
      <p:sp>
        <p:nvSpPr>
          <p:cNvPr id="5" name="Footer Placeholder 4">
            <a:extLst>
              <a:ext uri="{FF2B5EF4-FFF2-40B4-BE49-F238E27FC236}">
                <a16:creationId xmlns:a16="http://schemas.microsoft.com/office/drawing/2014/main" id="{AAC3D55D-C0C7-497F-8117-8FBD7C39DC08}"/>
              </a:ext>
            </a:extLst>
          </p:cNvPr>
          <p:cNvSpPr>
            <a:spLocks noGrp="1"/>
          </p:cNvSpPr>
          <p:nvPr>
            <p:ph type="ftr" sz="quarter" idx="11"/>
          </p:nvPr>
        </p:nvSpPr>
        <p:spPr>
          <a:xfrm>
            <a:off x="4038600" y="6356350"/>
            <a:ext cx="4114800" cy="365125"/>
          </a:xfrm>
          <a:prstGeom prst="rect">
            <a:avLst/>
          </a:prstGeom>
        </p:spPr>
        <p:txBody>
          <a:bodyPr/>
          <a:lstStyle/>
          <a:p>
            <a:pPr>
              <a:defRPr/>
            </a:pPr>
            <a:r>
              <a:rPr lang="it-IT"/>
              <a:t>Bilal Iqbal Mian - CUI Sahiwal</a:t>
            </a:r>
            <a:endParaRPr lang="en-US"/>
          </a:p>
        </p:txBody>
      </p:sp>
      <p:sp>
        <p:nvSpPr>
          <p:cNvPr id="6" name="Slide Number Placeholder 5">
            <a:extLst>
              <a:ext uri="{FF2B5EF4-FFF2-40B4-BE49-F238E27FC236}">
                <a16:creationId xmlns:a16="http://schemas.microsoft.com/office/drawing/2014/main" id="{2228D0DE-F5AE-4D8C-B1FB-143FBE2257CC}"/>
              </a:ext>
            </a:extLst>
          </p:cNvPr>
          <p:cNvSpPr>
            <a:spLocks noGrp="1"/>
          </p:cNvSpPr>
          <p:nvPr>
            <p:ph type="sldNum" sz="quarter" idx="12"/>
          </p:nvPr>
        </p:nvSpPr>
        <p:spPr>
          <a:xfrm>
            <a:off x="8610600" y="6356350"/>
            <a:ext cx="2743200" cy="365125"/>
          </a:xfrm>
          <a:prstGeom prst="rect">
            <a:avLst/>
          </a:prstGeom>
        </p:spPr>
        <p:txBody>
          <a:bodyPr/>
          <a:lstStyle/>
          <a:p>
            <a:pPr>
              <a:defRPr/>
            </a:pPr>
            <a:fld id="{185AEB0B-3D74-44FC-87D4-68ABB349BA05}" type="slidenum">
              <a:rPr lang="en-US" smtClean="0"/>
              <a:pPr>
                <a:defRPr/>
              </a:pPr>
              <a:t>‹#›</a:t>
            </a:fld>
            <a:endParaRPr lang="en-US"/>
          </a:p>
        </p:txBody>
      </p:sp>
    </p:spTree>
    <p:extLst>
      <p:ext uri="{BB962C8B-B14F-4D97-AF65-F5344CB8AC3E}">
        <p14:creationId xmlns:p14="http://schemas.microsoft.com/office/powerpoint/2010/main" val="16728210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6FABB-1987-4960-B49C-DB7FBED31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DA6AF6D-BB38-43F2-96D8-1386FCA137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15A8130-75BF-42A5-A76A-28045B1A11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854439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1.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DB7E3BA-05F4-A09B-F76B-EA331796B8D2}"/>
              </a:ext>
            </a:extLst>
          </p:cNvPr>
          <p:cNvSpPr>
            <a:spLocks noGrp="1"/>
          </p:cNvSpPr>
          <p:nvPr>
            <p:ph type="title"/>
          </p:nvPr>
        </p:nvSpPr>
        <p:spPr bwMode="auto">
          <a:xfrm>
            <a:off x="1601784" y="152400"/>
            <a:ext cx="998061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B1D063F6-3D4E-F936-D1AA-4E7C9667EAA2}"/>
              </a:ext>
            </a:extLst>
          </p:cNvPr>
          <p:cNvSpPr>
            <a:spLocks noGrp="1"/>
          </p:cNvSpPr>
          <p:nvPr>
            <p:ph type="body" idx="1"/>
          </p:nvPr>
        </p:nvSpPr>
        <p:spPr bwMode="auto">
          <a:xfrm>
            <a:off x="609600" y="14478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 name="Text Box 10">
            <a:extLst>
              <a:ext uri="{FF2B5EF4-FFF2-40B4-BE49-F238E27FC236}">
                <a16:creationId xmlns:a16="http://schemas.microsoft.com/office/drawing/2014/main" id="{1241B203-6057-A3C6-14D2-33F1C63D38C9}"/>
              </a:ext>
            </a:extLst>
          </p:cNvPr>
          <p:cNvSpPr txBox="1">
            <a:spLocks noChangeArrowheads="1"/>
          </p:cNvSpPr>
          <p:nvPr userDrawn="1"/>
        </p:nvSpPr>
        <p:spPr bwMode="auto">
          <a:xfrm>
            <a:off x="11074400" y="6475413"/>
            <a:ext cx="1117600" cy="277812"/>
          </a:xfrm>
          <a:prstGeom prst="rect">
            <a:avLst/>
          </a:prstGeom>
          <a:noFill/>
          <a:ln w="9525">
            <a:noFill/>
            <a:miter lim="800000"/>
            <a:headEnd/>
            <a:tailEnd/>
          </a:ln>
          <a:effec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200" b="1">
                <a:solidFill>
                  <a:schemeClr val="bg1"/>
                </a:solidFill>
              </a:rPr>
              <a:t>10-</a:t>
            </a:r>
            <a:fld id="{7F429EA8-088E-4F06-8EDE-1C2EFD703551}" type="slidenum">
              <a:rPr lang="en-US" altLang="en-US" sz="1200" b="1">
                <a:solidFill>
                  <a:schemeClr val="bg1"/>
                </a:solidFill>
              </a:rPr>
              <a:pPr>
                <a:spcBef>
                  <a:spcPct val="50000"/>
                </a:spcBef>
              </a:pPr>
              <a:t>‹#›</a:t>
            </a:fld>
            <a:r>
              <a:rPr lang="en-US" altLang="en-US" sz="1200" b="1">
                <a:solidFill>
                  <a:schemeClr val="bg1"/>
                </a:solidFill>
              </a:rPr>
              <a:t> </a:t>
            </a:r>
          </a:p>
        </p:txBody>
      </p:sp>
      <p:pic>
        <p:nvPicPr>
          <p:cNvPr id="14" name="Picture 13">
            <a:extLst>
              <a:ext uri="{FF2B5EF4-FFF2-40B4-BE49-F238E27FC236}">
                <a16:creationId xmlns:a16="http://schemas.microsoft.com/office/drawing/2014/main" id="{7B2C480D-6FD9-0364-5902-0D20FA3AD96B}"/>
              </a:ext>
            </a:extLst>
          </p:cNvPr>
          <p:cNvPicPr/>
          <p:nvPr userDrawn="1"/>
        </p:nvPicPr>
        <p:blipFill>
          <a:blip r:embed="rId7" cstate="print">
            <a:extLst>
              <a:ext uri="{28A0092B-C50C-407E-A947-70E740481C1C}">
                <a14:useLocalDpi xmlns:a14="http://schemas.microsoft.com/office/drawing/2010/main" val="0"/>
              </a:ext>
            </a:extLst>
          </a:blip>
          <a:srcRect/>
          <a:stretch/>
        </p:blipFill>
        <p:spPr bwMode="auto">
          <a:xfrm>
            <a:off x="381000" y="229182"/>
            <a:ext cx="1220785" cy="121861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9A6DA3-5E84-4D7D-9108-A409C452899F}"/>
              </a:ext>
            </a:extLst>
          </p:cNvPr>
          <p:cNvSpPr>
            <a:spLocks noGrp="1"/>
          </p:cNvSpPr>
          <p:nvPr>
            <p:ph type="title"/>
          </p:nvPr>
        </p:nvSpPr>
        <p:spPr>
          <a:xfrm>
            <a:off x="1752600" y="365125"/>
            <a:ext cx="96012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339F8BE-AF17-4B31-9CFC-61067BE90D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5" name="Picture 14">
            <a:extLst>
              <a:ext uri="{FF2B5EF4-FFF2-40B4-BE49-F238E27FC236}">
                <a16:creationId xmlns:a16="http://schemas.microsoft.com/office/drawing/2014/main" id="{5248CE31-73B8-BAC6-D0D9-43150121B4C1}"/>
              </a:ext>
            </a:extLst>
          </p:cNvPr>
          <p:cNvPicPr/>
          <p:nvPr userDrawn="1"/>
        </p:nvPicPr>
        <p:blipFill>
          <a:blip r:embed="rId13" cstate="print">
            <a:extLst>
              <a:ext uri="{28A0092B-C50C-407E-A947-70E740481C1C}">
                <a14:useLocalDpi xmlns:a14="http://schemas.microsoft.com/office/drawing/2010/main" val="0"/>
              </a:ext>
            </a:extLst>
          </a:blip>
          <a:srcRect/>
          <a:stretch/>
        </p:blipFill>
        <p:spPr bwMode="auto">
          <a:xfrm>
            <a:off x="381000" y="229182"/>
            <a:ext cx="1220785" cy="1218618"/>
          </a:xfrm>
          <a:prstGeom prst="rect">
            <a:avLst/>
          </a:prstGeom>
          <a:noFill/>
          <a:ln w="9525">
            <a:noFill/>
            <a:miter lim="800000"/>
            <a:headEnd/>
            <a:tailEnd/>
          </a:ln>
        </p:spPr>
      </p:pic>
    </p:spTree>
    <p:extLst>
      <p:ext uri="{BB962C8B-B14F-4D97-AF65-F5344CB8AC3E}">
        <p14:creationId xmlns:p14="http://schemas.microsoft.com/office/powerpoint/2010/main" val="2307059908"/>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65202" y="914400"/>
            <a:ext cx="6061596" cy="2366032"/>
          </a:xfrm>
          <a:prstGeom prst="rect">
            <a:avLst/>
          </a:prstGeom>
          <a:noFill/>
        </p:spPr>
        <p:txBody>
          <a:bodyPr wrap="none" lIns="68580" tIns="34290" rIns="68580" bIns="34290">
            <a:spAutoFit/>
          </a:bodyPr>
          <a:lstStyle/>
          <a:p>
            <a:pPr algn="ctr"/>
            <a:r>
              <a:rPr lang="ur-PK" sz="54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A Sameer Rafiya Unicode" panose="02000506000000020003" pitchFamily="2" charset="-78"/>
                <a:cs typeface="AA Sameer Rafiya Unicode" panose="02000506000000020003" pitchFamily="2" charset="-78"/>
              </a:rPr>
              <a:t>بسم</a:t>
            </a:r>
            <a:r>
              <a:rPr lang="ur-PK"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A Sameer Rafiya Unicode" panose="02000506000000020003" pitchFamily="2" charset="-78"/>
                <a:cs typeface="AA Sameer Rafiya Unicode" panose="02000506000000020003" pitchFamily="2" charset="-78"/>
              </a:rPr>
              <a:t> </a:t>
            </a:r>
            <a:r>
              <a:rPr lang="ur-PK" sz="14925"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A Sameer Rafiya Unicode" panose="02000506000000020003" pitchFamily="2" charset="-78"/>
                <a:cs typeface="AA Sameer Rafiya Unicode" panose="02000506000000020003" pitchFamily="2" charset="-78"/>
              </a:rPr>
              <a:t>اللہ</a:t>
            </a:r>
            <a:r>
              <a:rPr lang="ur-PK" sz="54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A Sameer Rafiya Unicode" panose="02000506000000020003" pitchFamily="2" charset="-78"/>
                <a:cs typeface="AA Sameer Rafiya Unicode" panose="02000506000000020003" pitchFamily="2" charset="-78"/>
              </a:rPr>
              <a:t>الرحمٰن</a:t>
            </a:r>
            <a:r>
              <a:rPr lang="ur-PK"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A Sameer Rafiya Unicode" panose="02000506000000020003" pitchFamily="2" charset="-78"/>
                <a:cs typeface="AA Sameer Rafiya Unicode" panose="02000506000000020003" pitchFamily="2" charset="-78"/>
              </a:rPr>
              <a:t> </a:t>
            </a:r>
            <a:r>
              <a:rPr lang="ur-PK" sz="54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A Sameer Rafiya Unicode" panose="02000506000000020003" pitchFamily="2" charset="-78"/>
                <a:cs typeface="AA Sameer Rafiya Unicode" panose="02000506000000020003" pitchFamily="2" charset="-78"/>
              </a:rPr>
              <a:t>الرحیم</a:t>
            </a:r>
            <a:endPar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A Sameer Rafiya Unicode" panose="02000506000000020003" pitchFamily="2" charset="-78"/>
              <a:cs typeface="AA Sameer Rafiya Unicode" panose="02000506000000020003" pitchFamily="2" charset="-78"/>
            </a:endParaRPr>
          </a:p>
        </p:txBody>
      </p:sp>
      <p:grpSp>
        <p:nvGrpSpPr>
          <p:cNvPr id="7" name="Group 6">
            <a:extLst>
              <a:ext uri="{FF2B5EF4-FFF2-40B4-BE49-F238E27FC236}">
                <a16:creationId xmlns:a16="http://schemas.microsoft.com/office/drawing/2014/main" id="{8FB74A16-E0EE-49B3-9B7B-2625750B5366}"/>
              </a:ext>
            </a:extLst>
          </p:cNvPr>
          <p:cNvGrpSpPr/>
          <p:nvPr/>
        </p:nvGrpSpPr>
        <p:grpSpPr>
          <a:xfrm>
            <a:off x="3009901" y="3079782"/>
            <a:ext cx="6515100" cy="2285752"/>
            <a:chOff x="1399669" y="2963375"/>
            <a:chExt cx="7744331" cy="3047669"/>
          </a:xfrm>
        </p:grpSpPr>
        <p:pic>
          <p:nvPicPr>
            <p:cNvPr id="8" name="Picture 7">
              <a:extLst>
                <a:ext uri="{FF2B5EF4-FFF2-40B4-BE49-F238E27FC236}">
                  <a16:creationId xmlns:a16="http://schemas.microsoft.com/office/drawing/2014/main" id="{92CFA39F-8815-4C0D-9B6B-479DB4AA2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669" y="2972105"/>
              <a:ext cx="4391531" cy="30389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a:extLst>
                <a:ext uri="{FF2B5EF4-FFF2-40B4-BE49-F238E27FC236}">
                  <a16:creationId xmlns:a16="http://schemas.microsoft.com/office/drawing/2014/main" id="{F0CA4511-B939-41F6-AFD3-22DB9D654C5F}"/>
                </a:ext>
              </a:extLst>
            </p:cNvPr>
            <p:cNvSpPr/>
            <p:nvPr/>
          </p:nvSpPr>
          <p:spPr>
            <a:xfrm>
              <a:off x="5997412" y="2963375"/>
              <a:ext cx="3146588" cy="2477601"/>
            </a:xfrm>
            <a:prstGeom prst="rect">
              <a:avLst/>
            </a:prstGeom>
          </p:spPr>
          <p:txBody>
            <a:bodyPr wrap="square">
              <a:spAutoFit/>
            </a:bodyPr>
            <a:lstStyle/>
            <a:p>
              <a:r>
                <a:rPr lang="en-US" sz="1275" dirty="0">
                  <a:effectLst>
                    <a:outerShdw blurRad="38100" dist="38100" dir="2700000" algn="tl">
                      <a:srgbClr val="000000">
                        <a:alpha val="43137"/>
                      </a:srgbClr>
                    </a:outerShdw>
                  </a:effectLst>
                </a:rPr>
                <a:t>My Lord, put my heart at peace for me,​</a:t>
              </a:r>
              <a:br>
                <a:rPr lang="en-US" sz="1275" dirty="0">
                  <a:effectLst>
                    <a:outerShdw blurRad="38100" dist="38100" dir="2700000" algn="tl">
                      <a:srgbClr val="000000">
                        <a:alpha val="43137"/>
                      </a:srgbClr>
                    </a:outerShdw>
                  </a:effectLst>
                </a:rPr>
              </a:br>
              <a:r>
                <a:rPr lang="en-US" sz="1275" dirty="0">
                  <a:effectLst>
                    <a:outerShdw blurRad="38100" dist="38100" dir="2700000" algn="tl">
                      <a:srgbClr val="000000">
                        <a:alpha val="43137"/>
                      </a:srgbClr>
                    </a:outerShdw>
                  </a:effectLst>
                </a:rPr>
                <a:t>and make my task easy for me and remove the knot from my tongue,</a:t>
              </a:r>
              <a:br>
                <a:rPr lang="en-US" sz="1275" dirty="0">
                  <a:effectLst>
                    <a:outerShdw blurRad="38100" dist="38100" dir="2700000" algn="tl">
                      <a:srgbClr val="000000">
                        <a:alpha val="43137"/>
                      </a:srgbClr>
                    </a:outerShdw>
                  </a:effectLst>
                </a:rPr>
              </a:br>
              <a:r>
                <a:rPr lang="en-US" sz="1275" dirty="0">
                  <a:effectLst>
                    <a:outerShdw blurRad="38100" dist="38100" dir="2700000" algn="tl">
                      <a:srgbClr val="000000">
                        <a:alpha val="43137"/>
                      </a:srgbClr>
                    </a:outerShdw>
                  </a:effectLst>
                </a:rPr>
                <a:t>so that they may understand my speech.​</a:t>
              </a:r>
            </a:p>
            <a:p>
              <a:br>
                <a:rPr lang="en-US" sz="1275" dirty="0">
                  <a:effectLst>
                    <a:outerShdw blurRad="38100" dist="38100" dir="2700000" algn="tl">
                      <a:srgbClr val="000000">
                        <a:alpha val="43137"/>
                      </a:srgbClr>
                    </a:outerShdw>
                  </a:effectLst>
                </a:rPr>
              </a:br>
              <a:r>
                <a:rPr lang="en-US" sz="1275" dirty="0">
                  <a:effectLst>
                    <a:outerShdw blurRad="38100" dist="38100" dir="2700000" algn="tl">
                      <a:srgbClr val="000000">
                        <a:alpha val="43137"/>
                      </a:srgbClr>
                    </a:outerShdw>
                  </a:effectLst>
                </a:rPr>
                <a:t>​​[20:24-28]​</a:t>
              </a:r>
            </a:p>
          </p:txBody>
        </p:sp>
      </p:grpSp>
    </p:spTree>
    <p:extLst>
      <p:ext uri="{BB962C8B-B14F-4D97-AF65-F5344CB8AC3E}">
        <p14:creationId xmlns:p14="http://schemas.microsoft.com/office/powerpoint/2010/main" val="17408807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D552E9-84C0-E613-FAD2-137A03CFD03E}"/>
              </a:ext>
            </a:extLst>
          </p:cNvPr>
          <p:cNvSpPr>
            <a:spLocks noGrp="1"/>
          </p:cNvSpPr>
          <p:nvPr>
            <p:ph type="title"/>
          </p:nvPr>
        </p:nvSpPr>
        <p:spPr>
          <a:xfrm>
            <a:off x="2209800" y="365125"/>
            <a:ext cx="9144000" cy="1325563"/>
          </a:xfrm>
        </p:spPr>
        <p:txBody>
          <a:bodyPr/>
          <a:lstStyle/>
          <a:p>
            <a:pPr>
              <a:defRPr/>
            </a:pPr>
            <a:r>
              <a:rPr lang="en-US" dirty="0"/>
              <a:t>Organizational Structure (cont.)</a:t>
            </a:r>
          </a:p>
        </p:txBody>
      </p:sp>
      <p:sp>
        <p:nvSpPr>
          <p:cNvPr id="14339" name="Content Placeholder 5">
            <a:extLst>
              <a:ext uri="{FF2B5EF4-FFF2-40B4-BE49-F238E27FC236}">
                <a16:creationId xmlns:a16="http://schemas.microsoft.com/office/drawing/2014/main" id="{FB6E937B-C2B4-016B-F949-F16216661954}"/>
              </a:ext>
            </a:extLst>
          </p:cNvPr>
          <p:cNvSpPr>
            <a:spLocks noGrp="1"/>
          </p:cNvSpPr>
          <p:nvPr>
            <p:ph idx="1"/>
          </p:nvPr>
        </p:nvSpPr>
        <p:spPr/>
        <p:txBody>
          <a:bodyPr/>
          <a:lstStyle/>
          <a:p>
            <a:r>
              <a:rPr lang="en-US" altLang="en-US" b="1"/>
              <a:t>Chain of Command - </a:t>
            </a:r>
            <a:r>
              <a:rPr lang="en-US" altLang="en-US"/>
              <a:t>the continuous line of authority that extends from upper levels of an organization to the lowest levels of the organization—clarifies who reports to whom.</a:t>
            </a:r>
          </a:p>
          <a:p>
            <a:pPr lvl="1">
              <a:buFont typeface="Arial" panose="020B0604020202020204" pitchFamily="34" charset="0"/>
              <a:buNone/>
            </a:pPr>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5FDC6-EFC4-DA86-27FF-1E28A9B2729D}"/>
              </a:ext>
            </a:extLst>
          </p:cNvPr>
          <p:cNvSpPr>
            <a:spLocks noGrp="1"/>
          </p:cNvSpPr>
          <p:nvPr>
            <p:ph type="title"/>
          </p:nvPr>
        </p:nvSpPr>
        <p:spPr>
          <a:xfrm>
            <a:off x="2286000" y="365125"/>
            <a:ext cx="9067800" cy="1325563"/>
          </a:xfrm>
        </p:spPr>
        <p:txBody>
          <a:bodyPr/>
          <a:lstStyle/>
          <a:p>
            <a:pPr>
              <a:defRPr/>
            </a:pPr>
            <a:r>
              <a:rPr lang="en-US" dirty="0"/>
              <a:t>Organizational Structure (cont.)</a:t>
            </a:r>
          </a:p>
        </p:txBody>
      </p:sp>
      <p:sp>
        <p:nvSpPr>
          <p:cNvPr id="15363" name="Content Placeholder 2">
            <a:extLst>
              <a:ext uri="{FF2B5EF4-FFF2-40B4-BE49-F238E27FC236}">
                <a16:creationId xmlns:a16="http://schemas.microsoft.com/office/drawing/2014/main" id="{03AB002B-62DF-BB69-3E1E-52945D6B3BD2}"/>
              </a:ext>
            </a:extLst>
          </p:cNvPr>
          <p:cNvSpPr>
            <a:spLocks noGrp="1"/>
          </p:cNvSpPr>
          <p:nvPr>
            <p:ph idx="1"/>
          </p:nvPr>
        </p:nvSpPr>
        <p:spPr/>
        <p:txBody>
          <a:bodyPr/>
          <a:lstStyle/>
          <a:p>
            <a:r>
              <a:rPr lang="en-US" altLang="en-US" b="1"/>
              <a:t>Authority - </a:t>
            </a:r>
            <a:r>
              <a:rPr lang="en-US" altLang="en-US"/>
              <a:t>the rights inherent in a managerial position to tell people what to do and to expect them to do it.</a:t>
            </a:r>
          </a:p>
          <a:p>
            <a:r>
              <a:rPr lang="en-US" altLang="en-US" b="1"/>
              <a:t>Responsibility</a:t>
            </a:r>
            <a:r>
              <a:rPr lang="en-US" altLang="en-US"/>
              <a:t> - the obligation or expectation to perform.</a:t>
            </a:r>
          </a:p>
          <a:p>
            <a:r>
              <a:rPr lang="en-US" altLang="en-US" b="1"/>
              <a:t>Unity of Command</a:t>
            </a:r>
            <a:r>
              <a:rPr lang="en-US" altLang="en-US"/>
              <a:t> - the concept that a person should have one boss and should report only to that person.</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74AA-87DE-26C0-4EEF-526AF3D0F1E1}"/>
              </a:ext>
            </a:extLst>
          </p:cNvPr>
          <p:cNvSpPr>
            <a:spLocks noGrp="1"/>
          </p:cNvSpPr>
          <p:nvPr>
            <p:ph type="title"/>
          </p:nvPr>
        </p:nvSpPr>
        <p:spPr/>
        <p:txBody>
          <a:bodyPr/>
          <a:lstStyle/>
          <a:p>
            <a:pPr algn="ctr">
              <a:defRPr/>
            </a:pPr>
            <a:r>
              <a:rPr lang="en-US" sz="3600" dirty="0"/>
              <a:t>Exhibit 10-3: The Five Common</a:t>
            </a:r>
            <a:br>
              <a:rPr lang="en-US" sz="3600" dirty="0"/>
            </a:br>
            <a:r>
              <a:rPr lang="en-US" sz="3600" dirty="0"/>
              <a:t>Forms of Departmentalization</a:t>
            </a:r>
          </a:p>
        </p:txBody>
      </p:sp>
      <p:pic>
        <p:nvPicPr>
          <p:cNvPr id="16387" name="Picture 2">
            <a:extLst>
              <a:ext uri="{FF2B5EF4-FFF2-40B4-BE49-F238E27FC236}">
                <a16:creationId xmlns:a16="http://schemas.microsoft.com/office/drawing/2014/main" id="{5E1F79EF-EDBC-6983-89D2-B4578719EF1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490787" y="2015331"/>
            <a:ext cx="7210425" cy="3971925"/>
          </a:xfrm>
          <a:no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91409-D4DC-A637-A514-2B68539A8E23}"/>
              </a:ext>
            </a:extLst>
          </p:cNvPr>
          <p:cNvSpPr>
            <a:spLocks noGrp="1"/>
          </p:cNvSpPr>
          <p:nvPr>
            <p:ph type="title"/>
          </p:nvPr>
        </p:nvSpPr>
        <p:spPr/>
        <p:txBody>
          <a:bodyPr/>
          <a:lstStyle/>
          <a:p>
            <a:pPr algn="ctr">
              <a:defRPr/>
            </a:pPr>
            <a:r>
              <a:rPr lang="en-US" sz="3600" dirty="0"/>
              <a:t>Exhibit 10-3: The Five Common Forms of Departmentalization (cont.)</a:t>
            </a:r>
          </a:p>
        </p:txBody>
      </p:sp>
      <p:pic>
        <p:nvPicPr>
          <p:cNvPr id="17411" name="Picture 2">
            <a:extLst>
              <a:ext uri="{FF2B5EF4-FFF2-40B4-BE49-F238E27FC236}">
                <a16:creationId xmlns:a16="http://schemas.microsoft.com/office/drawing/2014/main" id="{FD442138-4DB0-5E41-6034-E144F86A4D7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85914" y="1524000"/>
            <a:ext cx="8948737" cy="3810000"/>
          </a:xfrm>
          <a:no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809F-D742-249B-212D-363CD0AF1E34}"/>
              </a:ext>
            </a:extLst>
          </p:cNvPr>
          <p:cNvSpPr>
            <a:spLocks noGrp="1"/>
          </p:cNvSpPr>
          <p:nvPr>
            <p:ph type="title"/>
          </p:nvPr>
        </p:nvSpPr>
        <p:spPr/>
        <p:txBody>
          <a:bodyPr/>
          <a:lstStyle/>
          <a:p>
            <a:pPr algn="ctr">
              <a:defRPr/>
            </a:pPr>
            <a:r>
              <a:rPr lang="en-US" sz="3600" dirty="0"/>
              <a:t>Exhibit 10-3: The Five Common Forms of Departmentalization (cont.)</a:t>
            </a:r>
          </a:p>
        </p:txBody>
      </p:sp>
      <p:pic>
        <p:nvPicPr>
          <p:cNvPr id="18435" name="Picture 2">
            <a:extLst>
              <a:ext uri="{FF2B5EF4-FFF2-40B4-BE49-F238E27FC236}">
                <a16:creationId xmlns:a16="http://schemas.microsoft.com/office/drawing/2014/main" id="{41D17371-F523-E350-6F6A-F92C4AED7DE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528887" y="2320131"/>
            <a:ext cx="7134225" cy="3362325"/>
          </a:xfrm>
          <a:no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C31997-2008-D79F-4A37-3BD5F5E4BED8}"/>
              </a:ext>
            </a:extLst>
          </p:cNvPr>
          <p:cNvSpPr>
            <a:spLocks noGrp="1"/>
          </p:cNvSpPr>
          <p:nvPr>
            <p:ph type="title"/>
          </p:nvPr>
        </p:nvSpPr>
        <p:spPr/>
        <p:txBody>
          <a:bodyPr/>
          <a:lstStyle/>
          <a:p>
            <a:pPr algn="ctr">
              <a:defRPr/>
            </a:pPr>
            <a:r>
              <a:rPr lang="en-US" sz="3600" dirty="0"/>
              <a:t>Exhibit 10-4: Chain of Command </a:t>
            </a:r>
            <a:br>
              <a:rPr lang="en-US" sz="3600" dirty="0"/>
            </a:br>
            <a:r>
              <a:rPr lang="en-US" sz="3600" dirty="0"/>
              <a:t>and Line Authority</a:t>
            </a:r>
          </a:p>
        </p:txBody>
      </p:sp>
      <p:pic>
        <p:nvPicPr>
          <p:cNvPr id="19459" name="Picture 2">
            <a:extLst>
              <a:ext uri="{FF2B5EF4-FFF2-40B4-BE49-F238E27FC236}">
                <a16:creationId xmlns:a16="http://schemas.microsoft.com/office/drawing/2014/main" id="{ADD291D9-1B63-D2BD-22C7-8371B4B0BEA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362200" y="1579562"/>
            <a:ext cx="7391400" cy="4668838"/>
          </a:xfrm>
          <a:no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5D72-CD54-FD97-D4CF-8D39D44FCDD2}"/>
              </a:ext>
            </a:extLst>
          </p:cNvPr>
          <p:cNvSpPr>
            <a:spLocks noGrp="1"/>
          </p:cNvSpPr>
          <p:nvPr>
            <p:ph type="title"/>
          </p:nvPr>
        </p:nvSpPr>
        <p:spPr/>
        <p:txBody>
          <a:bodyPr/>
          <a:lstStyle/>
          <a:p>
            <a:pPr algn="ctr">
              <a:defRPr/>
            </a:pPr>
            <a:r>
              <a:rPr lang="en-US" sz="3800" dirty="0"/>
              <a:t>Exhibit 10-5: Line vs. Staff Authority</a:t>
            </a:r>
          </a:p>
        </p:txBody>
      </p:sp>
      <p:pic>
        <p:nvPicPr>
          <p:cNvPr id="20483" name="Picture 2">
            <a:extLst>
              <a:ext uri="{FF2B5EF4-FFF2-40B4-BE49-F238E27FC236}">
                <a16:creationId xmlns:a16="http://schemas.microsoft.com/office/drawing/2014/main" id="{07536EA9-37CA-7E59-4160-CF74EBB5024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58926" y="1600200"/>
            <a:ext cx="9109075" cy="3854450"/>
          </a:xfrm>
          <a:no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88EA7-18EE-4825-C9F1-D1CC1AB88963}"/>
              </a:ext>
            </a:extLst>
          </p:cNvPr>
          <p:cNvSpPr>
            <a:spLocks noGrp="1"/>
          </p:cNvSpPr>
          <p:nvPr>
            <p:ph type="title"/>
          </p:nvPr>
        </p:nvSpPr>
        <p:spPr>
          <a:xfrm>
            <a:off x="2286000" y="365125"/>
            <a:ext cx="9067800" cy="1325563"/>
          </a:xfrm>
        </p:spPr>
        <p:txBody>
          <a:bodyPr/>
          <a:lstStyle/>
          <a:p>
            <a:pPr>
              <a:defRPr/>
            </a:pPr>
            <a:r>
              <a:rPr lang="en-US" dirty="0"/>
              <a:t>Span of Control</a:t>
            </a:r>
          </a:p>
        </p:txBody>
      </p:sp>
      <p:sp>
        <p:nvSpPr>
          <p:cNvPr id="21507" name="Content Placeholder 2">
            <a:extLst>
              <a:ext uri="{FF2B5EF4-FFF2-40B4-BE49-F238E27FC236}">
                <a16:creationId xmlns:a16="http://schemas.microsoft.com/office/drawing/2014/main" id="{77C41E1C-38AB-4304-635E-7A4C17DB6A19}"/>
              </a:ext>
            </a:extLst>
          </p:cNvPr>
          <p:cNvSpPr>
            <a:spLocks noGrp="1"/>
          </p:cNvSpPr>
          <p:nvPr>
            <p:ph idx="1"/>
          </p:nvPr>
        </p:nvSpPr>
        <p:spPr/>
        <p:txBody>
          <a:bodyPr/>
          <a:lstStyle/>
          <a:p>
            <a:pPr>
              <a:lnSpc>
                <a:spcPct val="90000"/>
              </a:lnSpc>
              <a:spcBef>
                <a:spcPct val="30000"/>
              </a:spcBef>
            </a:pPr>
            <a:r>
              <a:rPr lang="en-US" altLang="en-US" sz="2800" b="1"/>
              <a:t>Span of Control - </a:t>
            </a:r>
            <a:r>
              <a:rPr lang="en-US" altLang="en-US" sz="2800"/>
              <a:t>the number of employees who can be effectively and efficiently supervised by a manager</a:t>
            </a:r>
            <a:r>
              <a:rPr lang="en-US" altLang="en-US" sz="2400"/>
              <a:t>.</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6D9E-67DE-51CA-916F-F4633DFB62BD}"/>
              </a:ext>
            </a:extLst>
          </p:cNvPr>
          <p:cNvSpPr>
            <a:spLocks noGrp="1"/>
          </p:cNvSpPr>
          <p:nvPr>
            <p:ph type="title"/>
          </p:nvPr>
        </p:nvSpPr>
        <p:spPr>
          <a:xfrm>
            <a:off x="2209800" y="365125"/>
            <a:ext cx="9144000" cy="1325563"/>
          </a:xfrm>
        </p:spPr>
        <p:txBody>
          <a:bodyPr/>
          <a:lstStyle/>
          <a:p>
            <a:pPr>
              <a:defRPr/>
            </a:pPr>
            <a:r>
              <a:rPr lang="en-US" dirty="0"/>
              <a:t>Width of span is affected by:</a:t>
            </a:r>
          </a:p>
        </p:txBody>
      </p:sp>
      <p:sp>
        <p:nvSpPr>
          <p:cNvPr id="22531" name="Content Placeholder 2">
            <a:extLst>
              <a:ext uri="{FF2B5EF4-FFF2-40B4-BE49-F238E27FC236}">
                <a16:creationId xmlns:a16="http://schemas.microsoft.com/office/drawing/2014/main" id="{3A70AA04-EE0A-3F0C-858B-6B83BDCC8306}"/>
              </a:ext>
            </a:extLst>
          </p:cNvPr>
          <p:cNvSpPr>
            <a:spLocks noGrp="1"/>
          </p:cNvSpPr>
          <p:nvPr>
            <p:ph idx="1"/>
          </p:nvPr>
        </p:nvSpPr>
        <p:spPr/>
        <p:txBody>
          <a:bodyPr/>
          <a:lstStyle/>
          <a:p>
            <a:pPr lvl="2">
              <a:lnSpc>
                <a:spcPct val="90000"/>
              </a:lnSpc>
              <a:spcBef>
                <a:spcPct val="30000"/>
              </a:spcBef>
            </a:pPr>
            <a:r>
              <a:rPr lang="en-US" altLang="en-US"/>
              <a:t>Skills and abilities of the manager</a:t>
            </a:r>
          </a:p>
          <a:p>
            <a:pPr lvl="2">
              <a:lnSpc>
                <a:spcPct val="90000"/>
              </a:lnSpc>
              <a:spcBef>
                <a:spcPct val="30000"/>
              </a:spcBef>
            </a:pPr>
            <a:r>
              <a:rPr lang="en-US" altLang="en-US"/>
              <a:t>Employee characteristics</a:t>
            </a:r>
          </a:p>
          <a:p>
            <a:pPr lvl="2">
              <a:lnSpc>
                <a:spcPct val="90000"/>
              </a:lnSpc>
              <a:spcBef>
                <a:spcPct val="30000"/>
              </a:spcBef>
            </a:pPr>
            <a:r>
              <a:rPr lang="en-US" altLang="en-US"/>
              <a:t>Characteristics of the work being done</a:t>
            </a:r>
          </a:p>
          <a:p>
            <a:pPr lvl="2">
              <a:lnSpc>
                <a:spcPct val="90000"/>
              </a:lnSpc>
              <a:spcBef>
                <a:spcPct val="30000"/>
              </a:spcBef>
            </a:pPr>
            <a:r>
              <a:rPr lang="en-US" altLang="en-US"/>
              <a:t>Similarity of tasks</a:t>
            </a:r>
          </a:p>
          <a:p>
            <a:pPr lvl="2">
              <a:lnSpc>
                <a:spcPct val="90000"/>
              </a:lnSpc>
              <a:spcBef>
                <a:spcPct val="30000"/>
              </a:spcBef>
            </a:pPr>
            <a:r>
              <a:rPr lang="en-US" altLang="en-US"/>
              <a:t>Complexity of tasks</a:t>
            </a:r>
          </a:p>
          <a:p>
            <a:pPr lvl="2">
              <a:lnSpc>
                <a:spcPct val="90000"/>
              </a:lnSpc>
              <a:spcBef>
                <a:spcPct val="30000"/>
              </a:spcBef>
            </a:pPr>
            <a:r>
              <a:rPr lang="en-US" altLang="en-US"/>
              <a:t>Physical proximity of subordinates</a:t>
            </a:r>
          </a:p>
          <a:p>
            <a:pPr lvl="2">
              <a:lnSpc>
                <a:spcPct val="90000"/>
              </a:lnSpc>
              <a:spcBef>
                <a:spcPct val="30000"/>
              </a:spcBef>
            </a:pPr>
            <a:r>
              <a:rPr lang="en-US" altLang="en-US"/>
              <a:t>Standardization of tasks</a:t>
            </a:r>
          </a:p>
          <a:p>
            <a:pPr lvl="2">
              <a:lnSpc>
                <a:spcPct val="90000"/>
              </a:lnSpc>
              <a:spcBef>
                <a:spcPct val="30000"/>
              </a:spcBef>
            </a:pPr>
            <a:r>
              <a:rPr lang="en-US" altLang="en-US"/>
              <a:t>Sophistication of the organization’s information system</a:t>
            </a:r>
          </a:p>
          <a:p>
            <a:pPr lvl="2">
              <a:lnSpc>
                <a:spcPct val="90000"/>
              </a:lnSpc>
              <a:spcBef>
                <a:spcPct val="30000"/>
              </a:spcBef>
            </a:pPr>
            <a:r>
              <a:rPr lang="en-US" altLang="en-US"/>
              <a:t>Strength of the organization’s culture</a:t>
            </a:r>
          </a:p>
          <a:p>
            <a:pPr lvl="2">
              <a:lnSpc>
                <a:spcPct val="90000"/>
              </a:lnSpc>
              <a:spcBef>
                <a:spcPct val="30000"/>
              </a:spcBef>
            </a:pPr>
            <a:r>
              <a:rPr lang="en-US" altLang="en-US"/>
              <a:t>Preferred style of the manager </a:t>
            </a:r>
          </a:p>
          <a:p>
            <a:endParaRPr lang="en-US" altLang="en-US" sz="360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6C725-47EC-7595-DAD2-CFBE466047BE}"/>
              </a:ext>
            </a:extLst>
          </p:cNvPr>
          <p:cNvSpPr>
            <a:spLocks noGrp="1"/>
          </p:cNvSpPr>
          <p:nvPr>
            <p:ph type="title"/>
          </p:nvPr>
        </p:nvSpPr>
        <p:spPr/>
        <p:txBody>
          <a:bodyPr/>
          <a:lstStyle/>
          <a:p>
            <a:pPr algn="ctr">
              <a:defRPr/>
            </a:pPr>
            <a:r>
              <a:rPr lang="en-US" sz="3600" dirty="0"/>
              <a:t>Exhibit 10-6: Contrasting Spans of Control</a:t>
            </a:r>
          </a:p>
        </p:txBody>
      </p:sp>
      <p:pic>
        <p:nvPicPr>
          <p:cNvPr id="23555" name="Picture 2">
            <a:extLst>
              <a:ext uri="{FF2B5EF4-FFF2-40B4-BE49-F238E27FC236}">
                <a16:creationId xmlns:a16="http://schemas.microsoft.com/office/drawing/2014/main" id="{C9655F3B-D653-8574-FDA0-448613DA2B1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604963" y="1524000"/>
            <a:ext cx="8767762" cy="4343400"/>
          </a:xfrm>
          <a:no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5FE668-CA3B-44C1-BC20-85AFE923A4EA}"/>
              </a:ext>
            </a:extLst>
          </p:cNvPr>
          <p:cNvSpPr>
            <a:spLocks noGrp="1"/>
          </p:cNvSpPr>
          <p:nvPr>
            <p:ph type="title"/>
          </p:nvPr>
        </p:nvSpPr>
        <p:spPr>
          <a:xfrm>
            <a:off x="2427196" y="365125"/>
            <a:ext cx="8926603" cy="1325563"/>
          </a:xfrm>
        </p:spPr>
        <p:txBody>
          <a:bodyPr/>
          <a:lstStyle/>
          <a:p>
            <a:r>
              <a:rPr lang="en-GB" b="1" dirty="0">
                <a:effectLst>
                  <a:outerShdw blurRad="38100" dist="38100" dir="2700000" algn="tl">
                    <a:srgbClr val="000000">
                      <a:alpha val="43137"/>
                    </a:srgbClr>
                  </a:outerShdw>
                </a:effectLst>
              </a:rPr>
              <a:t>Dua to </a:t>
            </a:r>
            <a:r>
              <a:rPr lang="en-US" b="1" dirty="0">
                <a:effectLst>
                  <a:outerShdw blurRad="38100" dist="38100" dir="2700000" algn="tl">
                    <a:srgbClr val="000000">
                      <a:alpha val="43137"/>
                    </a:srgbClr>
                  </a:outerShdw>
                </a:effectLst>
              </a:rPr>
              <a:t>Recite </a:t>
            </a:r>
            <a:r>
              <a:rPr lang="en-GB" b="1" dirty="0">
                <a:effectLst>
                  <a:outerShdw blurRad="38100" dist="38100" dir="2700000" algn="tl">
                    <a:srgbClr val="000000">
                      <a:alpha val="43137"/>
                    </a:srgbClr>
                  </a:outerShdw>
                </a:effectLst>
              </a:rPr>
              <a:t>Before Study</a:t>
            </a:r>
          </a:p>
        </p:txBody>
      </p:sp>
      <p:sp>
        <p:nvSpPr>
          <p:cNvPr id="4" name="Footer Placeholder 3">
            <a:extLst>
              <a:ext uri="{FF2B5EF4-FFF2-40B4-BE49-F238E27FC236}">
                <a16:creationId xmlns:a16="http://schemas.microsoft.com/office/drawing/2014/main" id="{22D66AEA-22C6-4B27-9B63-4D256167CB74}"/>
              </a:ext>
            </a:extLst>
          </p:cNvPr>
          <p:cNvSpPr>
            <a:spLocks noGrp="1"/>
          </p:cNvSpPr>
          <p:nvPr>
            <p:ph type="ftr" sz="quarter" idx="4294967295"/>
          </p:nvPr>
        </p:nvSpPr>
        <p:spPr>
          <a:xfrm>
            <a:off x="1524000" y="5624513"/>
            <a:ext cx="3086100" cy="273844"/>
          </a:xfrm>
          <a:prstGeom prst="rect">
            <a:avLst/>
          </a:prstGeom>
        </p:spPr>
        <p:txBody>
          <a:bodyPr vert="horz" lIns="68580" tIns="34290" rIns="68580" bIns="34290" rtlCol="0" anchor="ctr"/>
          <a:lstStyle>
            <a:defPPr>
              <a:defRPr lang="en-US"/>
            </a:defPPr>
            <a:lvl1pPr marL="0" algn="ctr" defTabSz="685800" rtl="0" eaLnBrk="1" latinLnBrk="0" hangingPunct="1">
              <a:defRPr sz="900" kern="1200">
                <a:solidFill>
                  <a:schemeClr val="tx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it-IT"/>
              <a:t>Bilal Iqbal Mian - CUI Sahiwal</a:t>
            </a:r>
            <a:endParaRPr lang="en-US" dirty="0"/>
          </a:p>
        </p:txBody>
      </p:sp>
      <p:pic>
        <p:nvPicPr>
          <p:cNvPr id="6" name="Picture 5">
            <a:extLst>
              <a:ext uri="{FF2B5EF4-FFF2-40B4-BE49-F238E27FC236}">
                <a16:creationId xmlns:a16="http://schemas.microsoft.com/office/drawing/2014/main" id="{4A871580-657C-4888-824F-FF0C9C994D89}"/>
              </a:ext>
            </a:extLst>
          </p:cNvPr>
          <p:cNvPicPr>
            <a:picLocks noChangeAspect="1"/>
          </p:cNvPicPr>
          <p:nvPr/>
        </p:nvPicPr>
        <p:blipFill>
          <a:blip r:embed="rId2"/>
          <a:stretch>
            <a:fillRect/>
          </a:stretch>
        </p:blipFill>
        <p:spPr>
          <a:xfrm>
            <a:off x="2611801" y="2033910"/>
            <a:ext cx="6968398" cy="3130730"/>
          </a:xfrm>
          <a:prstGeom prst="rect">
            <a:avLst/>
          </a:prstGeom>
        </p:spPr>
      </p:pic>
      <p:pic>
        <p:nvPicPr>
          <p:cNvPr id="8" name="Picture 7">
            <a:extLst>
              <a:ext uri="{FF2B5EF4-FFF2-40B4-BE49-F238E27FC236}">
                <a16:creationId xmlns:a16="http://schemas.microsoft.com/office/drawing/2014/main" id="{19DF6860-F525-435E-96CE-3084933DC17D}"/>
              </a:ext>
            </a:extLst>
          </p:cNvPr>
          <p:cNvPicPr>
            <a:picLocks noChangeAspect="1"/>
          </p:cNvPicPr>
          <p:nvPr/>
        </p:nvPicPr>
        <p:blipFill>
          <a:blip r:embed="rId3"/>
          <a:stretch>
            <a:fillRect/>
          </a:stretch>
        </p:blipFill>
        <p:spPr>
          <a:xfrm>
            <a:off x="2427197" y="4719973"/>
            <a:ext cx="7337607" cy="601514"/>
          </a:xfrm>
          <a:prstGeom prst="rect">
            <a:avLst/>
          </a:prstGeom>
        </p:spPr>
      </p:pic>
    </p:spTree>
    <p:extLst>
      <p:ext uri="{BB962C8B-B14F-4D97-AF65-F5344CB8AC3E}">
        <p14:creationId xmlns:p14="http://schemas.microsoft.com/office/powerpoint/2010/main" val="44071826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6109A-D945-0165-87E5-25D845E35AE9}"/>
              </a:ext>
            </a:extLst>
          </p:cNvPr>
          <p:cNvSpPr>
            <a:spLocks noGrp="1"/>
          </p:cNvSpPr>
          <p:nvPr>
            <p:ph type="title"/>
          </p:nvPr>
        </p:nvSpPr>
        <p:spPr>
          <a:xfrm>
            <a:off x="2286000" y="365125"/>
            <a:ext cx="9067800" cy="1325563"/>
          </a:xfrm>
        </p:spPr>
        <p:txBody>
          <a:bodyPr/>
          <a:lstStyle/>
          <a:p>
            <a:pPr>
              <a:defRPr/>
            </a:pPr>
            <a:r>
              <a:rPr lang="en-US" dirty="0"/>
              <a:t>Centralization</a:t>
            </a:r>
          </a:p>
        </p:txBody>
      </p:sp>
      <p:sp>
        <p:nvSpPr>
          <p:cNvPr id="24579" name="Content Placeholder 2">
            <a:extLst>
              <a:ext uri="{FF2B5EF4-FFF2-40B4-BE49-F238E27FC236}">
                <a16:creationId xmlns:a16="http://schemas.microsoft.com/office/drawing/2014/main" id="{9AA9282E-3B40-DA5C-F656-DC65646F4E5B}"/>
              </a:ext>
            </a:extLst>
          </p:cNvPr>
          <p:cNvSpPr>
            <a:spLocks noGrp="1"/>
          </p:cNvSpPr>
          <p:nvPr>
            <p:ph idx="1"/>
          </p:nvPr>
        </p:nvSpPr>
        <p:spPr/>
        <p:txBody>
          <a:bodyPr/>
          <a:lstStyle/>
          <a:p>
            <a:r>
              <a:rPr lang="en-US" altLang="en-US" b="1"/>
              <a:t>Centralization</a:t>
            </a:r>
            <a:r>
              <a:rPr lang="en-US" altLang="en-US"/>
              <a:t> </a:t>
            </a:r>
            <a:r>
              <a:rPr lang="en-US" altLang="en-US" b="1"/>
              <a:t>-</a:t>
            </a:r>
            <a:r>
              <a:rPr lang="en-US" altLang="en-US"/>
              <a:t> the degree to which decision making is concentrated at upper levels in the organization.</a:t>
            </a:r>
          </a:p>
          <a:p>
            <a:pPr lvl="2"/>
            <a:r>
              <a:rPr lang="en-US" altLang="en-US"/>
              <a:t>This is common in organizations in which top managers make all the decisions and lower-level employees simply carry out those orders.</a:t>
            </a:r>
          </a:p>
          <a:p>
            <a:pPr>
              <a:buFont typeface="Arial" panose="020B0604020202020204" pitchFamily="34" charset="0"/>
              <a:buNone/>
            </a:pPr>
            <a:endParaRPr lang="en-US" altLang="en-US"/>
          </a:p>
          <a:p>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12B87-445B-1A5B-98A6-CC23CC85B74C}"/>
              </a:ext>
            </a:extLst>
          </p:cNvPr>
          <p:cNvSpPr>
            <a:spLocks noGrp="1"/>
          </p:cNvSpPr>
          <p:nvPr>
            <p:ph type="title"/>
          </p:nvPr>
        </p:nvSpPr>
        <p:spPr>
          <a:xfrm>
            <a:off x="2286000" y="365125"/>
            <a:ext cx="9067800" cy="1325563"/>
          </a:xfrm>
        </p:spPr>
        <p:txBody>
          <a:bodyPr/>
          <a:lstStyle/>
          <a:p>
            <a:pPr>
              <a:defRPr/>
            </a:pPr>
            <a:r>
              <a:rPr lang="en-US" dirty="0"/>
              <a:t>Decentralization</a:t>
            </a:r>
          </a:p>
        </p:txBody>
      </p:sp>
      <p:sp>
        <p:nvSpPr>
          <p:cNvPr id="25603" name="Content Placeholder 2">
            <a:extLst>
              <a:ext uri="{FF2B5EF4-FFF2-40B4-BE49-F238E27FC236}">
                <a16:creationId xmlns:a16="http://schemas.microsoft.com/office/drawing/2014/main" id="{74155ABE-36FC-54D6-16DB-00E52C79506C}"/>
              </a:ext>
            </a:extLst>
          </p:cNvPr>
          <p:cNvSpPr>
            <a:spLocks noGrp="1"/>
          </p:cNvSpPr>
          <p:nvPr>
            <p:ph idx="1"/>
          </p:nvPr>
        </p:nvSpPr>
        <p:spPr/>
        <p:txBody>
          <a:bodyPr/>
          <a:lstStyle/>
          <a:p>
            <a:r>
              <a:rPr lang="en-US" altLang="en-US" b="1"/>
              <a:t>Decentralization - </a:t>
            </a:r>
            <a:r>
              <a:rPr lang="en-US" altLang="en-US"/>
              <a:t>when an organization relegates decision making to managers who are closest to the action.</a:t>
            </a:r>
          </a:p>
          <a:p>
            <a:r>
              <a:rPr lang="en-US" altLang="en-US"/>
              <a:t>Employee Empowerment</a:t>
            </a:r>
          </a:p>
          <a:p>
            <a:pPr lvl="1"/>
            <a:r>
              <a:rPr lang="en-US" altLang="en-US"/>
              <a:t>Increasing the decision-making authority (power) of employees</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6F5B4-62AA-0B88-0A2F-04D7FE7F47D4}"/>
              </a:ext>
            </a:extLst>
          </p:cNvPr>
          <p:cNvSpPr>
            <a:spLocks noGrp="1"/>
          </p:cNvSpPr>
          <p:nvPr>
            <p:ph type="title"/>
          </p:nvPr>
        </p:nvSpPr>
        <p:spPr>
          <a:xfrm>
            <a:off x="2057400" y="365125"/>
            <a:ext cx="9296400" cy="1325563"/>
          </a:xfrm>
        </p:spPr>
        <p:txBody>
          <a:bodyPr/>
          <a:lstStyle/>
          <a:p>
            <a:pPr algn="ctr">
              <a:defRPr/>
            </a:pPr>
            <a:r>
              <a:rPr lang="en-US" sz="3600" dirty="0"/>
              <a:t>Exhibit 10-7: Centralization or Decentralization</a:t>
            </a:r>
          </a:p>
        </p:txBody>
      </p:sp>
      <p:pic>
        <p:nvPicPr>
          <p:cNvPr id="26627" name="Picture 2">
            <a:extLst>
              <a:ext uri="{FF2B5EF4-FFF2-40B4-BE49-F238E27FC236}">
                <a16:creationId xmlns:a16="http://schemas.microsoft.com/office/drawing/2014/main" id="{8D6FECED-CA32-B36F-D4B8-4A7BF3E853D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16089" y="1676400"/>
            <a:ext cx="8696325" cy="4114800"/>
          </a:xfrm>
          <a:no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3DDBA-2AD2-B981-8C82-8DC1D2168D08}"/>
              </a:ext>
            </a:extLst>
          </p:cNvPr>
          <p:cNvSpPr>
            <a:spLocks noGrp="1"/>
          </p:cNvSpPr>
          <p:nvPr>
            <p:ph type="title"/>
          </p:nvPr>
        </p:nvSpPr>
        <p:spPr>
          <a:xfrm>
            <a:off x="2286000" y="365125"/>
            <a:ext cx="9067800" cy="1325563"/>
          </a:xfrm>
        </p:spPr>
        <p:txBody>
          <a:bodyPr/>
          <a:lstStyle/>
          <a:p>
            <a:pPr>
              <a:defRPr/>
            </a:pPr>
            <a:r>
              <a:rPr lang="en-US" dirty="0"/>
              <a:t>Formalization</a:t>
            </a:r>
          </a:p>
        </p:txBody>
      </p:sp>
      <p:sp>
        <p:nvSpPr>
          <p:cNvPr id="27651" name="Content Placeholder 2">
            <a:extLst>
              <a:ext uri="{FF2B5EF4-FFF2-40B4-BE49-F238E27FC236}">
                <a16:creationId xmlns:a16="http://schemas.microsoft.com/office/drawing/2014/main" id="{F4B0D70D-B9C9-CDB7-79BB-9EA15A344F7E}"/>
              </a:ext>
            </a:extLst>
          </p:cNvPr>
          <p:cNvSpPr>
            <a:spLocks noGrp="1"/>
          </p:cNvSpPr>
          <p:nvPr>
            <p:ph idx="1"/>
          </p:nvPr>
        </p:nvSpPr>
        <p:spPr/>
        <p:txBody>
          <a:bodyPr/>
          <a:lstStyle/>
          <a:p>
            <a:r>
              <a:rPr lang="en-US" altLang="en-US" b="1"/>
              <a:t>Formalization</a:t>
            </a:r>
            <a:r>
              <a:rPr lang="en-US" altLang="en-US"/>
              <a:t> - the degree to which jobs within the organization are standardized and the extent to which employee behavior is guided by rules and procedures.</a:t>
            </a:r>
          </a:p>
          <a:p>
            <a:pPr lvl="1"/>
            <a:r>
              <a:rPr lang="en-US" altLang="en-US"/>
              <a:t>Highly formalized jobs offer little discretion over what is to be done.</a:t>
            </a:r>
          </a:p>
          <a:p>
            <a:pPr lvl="1"/>
            <a:r>
              <a:rPr lang="en-US" altLang="en-US"/>
              <a:t>Low formalization means fewer constraints on how employees do their work.</a:t>
            </a:r>
          </a:p>
          <a:p>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4A89-A166-62A8-6ED9-5AC68EB4977F}"/>
              </a:ext>
            </a:extLst>
          </p:cNvPr>
          <p:cNvSpPr>
            <a:spLocks noGrp="1"/>
          </p:cNvSpPr>
          <p:nvPr>
            <p:ph type="title"/>
          </p:nvPr>
        </p:nvSpPr>
        <p:spPr/>
        <p:txBody>
          <a:bodyPr/>
          <a:lstStyle/>
          <a:p>
            <a:pPr algn="ctr">
              <a:defRPr/>
            </a:pPr>
            <a:r>
              <a:rPr lang="en-US" sz="3600" dirty="0"/>
              <a:t>Exhibit 10-8: Mechanistic Versus </a:t>
            </a:r>
            <a:br>
              <a:rPr lang="en-US" sz="3600" dirty="0"/>
            </a:br>
            <a:r>
              <a:rPr lang="en-US" sz="3600" dirty="0"/>
              <a:t>Organic Organizations</a:t>
            </a:r>
          </a:p>
        </p:txBody>
      </p:sp>
      <p:pic>
        <p:nvPicPr>
          <p:cNvPr id="28675" name="Picture 2">
            <a:extLst>
              <a:ext uri="{FF2B5EF4-FFF2-40B4-BE49-F238E27FC236}">
                <a16:creationId xmlns:a16="http://schemas.microsoft.com/office/drawing/2014/main" id="{5BBA06F1-2D76-7A9F-834B-4E89B1CB634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673226" y="1600200"/>
            <a:ext cx="8689975" cy="3352800"/>
          </a:xfrm>
          <a:no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ED856-EF90-4C95-EB3B-E0D8BC66D0F3}"/>
              </a:ext>
            </a:extLst>
          </p:cNvPr>
          <p:cNvSpPr>
            <a:spLocks noGrp="1"/>
          </p:cNvSpPr>
          <p:nvPr>
            <p:ph type="title"/>
          </p:nvPr>
        </p:nvSpPr>
        <p:spPr>
          <a:xfrm>
            <a:off x="2209800" y="365125"/>
            <a:ext cx="9144000" cy="1325563"/>
          </a:xfrm>
        </p:spPr>
        <p:txBody>
          <a:bodyPr/>
          <a:lstStyle/>
          <a:p>
            <a:pPr>
              <a:defRPr/>
            </a:pPr>
            <a:r>
              <a:rPr lang="en-US" dirty="0"/>
              <a:t>Contingency Factors</a:t>
            </a:r>
          </a:p>
        </p:txBody>
      </p:sp>
      <p:sp>
        <p:nvSpPr>
          <p:cNvPr id="29699" name="Content Placeholder 2">
            <a:extLst>
              <a:ext uri="{FF2B5EF4-FFF2-40B4-BE49-F238E27FC236}">
                <a16:creationId xmlns:a16="http://schemas.microsoft.com/office/drawing/2014/main" id="{A880DCA6-B652-CC57-5CE8-C66056016AC8}"/>
              </a:ext>
            </a:extLst>
          </p:cNvPr>
          <p:cNvSpPr>
            <a:spLocks noGrp="1"/>
          </p:cNvSpPr>
          <p:nvPr>
            <p:ph idx="1"/>
          </p:nvPr>
        </p:nvSpPr>
        <p:spPr/>
        <p:txBody>
          <a:bodyPr/>
          <a:lstStyle/>
          <a:p>
            <a:r>
              <a:rPr lang="en-US" altLang="en-US" dirty="0"/>
              <a:t>Structural decisions are influenced by:</a:t>
            </a:r>
          </a:p>
          <a:p>
            <a:pPr lvl="1"/>
            <a:r>
              <a:rPr lang="en-US" altLang="en-US" dirty="0"/>
              <a:t>Overall strategy of the organization</a:t>
            </a:r>
          </a:p>
          <a:p>
            <a:pPr lvl="1"/>
            <a:r>
              <a:rPr lang="en-US" altLang="en-US" dirty="0"/>
              <a:t>Size of the organization</a:t>
            </a:r>
          </a:p>
          <a:p>
            <a:pPr lvl="1"/>
            <a:r>
              <a:rPr lang="en-US" altLang="en-US" dirty="0"/>
              <a:t>Technology use employed by the organization</a:t>
            </a:r>
          </a:p>
          <a:p>
            <a:pPr lvl="1"/>
            <a:r>
              <a:rPr lang="en-US" altLang="en-US" dirty="0"/>
              <a:t>Degree of environmental uncertainty</a:t>
            </a:r>
          </a:p>
          <a:p>
            <a:pPr>
              <a:buFont typeface="Arial" panose="020B0604020202020204" pitchFamily="34" charset="0"/>
              <a:buNone/>
            </a:pPr>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A61F4-F630-1A16-5CCD-517E36202592}"/>
              </a:ext>
            </a:extLst>
          </p:cNvPr>
          <p:cNvSpPr>
            <a:spLocks noGrp="1"/>
          </p:cNvSpPr>
          <p:nvPr>
            <p:ph type="title"/>
          </p:nvPr>
        </p:nvSpPr>
        <p:spPr>
          <a:xfrm>
            <a:off x="2286000" y="365125"/>
            <a:ext cx="9067800" cy="1325563"/>
          </a:xfrm>
        </p:spPr>
        <p:txBody>
          <a:bodyPr/>
          <a:lstStyle/>
          <a:p>
            <a:pPr>
              <a:defRPr/>
            </a:pPr>
            <a:r>
              <a:rPr lang="en-US" dirty="0"/>
              <a:t>Contingency Factors (cont.)</a:t>
            </a:r>
          </a:p>
        </p:txBody>
      </p:sp>
      <p:sp>
        <p:nvSpPr>
          <p:cNvPr id="30723" name="Content Placeholder 2">
            <a:extLst>
              <a:ext uri="{FF2B5EF4-FFF2-40B4-BE49-F238E27FC236}">
                <a16:creationId xmlns:a16="http://schemas.microsoft.com/office/drawing/2014/main" id="{FE0C7BD7-EE05-30B2-AA27-848163E73546}"/>
              </a:ext>
            </a:extLst>
          </p:cNvPr>
          <p:cNvSpPr>
            <a:spLocks noGrp="1"/>
          </p:cNvSpPr>
          <p:nvPr>
            <p:ph idx="1"/>
          </p:nvPr>
        </p:nvSpPr>
        <p:spPr/>
        <p:txBody>
          <a:bodyPr/>
          <a:lstStyle/>
          <a:p>
            <a:r>
              <a:rPr lang="en-US" altLang="en-US"/>
              <a:t>Strategy Frameworks:</a:t>
            </a:r>
          </a:p>
          <a:p>
            <a:pPr lvl="1"/>
            <a:r>
              <a:rPr lang="en-US" altLang="en-US"/>
              <a:t>Innovation</a:t>
            </a:r>
          </a:p>
          <a:p>
            <a:pPr lvl="2"/>
            <a:r>
              <a:rPr lang="en-US" altLang="en-US"/>
              <a:t>Pursuing competitive advantage through meaningful and unique innovations favors an organic structuring</a:t>
            </a:r>
          </a:p>
          <a:p>
            <a:pPr lvl="1"/>
            <a:r>
              <a:rPr lang="en-US" altLang="en-US"/>
              <a:t>Cost minimization</a:t>
            </a:r>
          </a:p>
          <a:p>
            <a:pPr lvl="2"/>
            <a:r>
              <a:rPr lang="en-US" altLang="en-US"/>
              <a:t>Focusing on tightly controlling costs requires a mechanistic structure for the organization</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B48F5-322F-7E6D-F3C5-20AE43375DF1}"/>
              </a:ext>
            </a:extLst>
          </p:cNvPr>
          <p:cNvSpPr>
            <a:spLocks noGrp="1"/>
          </p:cNvSpPr>
          <p:nvPr>
            <p:ph type="title"/>
          </p:nvPr>
        </p:nvSpPr>
        <p:spPr>
          <a:xfrm>
            <a:off x="2133600" y="365125"/>
            <a:ext cx="9220200" cy="1325563"/>
          </a:xfrm>
        </p:spPr>
        <p:txBody>
          <a:bodyPr/>
          <a:lstStyle/>
          <a:p>
            <a:pPr>
              <a:defRPr/>
            </a:pPr>
            <a:r>
              <a:rPr lang="en-US" dirty="0"/>
              <a:t>Contingency Factors (cont.)</a:t>
            </a:r>
          </a:p>
        </p:txBody>
      </p:sp>
      <p:sp>
        <p:nvSpPr>
          <p:cNvPr id="31747" name="Content Placeholder 2">
            <a:extLst>
              <a:ext uri="{FF2B5EF4-FFF2-40B4-BE49-F238E27FC236}">
                <a16:creationId xmlns:a16="http://schemas.microsoft.com/office/drawing/2014/main" id="{A58AA1BB-E9A9-DB0F-634B-CD8471ED7C95}"/>
              </a:ext>
            </a:extLst>
          </p:cNvPr>
          <p:cNvSpPr>
            <a:spLocks noGrp="1"/>
          </p:cNvSpPr>
          <p:nvPr>
            <p:ph idx="1"/>
          </p:nvPr>
        </p:nvSpPr>
        <p:spPr/>
        <p:txBody>
          <a:bodyPr/>
          <a:lstStyle/>
          <a:p>
            <a:pPr>
              <a:spcBef>
                <a:spcPct val="50000"/>
              </a:spcBef>
            </a:pPr>
            <a:r>
              <a:rPr lang="en-US" altLang="en-US"/>
              <a:t>Strategy and Structure</a:t>
            </a:r>
          </a:p>
          <a:p>
            <a:pPr lvl="1">
              <a:spcBef>
                <a:spcPct val="50000"/>
              </a:spcBef>
            </a:pPr>
            <a:r>
              <a:rPr lang="en-US" altLang="en-US"/>
              <a:t>Achievement of strategic goals is facilitated by changes in organizational structure that accommodate and support change.</a:t>
            </a:r>
          </a:p>
          <a:p>
            <a:pPr>
              <a:spcBef>
                <a:spcPct val="50000"/>
              </a:spcBef>
            </a:pPr>
            <a:r>
              <a:rPr lang="en-US" altLang="en-US"/>
              <a:t>Size and Structure</a:t>
            </a:r>
          </a:p>
          <a:p>
            <a:pPr lvl="1">
              <a:spcBef>
                <a:spcPct val="50000"/>
              </a:spcBef>
            </a:pPr>
            <a:r>
              <a:rPr lang="en-US" altLang="en-US"/>
              <a:t>As an organization grows larger, its structure tends to change from organic to mechanistic with increased specialization, departmentalization, centralization, and rules/regulations.</a:t>
            </a:r>
          </a:p>
          <a:p>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F08F4-48A0-F32C-CFBD-E9069FDBCECE}"/>
              </a:ext>
            </a:extLst>
          </p:cNvPr>
          <p:cNvSpPr>
            <a:spLocks noGrp="1"/>
          </p:cNvSpPr>
          <p:nvPr>
            <p:ph type="title"/>
          </p:nvPr>
        </p:nvSpPr>
        <p:spPr>
          <a:xfrm>
            <a:off x="2209800" y="365125"/>
            <a:ext cx="9144000" cy="1325563"/>
          </a:xfrm>
        </p:spPr>
        <p:txBody>
          <a:bodyPr/>
          <a:lstStyle/>
          <a:p>
            <a:pPr>
              <a:defRPr/>
            </a:pPr>
            <a:r>
              <a:rPr lang="en-US" dirty="0"/>
              <a:t>Contingency Factors (cont.)</a:t>
            </a:r>
          </a:p>
        </p:txBody>
      </p:sp>
      <p:sp>
        <p:nvSpPr>
          <p:cNvPr id="32771" name="Content Placeholder 2">
            <a:extLst>
              <a:ext uri="{FF2B5EF4-FFF2-40B4-BE49-F238E27FC236}">
                <a16:creationId xmlns:a16="http://schemas.microsoft.com/office/drawing/2014/main" id="{D6E3E68F-B067-F114-FFE0-B7399F5B58D8}"/>
              </a:ext>
            </a:extLst>
          </p:cNvPr>
          <p:cNvSpPr>
            <a:spLocks noGrp="1"/>
          </p:cNvSpPr>
          <p:nvPr>
            <p:ph idx="1"/>
          </p:nvPr>
        </p:nvSpPr>
        <p:spPr/>
        <p:txBody>
          <a:bodyPr>
            <a:normAutofit/>
          </a:bodyPr>
          <a:lstStyle/>
          <a:p>
            <a:pPr>
              <a:spcBef>
                <a:spcPct val="35000"/>
              </a:spcBef>
            </a:pPr>
            <a:r>
              <a:rPr lang="en-US" altLang="en-US" sz="2800"/>
              <a:t>Technology and Structure</a:t>
            </a:r>
          </a:p>
          <a:p>
            <a:pPr lvl="1">
              <a:spcBef>
                <a:spcPct val="35000"/>
              </a:spcBef>
            </a:pPr>
            <a:r>
              <a:rPr lang="en-US" altLang="en-US" sz="2400"/>
              <a:t>Organizations adapt their structures to their technology.</a:t>
            </a:r>
          </a:p>
          <a:p>
            <a:pPr lvl="1">
              <a:spcBef>
                <a:spcPct val="35000"/>
              </a:spcBef>
            </a:pPr>
            <a:r>
              <a:rPr lang="en-US" altLang="en-US" sz="2400"/>
              <a:t>Woodward’s classification of firms based on the complexity of the technology employed:</a:t>
            </a:r>
          </a:p>
          <a:p>
            <a:pPr lvl="2">
              <a:spcBef>
                <a:spcPct val="35000"/>
              </a:spcBef>
            </a:pPr>
            <a:r>
              <a:rPr lang="en-US" altLang="en-US" sz="2000" b="1"/>
              <a:t>Unit production</a:t>
            </a:r>
            <a:r>
              <a:rPr lang="en-US" altLang="en-US" sz="2000"/>
              <a:t> of single units or small batches</a:t>
            </a:r>
          </a:p>
          <a:p>
            <a:pPr lvl="2">
              <a:spcBef>
                <a:spcPct val="35000"/>
              </a:spcBef>
            </a:pPr>
            <a:r>
              <a:rPr lang="en-US" altLang="en-US" sz="2000" b="1"/>
              <a:t>Mass production</a:t>
            </a:r>
            <a:r>
              <a:rPr lang="en-US" altLang="en-US" sz="2000"/>
              <a:t> of large batches of output</a:t>
            </a:r>
          </a:p>
          <a:p>
            <a:pPr lvl="2">
              <a:spcBef>
                <a:spcPct val="35000"/>
              </a:spcBef>
            </a:pPr>
            <a:r>
              <a:rPr lang="en-US" altLang="en-US" sz="2000" b="1"/>
              <a:t>Process production</a:t>
            </a:r>
            <a:r>
              <a:rPr lang="en-US" altLang="en-US" sz="2000"/>
              <a:t> in continuous process of outputs</a:t>
            </a:r>
          </a:p>
          <a:p>
            <a:pPr lvl="1">
              <a:spcBef>
                <a:spcPct val="35000"/>
              </a:spcBef>
            </a:pPr>
            <a:r>
              <a:rPr lang="en-US" altLang="en-US" sz="2400"/>
              <a:t>Routine technology = mechanistic organizations</a:t>
            </a:r>
          </a:p>
          <a:p>
            <a:pPr lvl="1">
              <a:spcBef>
                <a:spcPct val="35000"/>
              </a:spcBef>
            </a:pPr>
            <a:r>
              <a:rPr lang="en-US" altLang="en-US" sz="2400"/>
              <a:t>Non-routine technology = organic organizations</a:t>
            </a:r>
          </a:p>
          <a:p>
            <a:endParaRPr lang="en-US" altLang="en-US" sz="280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0177D-DDCA-BDEA-15FA-4E02E0A03A4D}"/>
              </a:ext>
            </a:extLst>
          </p:cNvPr>
          <p:cNvSpPr>
            <a:spLocks noGrp="1"/>
          </p:cNvSpPr>
          <p:nvPr>
            <p:ph type="title"/>
          </p:nvPr>
        </p:nvSpPr>
        <p:spPr>
          <a:xfrm>
            <a:off x="2209800" y="365125"/>
            <a:ext cx="9144000" cy="1325563"/>
          </a:xfrm>
        </p:spPr>
        <p:txBody>
          <a:bodyPr/>
          <a:lstStyle/>
          <a:p>
            <a:pPr>
              <a:defRPr/>
            </a:pPr>
            <a:r>
              <a:rPr lang="en-US" dirty="0"/>
              <a:t>Contingency Factors (cont.)</a:t>
            </a:r>
          </a:p>
        </p:txBody>
      </p:sp>
      <p:sp>
        <p:nvSpPr>
          <p:cNvPr id="33795" name="Content Placeholder 2">
            <a:extLst>
              <a:ext uri="{FF2B5EF4-FFF2-40B4-BE49-F238E27FC236}">
                <a16:creationId xmlns:a16="http://schemas.microsoft.com/office/drawing/2014/main" id="{6543EDFC-00F9-7D48-9FAC-723F0E6C5B03}"/>
              </a:ext>
            </a:extLst>
          </p:cNvPr>
          <p:cNvSpPr>
            <a:spLocks noGrp="1"/>
          </p:cNvSpPr>
          <p:nvPr>
            <p:ph idx="1"/>
          </p:nvPr>
        </p:nvSpPr>
        <p:spPr/>
        <p:txBody>
          <a:bodyPr/>
          <a:lstStyle/>
          <a:p>
            <a:pPr>
              <a:spcBef>
                <a:spcPct val="50000"/>
              </a:spcBef>
            </a:pPr>
            <a:r>
              <a:rPr lang="en-US" altLang="en-US"/>
              <a:t>Environmental Uncertainty and Structure</a:t>
            </a:r>
          </a:p>
          <a:p>
            <a:pPr lvl="1">
              <a:spcBef>
                <a:spcPct val="50000"/>
              </a:spcBef>
            </a:pPr>
            <a:r>
              <a:rPr lang="en-US" altLang="en-US"/>
              <a:t>Mechanistic organizational structures tend to be most effective in stable and simple environments.</a:t>
            </a:r>
          </a:p>
          <a:p>
            <a:pPr lvl="1">
              <a:spcBef>
                <a:spcPct val="50000"/>
              </a:spcBef>
            </a:pPr>
            <a:r>
              <a:rPr lang="en-US" altLang="en-US"/>
              <a:t>The flexibility of organic organizational structures is better suited for dynamic and complex environments.</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A1342D0-82B5-46E4-9EEF-C251F60BED2B}"/>
              </a:ext>
            </a:extLst>
          </p:cNvPr>
          <p:cNvPicPr>
            <a:picLocks noChangeAspect="1"/>
          </p:cNvPicPr>
          <p:nvPr/>
        </p:nvPicPr>
        <p:blipFill>
          <a:blip r:embed="rId2"/>
          <a:stretch>
            <a:fillRect/>
          </a:stretch>
        </p:blipFill>
        <p:spPr>
          <a:xfrm>
            <a:off x="890142" y="675909"/>
            <a:ext cx="9994733" cy="5485534"/>
          </a:xfrm>
          <a:prstGeom prst="rect">
            <a:avLst/>
          </a:prstGeom>
        </p:spPr>
      </p:pic>
      <p:sp>
        <p:nvSpPr>
          <p:cNvPr id="8" name="Slide Number Placeholder 7">
            <a:extLst>
              <a:ext uri="{FF2B5EF4-FFF2-40B4-BE49-F238E27FC236}">
                <a16:creationId xmlns:a16="http://schemas.microsoft.com/office/drawing/2014/main" id="{6395C096-1D5F-458B-85FE-04BF7E8DC682}"/>
              </a:ext>
            </a:extLst>
          </p:cNvPr>
          <p:cNvSpPr>
            <a:spLocks noGrp="1"/>
          </p:cNvSpPr>
          <p:nvPr>
            <p:ph type="sldNum" sz="quarter" idx="12"/>
          </p:nvPr>
        </p:nvSpPr>
        <p:spPr bwMode="auto">
          <a:xfrm>
            <a:off x="8636000" y="6381750"/>
            <a:ext cx="2844800" cy="476250"/>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40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40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40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40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40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40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40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4000" kern="1200">
                <a:solidFill>
                  <a:schemeClr val="tx1"/>
                </a:solidFill>
                <a:latin typeface="Times New Roman" panose="02020603050405020304" pitchFamily="18" charset="0"/>
                <a:ea typeface="MS PGothic" panose="020B0600070205080204" pitchFamily="34" charset="-128"/>
                <a:cs typeface="+mn-cs"/>
              </a:defRPr>
            </a:lvl9pPr>
          </a:lstStyle>
          <a:p>
            <a:r>
              <a:rPr lang="en-US" altLang="en-US"/>
              <a:t>10-</a:t>
            </a:r>
            <a:fld id="{BC26DDD7-D265-4B61-9ACA-91DB86854C55}" type="slidenum">
              <a:rPr lang="en-US" altLang="en-US" smtClean="0"/>
              <a:pPr/>
              <a:t>3</a:t>
            </a:fld>
            <a:endParaRPr lang="en-US" dirty="0"/>
          </a:p>
        </p:txBody>
      </p:sp>
      <p:sp>
        <p:nvSpPr>
          <p:cNvPr id="2" name="Date Placeholder 1">
            <a:extLst>
              <a:ext uri="{FF2B5EF4-FFF2-40B4-BE49-F238E27FC236}">
                <a16:creationId xmlns:a16="http://schemas.microsoft.com/office/drawing/2014/main" id="{385E3053-8FBE-EAD9-FE27-6B0FDD41BEB4}"/>
              </a:ext>
            </a:extLst>
          </p:cNvPr>
          <p:cNvSpPr>
            <a:spLocks noGrp="1"/>
          </p:cNvSpPr>
          <p:nvPr>
            <p:ph type="dt" sz="half" idx="10"/>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0"/>
              </a:spcBef>
              <a:spcAft>
                <a:spcPct val="0"/>
              </a:spcAft>
              <a:defRPr sz="1400" kern="1200">
                <a:solidFill>
                  <a:schemeClr val="tx1"/>
                </a:solidFill>
                <a:latin typeface="+mn-lt"/>
                <a:ea typeface="+mn-ea"/>
                <a:cs typeface="+mn-cs"/>
              </a:defRPr>
            </a:lvl1pPr>
            <a:lvl2pPr marL="457200" algn="l" rtl="0" eaLnBrk="0" fontAlgn="base" hangingPunct="0">
              <a:spcBef>
                <a:spcPct val="0"/>
              </a:spcBef>
              <a:spcAft>
                <a:spcPct val="0"/>
              </a:spcAft>
              <a:defRPr sz="40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40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40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40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40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40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40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4000" kern="1200">
                <a:solidFill>
                  <a:schemeClr val="tx1"/>
                </a:solidFill>
                <a:latin typeface="Times New Roman" panose="02020603050405020304" pitchFamily="18" charset="0"/>
                <a:ea typeface="MS PGothic" panose="020B0600070205080204" pitchFamily="34" charset="-128"/>
                <a:cs typeface="+mn-cs"/>
              </a:defRPr>
            </a:lvl9pPr>
          </a:lstStyle>
          <a:p>
            <a:pPr>
              <a:defRPr/>
            </a:pPr>
            <a:endParaRPr lang="en-GB" dirty="0"/>
          </a:p>
        </p:txBody>
      </p:sp>
    </p:spTree>
    <p:extLst>
      <p:ext uri="{BB962C8B-B14F-4D97-AF65-F5344CB8AC3E}">
        <p14:creationId xmlns:p14="http://schemas.microsoft.com/office/powerpoint/2010/main" val="2016646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20AEB-AFD4-F15C-CD73-6063229E9ACA}"/>
              </a:ext>
            </a:extLst>
          </p:cNvPr>
          <p:cNvSpPr>
            <a:spLocks noGrp="1"/>
          </p:cNvSpPr>
          <p:nvPr>
            <p:ph type="title"/>
          </p:nvPr>
        </p:nvSpPr>
        <p:spPr/>
        <p:txBody>
          <a:bodyPr/>
          <a:lstStyle/>
          <a:p>
            <a:pPr algn="ctr">
              <a:defRPr/>
            </a:pPr>
            <a:r>
              <a:rPr lang="en-US" sz="3600" dirty="0"/>
              <a:t>Exhibit 10-9: Woodward’s Findings on</a:t>
            </a:r>
            <a:br>
              <a:rPr lang="en-US" sz="3600" dirty="0"/>
            </a:br>
            <a:r>
              <a:rPr lang="en-US" sz="3600" dirty="0"/>
              <a:t>Technology and Structure </a:t>
            </a:r>
          </a:p>
        </p:txBody>
      </p:sp>
      <p:pic>
        <p:nvPicPr>
          <p:cNvPr id="34819" name="Picture 2">
            <a:extLst>
              <a:ext uri="{FF2B5EF4-FFF2-40B4-BE49-F238E27FC236}">
                <a16:creationId xmlns:a16="http://schemas.microsoft.com/office/drawing/2014/main" id="{AE175AB8-FE65-00C3-DE27-E18F31F7FCD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54188" y="1676400"/>
            <a:ext cx="8685212" cy="2679700"/>
          </a:xfrm>
          <a:no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76F7-C058-1390-ACDB-E50851EF2684}"/>
              </a:ext>
            </a:extLst>
          </p:cNvPr>
          <p:cNvSpPr>
            <a:spLocks noGrp="1"/>
          </p:cNvSpPr>
          <p:nvPr>
            <p:ph type="title"/>
          </p:nvPr>
        </p:nvSpPr>
        <p:spPr>
          <a:xfrm>
            <a:off x="2209800" y="365125"/>
            <a:ext cx="9144000" cy="1325563"/>
          </a:xfrm>
        </p:spPr>
        <p:txBody>
          <a:bodyPr/>
          <a:lstStyle/>
          <a:p>
            <a:pPr>
              <a:defRPr/>
            </a:pPr>
            <a:r>
              <a:rPr lang="en-US" dirty="0"/>
              <a:t>Traditional Designs</a:t>
            </a:r>
          </a:p>
        </p:txBody>
      </p:sp>
      <p:sp>
        <p:nvSpPr>
          <p:cNvPr id="35843" name="Content Placeholder 2">
            <a:extLst>
              <a:ext uri="{FF2B5EF4-FFF2-40B4-BE49-F238E27FC236}">
                <a16:creationId xmlns:a16="http://schemas.microsoft.com/office/drawing/2014/main" id="{96A7AC93-4609-DBBB-DBE9-01E072FCCA14}"/>
              </a:ext>
            </a:extLst>
          </p:cNvPr>
          <p:cNvSpPr>
            <a:spLocks noGrp="1"/>
          </p:cNvSpPr>
          <p:nvPr>
            <p:ph idx="1"/>
          </p:nvPr>
        </p:nvSpPr>
        <p:spPr/>
        <p:txBody>
          <a:bodyPr>
            <a:normAutofit/>
          </a:bodyPr>
          <a:lstStyle/>
          <a:p>
            <a:r>
              <a:rPr lang="en-US" altLang="en-US"/>
              <a:t>Simple structure</a:t>
            </a:r>
          </a:p>
          <a:p>
            <a:pPr lvl="2"/>
            <a:r>
              <a:rPr lang="en-US" altLang="en-US" sz="2000"/>
              <a:t>Low departmentalization, wide spans of control, centralized authority, little formalization</a:t>
            </a:r>
          </a:p>
          <a:p>
            <a:r>
              <a:rPr lang="en-US" altLang="en-US"/>
              <a:t>Functional structure</a:t>
            </a:r>
          </a:p>
          <a:p>
            <a:pPr lvl="2"/>
            <a:r>
              <a:rPr lang="en-US" altLang="en-US" sz="2000"/>
              <a:t>Departmentalization by function</a:t>
            </a:r>
          </a:p>
          <a:p>
            <a:pPr lvl="2"/>
            <a:r>
              <a:rPr lang="en-US" altLang="en-US" sz="2000"/>
              <a:t>Operations, finance, marketing, human resources, and product research and development</a:t>
            </a:r>
          </a:p>
          <a:p>
            <a:r>
              <a:rPr lang="en-US" altLang="en-US"/>
              <a:t>Divisional structure</a:t>
            </a:r>
          </a:p>
          <a:p>
            <a:pPr lvl="2"/>
            <a:r>
              <a:rPr lang="en-US" altLang="en-US" sz="2000"/>
              <a:t>Composed of separate business units or divisions with limited autonomy under the coordination and control of the parent corporation</a:t>
            </a:r>
          </a:p>
          <a:p>
            <a:endParaRPr lang="en-US" altLang="en-US" sz="280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948A7-4A08-5076-03ED-B8FDF724FFFA}"/>
              </a:ext>
            </a:extLst>
          </p:cNvPr>
          <p:cNvSpPr>
            <a:spLocks noGrp="1"/>
          </p:cNvSpPr>
          <p:nvPr>
            <p:ph type="title"/>
          </p:nvPr>
        </p:nvSpPr>
        <p:spPr/>
        <p:txBody>
          <a:bodyPr/>
          <a:lstStyle/>
          <a:p>
            <a:pPr algn="ctr">
              <a:defRPr/>
            </a:pPr>
            <a:r>
              <a:rPr lang="en-US" sz="3600" dirty="0"/>
              <a:t>Exhibit 10-10: Traditional </a:t>
            </a:r>
            <a:br>
              <a:rPr lang="en-US" sz="3600" dirty="0"/>
            </a:br>
            <a:r>
              <a:rPr lang="en-US" sz="3600" dirty="0"/>
              <a:t>Organizational Designs</a:t>
            </a:r>
          </a:p>
        </p:txBody>
      </p:sp>
      <p:pic>
        <p:nvPicPr>
          <p:cNvPr id="36867" name="Picture 2">
            <a:extLst>
              <a:ext uri="{FF2B5EF4-FFF2-40B4-BE49-F238E27FC236}">
                <a16:creationId xmlns:a16="http://schemas.microsoft.com/office/drawing/2014/main" id="{6C597C00-746B-89F1-E6D6-A2E6427318F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27214" y="1600200"/>
            <a:ext cx="8288337" cy="4572000"/>
          </a:xfrm>
          <a:no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86CB7C-B6EB-549A-04EA-60D917E85228}"/>
              </a:ext>
            </a:extLst>
          </p:cNvPr>
          <p:cNvSpPr>
            <a:spLocks noGrp="1"/>
          </p:cNvSpPr>
          <p:nvPr>
            <p:ph type="title"/>
          </p:nvPr>
        </p:nvSpPr>
        <p:spPr>
          <a:xfrm>
            <a:off x="2286000" y="365125"/>
            <a:ext cx="9067800" cy="1325563"/>
          </a:xfrm>
        </p:spPr>
        <p:txBody>
          <a:bodyPr/>
          <a:lstStyle/>
          <a:p>
            <a:pPr>
              <a:defRPr/>
            </a:pPr>
            <a:r>
              <a:rPr dirty="0"/>
              <a:t>Terms to Know</a:t>
            </a:r>
          </a:p>
        </p:txBody>
      </p:sp>
      <p:sp>
        <p:nvSpPr>
          <p:cNvPr id="37891" name="Content Placeholder 4">
            <a:extLst>
              <a:ext uri="{FF2B5EF4-FFF2-40B4-BE49-F238E27FC236}">
                <a16:creationId xmlns:a16="http://schemas.microsoft.com/office/drawing/2014/main" id="{AF913241-DFDC-D64E-DED8-91DF72D8A8BB}"/>
              </a:ext>
            </a:extLst>
          </p:cNvPr>
          <p:cNvSpPr>
            <a:spLocks noGrp="1"/>
          </p:cNvSpPr>
          <p:nvPr>
            <p:ph sz="half" idx="1"/>
          </p:nvPr>
        </p:nvSpPr>
        <p:spPr/>
        <p:txBody>
          <a:bodyPr>
            <a:normAutofit fontScale="85000" lnSpcReduction="20000"/>
          </a:bodyPr>
          <a:lstStyle/>
          <a:p>
            <a:pPr>
              <a:lnSpc>
                <a:spcPct val="80000"/>
              </a:lnSpc>
            </a:pPr>
            <a:r>
              <a:rPr lang="en-US" altLang="en-US" sz="1800" dirty="0"/>
              <a:t>organizing</a:t>
            </a:r>
          </a:p>
          <a:p>
            <a:pPr>
              <a:lnSpc>
                <a:spcPct val="80000"/>
              </a:lnSpc>
            </a:pPr>
            <a:r>
              <a:rPr lang="en-US" altLang="en-US" sz="1800" dirty="0"/>
              <a:t>organizational structure</a:t>
            </a:r>
          </a:p>
          <a:p>
            <a:pPr>
              <a:lnSpc>
                <a:spcPct val="80000"/>
              </a:lnSpc>
            </a:pPr>
            <a:r>
              <a:rPr lang="en-US" altLang="en-US" sz="1800" dirty="0"/>
              <a:t>organizational chart</a:t>
            </a:r>
          </a:p>
          <a:p>
            <a:pPr>
              <a:lnSpc>
                <a:spcPct val="80000"/>
              </a:lnSpc>
            </a:pPr>
            <a:r>
              <a:rPr lang="en-US" altLang="en-US" sz="1800" dirty="0"/>
              <a:t>organizational design</a:t>
            </a:r>
          </a:p>
          <a:p>
            <a:pPr>
              <a:lnSpc>
                <a:spcPct val="80000"/>
              </a:lnSpc>
            </a:pPr>
            <a:r>
              <a:rPr lang="en-US" altLang="en-US" sz="1800" dirty="0"/>
              <a:t>work specialization</a:t>
            </a:r>
          </a:p>
          <a:p>
            <a:pPr>
              <a:lnSpc>
                <a:spcPct val="80000"/>
              </a:lnSpc>
            </a:pPr>
            <a:r>
              <a:rPr lang="en-US" altLang="en-US" sz="1800" dirty="0"/>
              <a:t>departmentalization</a:t>
            </a:r>
          </a:p>
          <a:p>
            <a:pPr>
              <a:lnSpc>
                <a:spcPct val="80000"/>
              </a:lnSpc>
            </a:pPr>
            <a:r>
              <a:rPr lang="en-US" altLang="en-US" sz="1800" dirty="0"/>
              <a:t>cross-functional teams</a:t>
            </a:r>
          </a:p>
          <a:p>
            <a:pPr>
              <a:lnSpc>
                <a:spcPct val="80000"/>
              </a:lnSpc>
            </a:pPr>
            <a:r>
              <a:rPr lang="en-US" altLang="en-US" sz="1800" dirty="0"/>
              <a:t>chain of command</a:t>
            </a:r>
          </a:p>
          <a:p>
            <a:pPr>
              <a:lnSpc>
                <a:spcPct val="80000"/>
              </a:lnSpc>
            </a:pPr>
            <a:r>
              <a:rPr lang="en-US" altLang="en-US" sz="1800" dirty="0"/>
              <a:t>authority</a:t>
            </a:r>
          </a:p>
          <a:p>
            <a:pPr>
              <a:lnSpc>
                <a:spcPct val="80000"/>
              </a:lnSpc>
            </a:pPr>
            <a:r>
              <a:rPr lang="en-US" altLang="en-US" sz="1800" dirty="0"/>
              <a:t>responsibility</a:t>
            </a:r>
          </a:p>
          <a:p>
            <a:pPr>
              <a:lnSpc>
                <a:spcPct val="80000"/>
              </a:lnSpc>
            </a:pPr>
            <a:r>
              <a:rPr lang="en-US" altLang="en-US" sz="1800" dirty="0"/>
              <a:t>unity of command</a:t>
            </a:r>
          </a:p>
          <a:p>
            <a:pPr>
              <a:lnSpc>
                <a:spcPct val="80000"/>
              </a:lnSpc>
            </a:pPr>
            <a:r>
              <a:rPr lang="en-US" altLang="en-US" sz="1800" dirty="0"/>
              <a:t>span of control</a:t>
            </a:r>
          </a:p>
          <a:p>
            <a:pPr>
              <a:lnSpc>
                <a:spcPct val="80000"/>
              </a:lnSpc>
            </a:pPr>
            <a:r>
              <a:rPr lang="en-US" altLang="en-US" sz="1800" dirty="0"/>
              <a:t>centralization</a:t>
            </a:r>
          </a:p>
          <a:p>
            <a:pPr>
              <a:lnSpc>
                <a:spcPct val="80000"/>
              </a:lnSpc>
            </a:pPr>
            <a:r>
              <a:rPr lang="en-US" altLang="en-US" sz="1800" dirty="0"/>
              <a:t>decentralization</a:t>
            </a:r>
          </a:p>
          <a:p>
            <a:pPr>
              <a:lnSpc>
                <a:spcPct val="80000"/>
              </a:lnSpc>
            </a:pPr>
            <a:r>
              <a:rPr lang="en-US" altLang="en-US" sz="1800" dirty="0"/>
              <a:t>employee empowerment</a:t>
            </a:r>
          </a:p>
          <a:p>
            <a:pPr>
              <a:lnSpc>
                <a:spcPct val="80000"/>
              </a:lnSpc>
            </a:pPr>
            <a:r>
              <a:rPr lang="en-US" altLang="en-US" sz="1800" dirty="0"/>
              <a:t>formalization</a:t>
            </a:r>
          </a:p>
          <a:p>
            <a:endParaRPr lang="en-US" altLang="en-US" sz="1800" dirty="0"/>
          </a:p>
        </p:txBody>
      </p:sp>
      <p:sp>
        <p:nvSpPr>
          <p:cNvPr id="37892" name="Content Placeholder 5">
            <a:extLst>
              <a:ext uri="{FF2B5EF4-FFF2-40B4-BE49-F238E27FC236}">
                <a16:creationId xmlns:a16="http://schemas.microsoft.com/office/drawing/2014/main" id="{E25FB592-90FD-B6C3-CA68-FC29E7B9EB25}"/>
              </a:ext>
            </a:extLst>
          </p:cNvPr>
          <p:cNvSpPr>
            <a:spLocks noGrp="1"/>
          </p:cNvSpPr>
          <p:nvPr>
            <p:ph sz="half" idx="2"/>
          </p:nvPr>
        </p:nvSpPr>
        <p:spPr/>
        <p:txBody>
          <a:bodyPr>
            <a:normAutofit fontScale="85000" lnSpcReduction="20000"/>
          </a:bodyPr>
          <a:lstStyle/>
          <a:p>
            <a:pPr>
              <a:lnSpc>
                <a:spcPct val="80000"/>
              </a:lnSpc>
            </a:pPr>
            <a:r>
              <a:rPr lang="en-US" altLang="en-US" sz="2000"/>
              <a:t>mechanistic organization</a:t>
            </a:r>
          </a:p>
          <a:p>
            <a:pPr>
              <a:lnSpc>
                <a:spcPct val="80000"/>
              </a:lnSpc>
            </a:pPr>
            <a:r>
              <a:rPr lang="en-US" altLang="en-US" sz="2000"/>
              <a:t>organic organization</a:t>
            </a:r>
          </a:p>
          <a:p>
            <a:pPr>
              <a:lnSpc>
                <a:spcPct val="80000"/>
              </a:lnSpc>
            </a:pPr>
            <a:r>
              <a:rPr lang="en-US" altLang="en-US" sz="2000"/>
              <a:t>unit production </a:t>
            </a:r>
          </a:p>
          <a:p>
            <a:pPr>
              <a:lnSpc>
                <a:spcPct val="80000"/>
              </a:lnSpc>
            </a:pPr>
            <a:r>
              <a:rPr lang="en-US" altLang="en-US" sz="2000"/>
              <a:t>mass production </a:t>
            </a:r>
          </a:p>
          <a:p>
            <a:pPr>
              <a:lnSpc>
                <a:spcPct val="80000"/>
              </a:lnSpc>
            </a:pPr>
            <a:r>
              <a:rPr lang="en-US" altLang="en-US" sz="2000"/>
              <a:t>process production</a:t>
            </a:r>
          </a:p>
          <a:p>
            <a:pPr>
              <a:lnSpc>
                <a:spcPct val="80000"/>
              </a:lnSpc>
            </a:pPr>
            <a:r>
              <a:rPr lang="en-US" altLang="en-US" sz="2000"/>
              <a:t>simple structure</a:t>
            </a:r>
          </a:p>
          <a:p>
            <a:pPr>
              <a:lnSpc>
                <a:spcPct val="80000"/>
              </a:lnSpc>
            </a:pPr>
            <a:r>
              <a:rPr lang="en-US" altLang="en-US" sz="2000"/>
              <a:t>functional structure</a:t>
            </a:r>
          </a:p>
          <a:p>
            <a:pPr>
              <a:lnSpc>
                <a:spcPct val="80000"/>
              </a:lnSpc>
            </a:pPr>
            <a:r>
              <a:rPr lang="en-US" altLang="en-US" sz="2000"/>
              <a:t>divisional structure</a:t>
            </a:r>
          </a:p>
          <a:p>
            <a:pPr>
              <a:lnSpc>
                <a:spcPct val="80000"/>
              </a:lnSpc>
            </a:pPr>
            <a:r>
              <a:rPr lang="en-US" altLang="en-US" sz="2000"/>
              <a:t>team structure</a:t>
            </a:r>
          </a:p>
          <a:p>
            <a:pPr>
              <a:lnSpc>
                <a:spcPct val="80000"/>
              </a:lnSpc>
            </a:pPr>
            <a:r>
              <a:rPr lang="en-US" altLang="en-US" sz="2000"/>
              <a:t>matrix structure</a:t>
            </a:r>
          </a:p>
          <a:p>
            <a:pPr>
              <a:lnSpc>
                <a:spcPct val="80000"/>
              </a:lnSpc>
            </a:pPr>
            <a:r>
              <a:rPr lang="en-US" altLang="en-US" sz="2000"/>
              <a:t>project structure</a:t>
            </a:r>
          </a:p>
          <a:p>
            <a:pPr>
              <a:lnSpc>
                <a:spcPct val="80000"/>
              </a:lnSpc>
            </a:pPr>
            <a:r>
              <a:rPr lang="en-US" altLang="en-US" sz="2000"/>
              <a:t>boundaryless organization</a:t>
            </a:r>
          </a:p>
          <a:p>
            <a:pPr>
              <a:lnSpc>
                <a:spcPct val="80000"/>
              </a:lnSpc>
            </a:pPr>
            <a:r>
              <a:rPr lang="en-US" altLang="en-US" sz="2000"/>
              <a:t>virtual organization</a:t>
            </a:r>
          </a:p>
          <a:p>
            <a:pPr>
              <a:lnSpc>
                <a:spcPct val="80000"/>
              </a:lnSpc>
            </a:pPr>
            <a:r>
              <a:rPr lang="en-US" altLang="en-US" sz="2000"/>
              <a:t>network organization</a:t>
            </a:r>
          </a:p>
          <a:p>
            <a:pPr>
              <a:lnSpc>
                <a:spcPct val="80000"/>
              </a:lnSpc>
            </a:pPr>
            <a:r>
              <a:rPr lang="en-US" altLang="en-US" sz="2000"/>
              <a:t>learning organization</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iagram, text&#10;&#10;Description automatically generated">
            <a:extLst>
              <a:ext uri="{FF2B5EF4-FFF2-40B4-BE49-F238E27FC236}">
                <a16:creationId xmlns:a16="http://schemas.microsoft.com/office/drawing/2014/main" id="{C19E1C02-7066-45AD-9148-B89EEDF58081}"/>
              </a:ext>
            </a:extLst>
          </p:cNvPr>
          <p:cNvPicPr>
            <a:picLocks noGrp="1" noChangeAspect="1" noChangeArrowheads="1"/>
          </p:cNvPicPr>
          <p:nvPr>
            <p:ph idx="1"/>
          </p:nvPr>
        </p:nvPicPr>
        <p:blipFill rotWithShape="1">
          <a:blip r:embed="rId2">
            <a:alphaModFix/>
            <a:extLst>
              <a:ext uri="{28A0092B-C50C-407E-A947-70E740481C1C}">
                <a14:useLocalDpi xmlns:a14="http://schemas.microsoft.com/office/drawing/2010/main" val="0"/>
              </a:ext>
            </a:extLst>
          </a:blip>
          <a:srcRect t="25694" b="2650"/>
          <a:stretch/>
        </p:blipFill>
        <p:spPr bwMode="auto">
          <a:xfrm>
            <a:off x="1600200" y="603372"/>
            <a:ext cx="10064261" cy="5661147"/>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2CB14C08-6394-42D6-8809-F03DB8860D65}"/>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it-IT"/>
              <a:t>Bilal Iqbal Mian - CUI Sahiwal</a:t>
            </a:r>
            <a:endParaRPr lang="en-US" kern="1200" dirty="0">
              <a:solidFill>
                <a:schemeClr val="tx1"/>
              </a:solidFill>
              <a:latin typeface="+mn-lt"/>
              <a:ea typeface="+mn-ea"/>
              <a:cs typeface="+mn-cs"/>
            </a:endParaRPr>
          </a:p>
        </p:txBody>
      </p:sp>
    </p:spTree>
    <p:extLst>
      <p:ext uri="{BB962C8B-B14F-4D97-AF65-F5344CB8AC3E}">
        <p14:creationId xmlns:p14="http://schemas.microsoft.com/office/powerpoint/2010/main" val="303465021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5" descr="PPT_Banner_CO10">
            <a:extLst>
              <a:ext uri="{FF2B5EF4-FFF2-40B4-BE49-F238E27FC236}">
                <a16:creationId xmlns:a16="http://schemas.microsoft.com/office/drawing/2014/main" id="{FCE5D580-AFDB-9AEC-6A03-7EC682FE9E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0"/>
            <a:ext cx="8305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extBox 6">
            <a:extLst>
              <a:ext uri="{FF2B5EF4-FFF2-40B4-BE49-F238E27FC236}">
                <a16:creationId xmlns:a16="http://schemas.microsoft.com/office/drawing/2014/main" id="{FFB1403E-92FF-E2E1-3789-57F04CBE2CC0}"/>
              </a:ext>
            </a:extLst>
          </p:cNvPr>
          <p:cNvSpPr txBox="1">
            <a:spLocks noChangeArrowheads="1"/>
          </p:cNvSpPr>
          <p:nvPr/>
        </p:nvSpPr>
        <p:spPr bwMode="auto">
          <a:xfrm>
            <a:off x="2057400" y="2590801"/>
            <a:ext cx="80010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US" altLang="en-US" sz="2800" b="1"/>
              <a:t>Describe </a:t>
            </a:r>
            <a:r>
              <a:rPr lang="en-US" altLang="en-US" sz="2800"/>
              <a:t>six key elements in organizational design</a:t>
            </a:r>
          </a:p>
          <a:p>
            <a:pPr eaLnBrk="1" hangingPunct="1">
              <a:buFont typeface="Arial" panose="020B0604020202020204" pitchFamily="34" charset="0"/>
              <a:buChar char="•"/>
            </a:pPr>
            <a:r>
              <a:rPr lang="en-US" altLang="en-US" sz="2800" b="1"/>
              <a:t>Contrast </a:t>
            </a:r>
            <a:r>
              <a:rPr lang="en-US" altLang="en-US" sz="2800"/>
              <a:t>mechanistic and organic structures</a:t>
            </a:r>
          </a:p>
          <a:p>
            <a:pPr eaLnBrk="1" hangingPunct="1">
              <a:buFont typeface="Arial" panose="020B0604020202020204" pitchFamily="34" charset="0"/>
              <a:buChar char="•"/>
            </a:pPr>
            <a:r>
              <a:rPr lang="en-US" altLang="en-US" sz="2800" b="1"/>
              <a:t>Discuss </a:t>
            </a:r>
            <a:r>
              <a:rPr lang="en-US" altLang="en-US" sz="2800"/>
              <a:t>the contingency factors that favor either the mechanistic model or the organic model of organizational design</a:t>
            </a:r>
          </a:p>
          <a:p>
            <a:pPr eaLnBrk="1" hangingPunct="1">
              <a:buFont typeface="Arial" panose="020B0604020202020204" pitchFamily="34" charset="0"/>
              <a:buChar char="•"/>
            </a:pPr>
            <a:r>
              <a:rPr lang="en-US" altLang="en-US" sz="2800" b="1"/>
              <a:t>Describe </a:t>
            </a:r>
            <a:r>
              <a:rPr lang="en-US" altLang="en-US" sz="2800"/>
              <a:t>traditional</a:t>
            </a:r>
            <a:r>
              <a:rPr lang="en-US" altLang="en-US" sz="2800" b="1"/>
              <a:t> </a:t>
            </a:r>
            <a:r>
              <a:rPr lang="en-US" altLang="en-US" sz="2800"/>
              <a:t>organizational designs</a:t>
            </a:r>
          </a:p>
          <a:p>
            <a:pPr eaLnBrk="1" hangingPunct="1"/>
            <a:endParaRPr lang="en-US" altLang="en-US" sz="2800"/>
          </a:p>
        </p:txBody>
      </p:sp>
      <p:sp>
        <p:nvSpPr>
          <p:cNvPr id="2" name="Footer Placeholder 1">
            <a:extLst>
              <a:ext uri="{FF2B5EF4-FFF2-40B4-BE49-F238E27FC236}">
                <a16:creationId xmlns:a16="http://schemas.microsoft.com/office/drawing/2014/main" id="{3582F059-EF55-F083-6272-AE1A75A0E304}"/>
              </a:ext>
            </a:extLst>
          </p:cNvPr>
          <p:cNvSpPr>
            <a:spLocks noGrp="1"/>
          </p:cNvSpPr>
          <p:nvPr>
            <p:ph type="ftr" sz="quarter" idx="11"/>
          </p:nvPr>
        </p:nvSpPr>
        <p:spPr/>
        <p:txBody>
          <a:bodyPr/>
          <a:lstStyle/>
          <a:p>
            <a:pPr>
              <a:defRPr/>
            </a:pPr>
            <a:r>
              <a:rPr lang="it-IT" dirty="0"/>
              <a:t>Bilal Iqbal Mian - CUI Sahiwal</a:t>
            </a:r>
            <a:endParaRPr lang="en-US" dirty="0"/>
          </a:p>
        </p:txBody>
      </p:sp>
      <p:sp>
        <p:nvSpPr>
          <p:cNvPr id="3" name="Slide Number Placeholder 2">
            <a:extLst>
              <a:ext uri="{FF2B5EF4-FFF2-40B4-BE49-F238E27FC236}">
                <a16:creationId xmlns:a16="http://schemas.microsoft.com/office/drawing/2014/main" id="{26C17DFF-D953-DE17-FCBF-DFE16707D82F}"/>
              </a:ext>
            </a:extLst>
          </p:cNvPr>
          <p:cNvSpPr>
            <a:spLocks noGrp="1"/>
          </p:cNvSpPr>
          <p:nvPr>
            <p:ph type="sldNum" sz="quarter" idx="12"/>
          </p:nvPr>
        </p:nvSpPr>
        <p:spPr/>
        <p:txBody>
          <a:bodyPr/>
          <a:lstStyle/>
          <a:p>
            <a:pPr>
              <a:defRPr/>
            </a:pPr>
            <a:fld id="{67548323-E013-42B6-95F8-99A0A1B6FFBB}" type="slidenum">
              <a:rPr lang="en-US" smtClean="0"/>
              <a:pPr>
                <a:defRPr/>
              </a:pPr>
              <a:t>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7D9C6-292A-A33E-9FDD-27A1F631A7B0}"/>
              </a:ext>
            </a:extLst>
          </p:cNvPr>
          <p:cNvSpPr>
            <a:spLocks noGrp="1"/>
          </p:cNvSpPr>
          <p:nvPr>
            <p:ph type="title"/>
          </p:nvPr>
        </p:nvSpPr>
        <p:spPr>
          <a:xfrm>
            <a:off x="2209800" y="365125"/>
            <a:ext cx="9144000" cy="1325563"/>
          </a:xfrm>
        </p:spPr>
        <p:txBody>
          <a:bodyPr/>
          <a:lstStyle/>
          <a:p>
            <a:pPr>
              <a:defRPr/>
            </a:pPr>
            <a:r>
              <a:rPr lang="en-US" dirty="0"/>
              <a:t>Designing Organizational Structure</a:t>
            </a:r>
          </a:p>
        </p:txBody>
      </p:sp>
      <p:sp>
        <p:nvSpPr>
          <p:cNvPr id="9219" name="Content Placeholder 2">
            <a:extLst>
              <a:ext uri="{FF2B5EF4-FFF2-40B4-BE49-F238E27FC236}">
                <a16:creationId xmlns:a16="http://schemas.microsoft.com/office/drawing/2014/main" id="{BB46AC17-4AB5-B359-6FB0-2DB4DC6E43C3}"/>
              </a:ext>
            </a:extLst>
          </p:cNvPr>
          <p:cNvSpPr>
            <a:spLocks noGrp="1"/>
          </p:cNvSpPr>
          <p:nvPr>
            <p:ph idx="1"/>
          </p:nvPr>
        </p:nvSpPr>
        <p:spPr/>
        <p:txBody>
          <a:bodyPr/>
          <a:lstStyle/>
          <a:p>
            <a:pPr>
              <a:lnSpc>
                <a:spcPct val="80000"/>
              </a:lnSpc>
              <a:spcBef>
                <a:spcPct val="35000"/>
              </a:spcBef>
            </a:pPr>
            <a:r>
              <a:rPr lang="en-US" altLang="en-US" sz="2400" b="1"/>
              <a:t>Organizing - </a:t>
            </a:r>
            <a:r>
              <a:rPr lang="en-US" altLang="en-US" sz="2400"/>
              <a:t>arranging and structuring work to accomplish an organization’s goals.</a:t>
            </a:r>
          </a:p>
          <a:p>
            <a:pPr>
              <a:lnSpc>
                <a:spcPct val="80000"/>
              </a:lnSpc>
              <a:spcBef>
                <a:spcPct val="35000"/>
              </a:spcBef>
            </a:pPr>
            <a:r>
              <a:rPr lang="en-US" altLang="en-US" sz="2400" b="1"/>
              <a:t>Organizational Structure - </a:t>
            </a:r>
            <a:r>
              <a:rPr lang="en-US" altLang="en-US" sz="2400"/>
              <a:t>the formal arrangement of jobs within an organization.</a:t>
            </a:r>
            <a:endParaRPr lang="en-US" altLang="en-US" sz="2000"/>
          </a:p>
          <a:p>
            <a:pPr>
              <a:lnSpc>
                <a:spcPct val="80000"/>
              </a:lnSpc>
              <a:spcBef>
                <a:spcPct val="35000"/>
              </a:spcBef>
            </a:pPr>
            <a:r>
              <a:rPr lang="en-US" altLang="en-US" sz="2400" b="1"/>
              <a:t>Organizational Design</a:t>
            </a:r>
            <a:r>
              <a:rPr lang="en-US" altLang="en-US" sz="2800" b="1"/>
              <a:t> - </a:t>
            </a:r>
            <a:r>
              <a:rPr lang="en-US" altLang="en-US" sz="2400"/>
              <a:t>a process involving decisions about six key elements:</a:t>
            </a:r>
            <a:endParaRPr lang="en-US" altLang="en-US" sz="2000"/>
          </a:p>
          <a:p>
            <a:pPr lvl="2">
              <a:lnSpc>
                <a:spcPct val="80000"/>
              </a:lnSpc>
              <a:spcBef>
                <a:spcPct val="35000"/>
              </a:spcBef>
            </a:pPr>
            <a:r>
              <a:rPr lang="en-US" altLang="en-US"/>
              <a:t>Work specialization</a:t>
            </a:r>
          </a:p>
          <a:p>
            <a:pPr lvl="2">
              <a:lnSpc>
                <a:spcPct val="80000"/>
              </a:lnSpc>
              <a:spcBef>
                <a:spcPct val="35000"/>
              </a:spcBef>
            </a:pPr>
            <a:r>
              <a:rPr lang="en-US" altLang="en-US"/>
              <a:t>Departmentalization</a:t>
            </a:r>
          </a:p>
          <a:p>
            <a:pPr lvl="2">
              <a:lnSpc>
                <a:spcPct val="80000"/>
              </a:lnSpc>
              <a:spcBef>
                <a:spcPct val="35000"/>
              </a:spcBef>
            </a:pPr>
            <a:r>
              <a:rPr lang="en-US" altLang="en-US"/>
              <a:t>Chain of command</a:t>
            </a:r>
          </a:p>
          <a:p>
            <a:pPr lvl="2">
              <a:lnSpc>
                <a:spcPct val="80000"/>
              </a:lnSpc>
              <a:spcBef>
                <a:spcPct val="35000"/>
              </a:spcBef>
            </a:pPr>
            <a:r>
              <a:rPr lang="en-US" altLang="en-US"/>
              <a:t>Span of control</a:t>
            </a:r>
          </a:p>
          <a:p>
            <a:pPr lvl="2">
              <a:lnSpc>
                <a:spcPct val="80000"/>
              </a:lnSpc>
              <a:spcBef>
                <a:spcPct val="35000"/>
              </a:spcBef>
            </a:pPr>
            <a:r>
              <a:rPr lang="en-US" altLang="en-US"/>
              <a:t>Centralization and decentralization</a:t>
            </a:r>
          </a:p>
          <a:p>
            <a:pPr lvl="2">
              <a:lnSpc>
                <a:spcPct val="80000"/>
              </a:lnSpc>
              <a:spcBef>
                <a:spcPct val="35000"/>
              </a:spcBef>
            </a:pPr>
            <a:r>
              <a:rPr lang="en-US" altLang="en-US"/>
              <a:t>Formalization</a:t>
            </a:r>
            <a:endParaRPr lang="en-US" altLang="en-US" sz="200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501653-D723-838B-A0F6-50DAB1328DBA}"/>
              </a:ext>
            </a:extLst>
          </p:cNvPr>
          <p:cNvSpPr>
            <a:spLocks noGrp="1"/>
          </p:cNvSpPr>
          <p:nvPr>
            <p:ph type="title"/>
          </p:nvPr>
        </p:nvSpPr>
        <p:spPr/>
        <p:txBody>
          <a:bodyPr/>
          <a:lstStyle/>
          <a:p>
            <a:pPr algn="ctr">
              <a:defRPr/>
            </a:pPr>
            <a:r>
              <a:rPr lang="en-US" sz="3600" dirty="0"/>
              <a:t>Exhibit 10-1: Purposes of Organizing</a:t>
            </a:r>
          </a:p>
        </p:txBody>
      </p:sp>
      <p:pic>
        <p:nvPicPr>
          <p:cNvPr id="10243" name="Picture 3">
            <a:extLst>
              <a:ext uri="{FF2B5EF4-FFF2-40B4-BE49-F238E27FC236}">
                <a16:creationId xmlns:a16="http://schemas.microsoft.com/office/drawing/2014/main" id="{6FEC026C-C689-A600-DC63-2B07C295042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909764" y="1676400"/>
            <a:ext cx="8510587" cy="2819400"/>
          </a:xfrm>
          <a:no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9FEC0-61E2-E2CF-4B81-DC8A9456D195}"/>
              </a:ext>
            </a:extLst>
          </p:cNvPr>
          <p:cNvSpPr>
            <a:spLocks noGrp="1"/>
          </p:cNvSpPr>
          <p:nvPr>
            <p:ph type="title"/>
          </p:nvPr>
        </p:nvSpPr>
        <p:spPr>
          <a:xfrm>
            <a:off x="2133600" y="365125"/>
            <a:ext cx="9220200" cy="1325563"/>
          </a:xfrm>
        </p:spPr>
        <p:txBody>
          <a:bodyPr/>
          <a:lstStyle/>
          <a:p>
            <a:pPr>
              <a:defRPr/>
            </a:pPr>
            <a:r>
              <a:rPr lang="en-US" dirty="0"/>
              <a:t>Organizational Structure</a:t>
            </a:r>
          </a:p>
        </p:txBody>
      </p:sp>
      <p:sp>
        <p:nvSpPr>
          <p:cNvPr id="11267" name="Content Placeholder 2">
            <a:extLst>
              <a:ext uri="{FF2B5EF4-FFF2-40B4-BE49-F238E27FC236}">
                <a16:creationId xmlns:a16="http://schemas.microsoft.com/office/drawing/2014/main" id="{BB45A1CE-BFD8-C99E-7AFF-CF56E2DCB3B4}"/>
              </a:ext>
            </a:extLst>
          </p:cNvPr>
          <p:cNvSpPr>
            <a:spLocks noGrp="1"/>
          </p:cNvSpPr>
          <p:nvPr>
            <p:ph idx="1"/>
          </p:nvPr>
        </p:nvSpPr>
        <p:spPr/>
        <p:txBody>
          <a:bodyPr/>
          <a:lstStyle/>
          <a:p>
            <a:r>
              <a:rPr lang="en-US" altLang="en-US"/>
              <a:t>Work Specialization</a:t>
            </a:r>
          </a:p>
          <a:p>
            <a:pPr lvl="1"/>
            <a:r>
              <a:rPr lang="en-US" altLang="en-US"/>
              <a:t>The degree to which tasks in the organization are divided into separate jobs with each step completed by a different person.</a:t>
            </a:r>
          </a:p>
          <a:p>
            <a:pPr lvl="1"/>
            <a:r>
              <a:rPr lang="en-US" altLang="en-US"/>
              <a:t>Overspecialization can result in human diseconomies such as boredom, fatigue, stress, poor quality, increased absenteeism, and higher turnover.</a:t>
            </a:r>
          </a:p>
          <a:p>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D30AF-86A1-8910-3D70-D483773089C3}"/>
              </a:ext>
            </a:extLst>
          </p:cNvPr>
          <p:cNvSpPr>
            <a:spLocks noGrp="1"/>
          </p:cNvSpPr>
          <p:nvPr>
            <p:ph type="title"/>
          </p:nvPr>
        </p:nvSpPr>
        <p:spPr>
          <a:xfrm>
            <a:off x="2362200" y="365125"/>
            <a:ext cx="8991600" cy="1325563"/>
          </a:xfrm>
        </p:spPr>
        <p:txBody>
          <a:bodyPr/>
          <a:lstStyle/>
          <a:p>
            <a:pPr algn="ctr">
              <a:defRPr/>
            </a:pPr>
            <a:r>
              <a:rPr lang="en-US" sz="3600" dirty="0"/>
              <a:t>Exhibit 10-2: Economies and Diseconomies of Work Specialization</a:t>
            </a:r>
          </a:p>
        </p:txBody>
      </p:sp>
      <p:pic>
        <p:nvPicPr>
          <p:cNvPr id="12291" name="Picture 2">
            <a:extLst>
              <a:ext uri="{FF2B5EF4-FFF2-40B4-BE49-F238E27FC236}">
                <a16:creationId xmlns:a16="http://schemas.microsoft.com/office/drawing/2014/main" id="{58B8D799-279E-A119-D9F2-32A3CC2F0B9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924927" y="1825625"/>
            <a:ext cx="6342146" cy="4351338"/>
          </a:xfrm>
          <a:no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7164C-CA84-DBD5-BDAD-8324716E9A8B}"/>
              </a:ext>
            </a:extLst>
          </p:cNvPr>
          <p:cNvSpPr>
            <a:spLocks noGrp="1"/>
          </p:cNvSpPr>
          <p:nvPr>
            <p:ph type="title"/>
          </p:nvPr>
        </p:nvSpPr>
        <p:spPr>
          <a:xfrm>
            <a:off x="2286000" y="365125"/>
            <a:ext cx="9067800" cy="1325563"/>
          </a:xfrm>
        </p:spPr>
        <p:txBody>
          <a:bodyPr/>
          <a:lstStyle/>
          <a:p>
            <a:pPr>
              <a:defRPr/>
            </a:pPr>
            <a:r>
              <a:rPr dirty="0"/>
              <a:t>Departmentalization by Type</a:t>
            </a:r>
          </a:p>
        </p:txBody>
      </p:sp>
      <p:sp>
        <p:nvSpPr>
          <p:cNvPr id="13315" name="Content Placeholder 3">
            <a:extLst>
              <a:ext uri="{FF2B5EF4-FFF2-40B4-BE49-F238E27FC236}">
                <a16:creationId xmlns:a16="http://schemas.microsoft.com/office/drawing/2014/main" id="{15A7D514-813A-E7CD-2ADD-11F09F105273}"/>
              </a:ext>
            </a:extLst>
          </p:cNvPr>
          <p:cNvSpPr>
            <a:spLocks noGrp="1"/>
          </p:cNvSpPr>
          <p:nvPr>
            <p:ph sz="half" idx="1"/>
          </p:nvPr>
        </p:nvSpPr>
        <p:spPr/>
        <p:txBody>
          <a:bodyPr/>
          <a:lstStyle/>
          <a:p>
            <a:r>
              <a:rPr lang="en-US" altLang="en-US" b="1"/>
              <a:t>Functional </a:t>
            </a:r>
          </a:p>
          <a:p>
            <a:pPr lvl="1"/>
            <a:r>
              <a:rPr lang="en-US" altLang="en-US"/>
              <a:t>Grouping jobs by functions performed</a:t>
            </a:r>
          </a:p>
          <a:p>
            <a:r>
              <a:rPr lang="en-US" altLang="en-US" b="1"/>
              <a:t>Product</a:t>
            </a:r>
          </a:p>
          <a:p>
            <a:pPr lvl="1"/>
            <a:r>
              <a:rPr lang="en-US" altLang="en-US"/>
              <a:t>Grouping jobs by product line</a:t>
            </a:r>
          </a:p>
          <a:p>
            <a:r>
              <a:rPr lang="en-US" altLang="en-US" b="1"/>
              <a:t>Geographical</a:t>
            </a:r>
          </a:p>
          <a:p>
            <a:pPr lvl="1"/>
            <a:r>
              <a:rPr lang="en-US" altLang="en-US"/>
              <a:t>Grouping jobs on the basis of territory or geography</a:t>
            </a:r>
          </a:p>
        </p:txBody>
      </p:sp>
      <p:sp>
        <p:nvSpPr>
          <p:cNvPr id="13316" name="Content Placeholder 4">
            <a:extLst>
              <a:ext uri="{FF2B5EF4-FFF2-40B4-BE49-F238E27FC236}">
                <a16:creationId xmlns:a16="http://schemas.microsoft.com/office/drawing/2014/main" id="{AECFD9F3-397F-DA77-0A63-B6103D86007C}"/>
              </a:ext>
            </a:extLst>
          </p:cNvPr>
          <p:cNvSpPr>
            <a:spLocks noGrp="1"/>
          </p:cNvSpPr>
          <p:nvPr>
            <p:ph sz="half" idx="2"/>
          </p:nvPr>
        </p:nvSpPr>
        <p:spPr/>
        <p:txBody>
          <a:bodyPr/>
          <a:lstStyle/>
          <a:p>
            <a:r>
              <a:rPr lang="en-US" altLang="en-US" b="1"/>
              <a:t>Process </a:t>
            </a:r>
          </a:p>
          <a:p>
            <a:pPr lvl="1"/>
            <a:r>
              <a:rPr lang="en-US" altLang="en-US"/>
              <a:t>Grouping jobs on the basis of product or customer flow</a:t>
            </a:r>
          </a:p>
          <a:p>
            <a:r>
              <a:rPr lang="en-US" altLang="en-US" b="1"/>
              <a:t>Customer</a:t>
            </a:r>
          </a:p>
          <a:p>
            <a:pPr lvl="1"/>
            <a:r>
              <a:rPr lang="en-US" altLang="en-US"/>
              <a:t>Grouping jobs by type of customer and needs</a:t>
            </a:r>
          </a:p>
          <a:p>
            <a:endParaRPr lang="en-US" altLang="en-US" sz="320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lted Boxes ">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Bilal Mian">
      <a:majorFont>
        <a:latin typeface="Trebuchet MS"/>
        <a:ea typeface=""/>
        <a:cs typeface="Alvi Lahori Nastaleeq"/>
      </a:majorFont>
      <a:minorFont>
        <a:latin typeface="Trebuchet MS"/>
        <a:ea typeface=""/>
        <a:cs typeface="Alvi Lahori Nastaleeq"/>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ilted Boxes " id="{B0BA920A-8375-4C7F-AF0E-14852E3F62BD}" vid="{899D28AB-2E06-429A-94F6-72D93331B88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23510</TotalTime>
  <Words>1417</Words>
  <Application>Microsoft Office PowerPoint</Application>
  <PresentationFormat>Widescreen</PresentationFormat>
  <Paragraphs>191</Paragraphs>
  <Slides>34</Slides>
  <Notes>30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34</vt:i4>
      </vt:variant>
    </vt:vector>
  </HeadingPairs>
  <TitlesOfParts>
    <vt:vector size="40" baseType="lpstr">
      <vt:lpstr>AA Sameer Rafiya Unicode</vt:lpstr>
      <vt:lpstr>Arial</vt:lpstr>
      <vt:lpstr>Calibri</vt:lpstr>
      <vt:lpstr>Trebuchet MS</vt:lpstr>
      <vt:lpstr>Office Theme</vt:lpstr>
      <vt:lpstr>Tilted Boxes </vt:lpstr>
      <vt:lpstr>PowerPoint Presentation</vt:lpstr>
      <vt:lpstr>Dua to Recite Before Study</vt:lpstr>
      <vt:lpstr>PowerPoint Presentation</vt:lpstr>
      <vt:lpstr>PowerPoint Presentation</vt:lpstr>
      <vt:lpstr>Designing Organizational Structure</vt:lpstr>
      <vt:lpstr>Exhibit 10-1: Purposes of Organizing</vt:lpstr>
      <vt:lpstr>Organizational Structure</vt:lpstr>
      <vt:lpstr>Exhibit 10-2: Economies and Diseconomies of Work Specialization</vt:lpstr>
      <vt:lpstr>Departmentalization by Type</vt:lpstr>
      <vt:lpstr>Organizational Structure (cont.)</vt:lpstr>
      <vt:lpstr>Organizational Structure (cont.)</vt:lpstr>
      <vt:lpstr>Exhibit 10-3: The Five Common Forms of Departmentalization</vt:lpstr>
      <vt:lpstr>Exhibit 10-3: The Five Common Forms of Departmentalization (cont.)</vt:lpstr>
      <vt:lpstr>Exhibit 10-3: The Five Common Forms of Departmentalization (cont.)</vt:lpstr>
      <vt:lpstr>Exhibit 10-4: Chain of Command  and Line Authority</vt:lpstr>
      <vt:lpstr>Exhibit 10-5: Line vs. Staff Authority</vt:lpstr>
      <vt:lpstr>Span of Control</vt:lpstr>
      <vt:lpstr>Width of span is affected by:</vt:lpstr>
      <vt:lpstr>Exhibit 10-6: Contrasting Spans of Control</vt:lpstr>
      <vt:lpstr>Centralization</vt:lpstr>
      <vt:lpstr>Decentralization</vt:lpstr>
      <vt:lpstr>Exhibit 10-7: Centralization or Decentralization</vt:lpstr>
      <vt:lpstr>Formalization</vt:lpstr>
      <vt:lpstr>Exhibit 10-8: Mechanistic Versus  Organic Organizations</vt:lpstr>
      <vt:lpstr>Contingency Factors</vt:lpstr>
      <vt:lpstr>Contingency Factors (cont.)</vt:lpstr>
      <vt:lpstr>Contingency Factors (cont.)</vt:lpstr>
      <vt:lpstr>Contingency Factors (cont.)</vt:lpstr>
      <vt:lpstr>Contingency Factors (cont.)</vt:lpstr>
      <vt:lpstr>Exhibit 10-9: Woodward’s Findings on Technology and Structure </vt:lpstr>
      <vt:lpstr>Traditional Designs</vt:lpstr>
      <vt:lpstr>Exhibit 10-10: Traditional  Organizational Designs</vt:lpstr>
      <vt:lpstr>Terms to Know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 Managers and Management</dc:title>
  <dc:creator>andersoj</dc:creator>
  <cp:lastModifiedBy>Bilal Iqbal Mian</cp:lastModifiedBy>
  <cp:revision>592</cp:revision>
  <dcterms:created xsi:type="dcterms:W3CDTF">2009-10-21T20:34:16Z</dcterms:created>
  <dcterms:modified xsi:type="dcterms:W3CDTF">2022-12-22T10:15:50Z</dcterms:modified>
</cp:coreProperties>
</file>