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33.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22.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21.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27.jpeg" ContentType="image/jpeg"/>
  <Override PartName="/ppt/media/image5.png" ContentType="image/png"/>
  <Override PartName="/ppt/media/image4.png" ContentType="image/png"/>
  <Override PartName="/ppt/media/image3.png" ContentType="image/png"/>
  <Override PartName="/ppt/media/image26.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5.jpeg" ContentType="image/jpeg"/>
  <Override PartName="/ppt/media/image17.png" ContentType="image/png"/>
  <Override PartName="/ppt/media/image16.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3300" spc="-1" strike="noStrike">
                <a:solidFill>
                  <a:srgbClr val="000000"/>
                </a:solidFill>
                <a:latin typeface="Arial"/>
              </a:rPr>
              <a:t>Click to move the slide</a:t>
            </a:r>
            <a:endParaRPr b="0" lang="en-US" sz="3300" spc="-1" strike="noStrike">
              <a:solidFill>
                <a:srgbClr val="000000"/>
              </a:solidFill>
              <a:latin typeface="Arial"/>
            </a:endParaRPr>
          </a:p>
        </p:txBody>
      </p:sp>
      <p:sp>
        <p:nvSpPr>
          <p:cNvPr id="18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8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84"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85"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86"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AB1671B8-62B9-4713-8C72-3201916A494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380880" y="685800"/>
            <a:ext cx="6095520" cy="3428640"/>
          </a:xfrm>
          <a:prstGeom prst="rect">
            <a:avLst/>
          </a:prstGeom>
          <a:ln w="0">
            <a:noFill/>
          </a:ln>
        </p:spPr>
      </p:sp>
      <p:sp>
        <p:nvSpPr>
          <p:cNvPr id="284"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285" name="PlaceHolder 3"/>
          <p:cNvSpPr>
            <a:spLocks noGrp="1"/>
          </p:cNvSpPr>
          <p:nvPr>
            <p:ph type="sldNum" idx="12"/>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56A97C7F-E04D-4661-8DCC-077D52A7C207}"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380880" y="685800"/>
            <a:ext cx="6095520" cy="3428640"/>
          </a:xfrm>
          <a:prstGeom prst="rect">
            <a:avLst/>
          </a:prstGeom>
          <a:ln w="0">
            <a:noFill/>
          </a:ln>
        </p:spPr>
      </p:sp>
      <p:sp>
        <p:nvSpPr>
          <p:cNvPr id="287"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Exhibit 18-5 displays both the sales goals (standard) and actual sales figures for the month</a:t>
            </a:r>
            <a:endParaRPr b="0" lang="en-US" sz="2000" spc="-1" strike="noStrike">
              <a:latin typeface="Arial"/>
            </a:endParaRPr>
          </a:p>
          <a:p>
            <a:pPr marL="216000" indent="-216000">
              <a:lnSpc>
                <a:spcPct val="100000"/>
              </a:lnSpc>
              <a:buNone/>
            </a:pPr>
            <a:r>
              <a:rPr b="0" lang="en-US" sz="2000" spc="-1" strike="noStrike">
                <a:latin typeface="Arial"/>
              </a:rPr>
              <a:t>of June.</a:t>
            </a:r>
            <a:endParaRPr b="0" lang="en-US" sz="2000" spc="-1" strike="noStrike">
              <a:latin typeface="Arial"/>
            </a:endParaRPr>
          </a:p>
        </p:txBody>
      </p:sp>
      <p:sp>
        <p:nvSpPr>
          <p:cNvPr id="288" name="PlaceHolder 3"/>
          <p:cNvSpPr>
            <a:spLocks noGrp="1"/>
          </p:cNvSpPr>
          <p:nvPr>
            <p:ph type="sldNum" idx="13"/>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651B16B-107E-4986-9511-559325897C2D}"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380880" y="685800"/>
            <a:ext cx="6095520" cy="3428640"/>
          </a:xfrm>
          <a:prstGeom prst="rect">
            <a:avLst/>
          </a:prstGeom>
          <a:ln w="0">
            <a:noFill/>
          </a:ln>
        </p:spPr>
      </p:sp>
      <p:sp>
        <p:nvSpPr>
          <p:cNvPr id="290"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Exhibit 18-6 summarizes the decisions a manager makes in controlling. The standards are goals that were developed during the planning process.</a:t>
            </a:r>
            <a:endParaRPr b="0" lang="en-US" sz="2000" spc="-1" strike="noStrike">
              <a:latin typeface="Arial"/>
            </a:endParaRPr>
          </a:p>
        </p:txBody>
      </p:sp>
      <p:sp>
        <p:nvSpPr>
          <p:cNvPr id="291" name="PlaceHolder 3"/>
          <p:cNvSpPr>
            <a:spLocks noGrp="1"/>
          </p:cNvSpPr>
          <p:nvPr>
            <p:ph type="sldNum" idx="14"/>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C23A637-D746-43E2-BFA1-87AB844E2BD4}"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380880" y="685800"/>
            <a:ext cx="6095520" cy="3428640"/>
          </a:xfrm>
          <a:prstGeom prst="rect">
            <a:avLst/>
          </a:prstGeom>
          <a:ln w="0">
            <a:noFill/>
          </a:ln>
        </p:spPr>
      </p:sp>
      <p:sp>
        <p:nvSpPr>
          <p:cNvPr id="293"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294" name="PlaceHolder 3"/>
          <p:cNvSpPr>
            <a:spLocks noGrp="1"/>
          </p:cNvSpPr>
          <p:nvPr>
            <p:ph type="sldNum" idx="15"/>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FE925D1C-2D2A-4FCE-BBD6-E2FEF8DEA77C}"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380880" y="685800"/>
            <a:ext cx="6095520" cy="3428640"/>
          </a:xfrm>
          <a:prstGeom prst="rect">
            <a:avLst/>
          </a:prstGeom>
          <a:ln w="0">
            <a:noFill/>
          </a:ln>
        </p:spPr>
      </p:sp>
      <p:sp>
        <p:nvSpPr>
          <p:cNvPr id="296"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297" name="PlaceHolder 3"/>
          <p:cNvSpPr>
            <a:spLocks noGrp="1"/>
          </p:cNvSpPr>
          <p:nvPr>
            <p:ph type="sldNum" idx="16"/>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958BA20D-D96F-479B-8595-808E68F0CE1B}"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380880" y="685800"/>
            <a:ext cx="6095520" cy="3428640"/>
          </a:xfrm>
          <a:prstGeom prst="rect">
            <a:avLst/>
          </a:prstGeom>
          <a:ln w="0">
            <a:noFill/>
          </a:ln>
        </p:spPr>
      </p:sp>
      <p:sp>
        <p:nvSpPr>
          <p:cNvPr id="299"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Rankings are a popular way for managers to measure their organization’s performance. As Exhibit 18-7 shows, there’s not a shortage of these rankings.</a:t>
            </a:r>
            <a:endParaRPr b="0" lang="en-US" sz="2000" spc="-1" strike="noStrike">
              <a:latin typeface="Arial"/>
            </a:endParaRPr>
          </a:p>
        </p:txBody>
      </p:sp>
      <p:sp>
        <p:nvSpPr>
          <p:cNvPr id="300" name="PlaceHolder 3"/>
          <p:cNvSpPr>
            <a:spLocks noGrp="1"/>
          </p:cNvSpPr>
          <p:nvPr>
            <p:ph type="sldNum" idx="17"/>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9E3A411A-87BF-4FEA-8F4D-CC5FB1D3D05A}"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380880" y="685800"/>
            <a:ext cx="6095520" cy="3428640"/>
          </a:xfrm>
          <a:prstGeom prst="rect">
            <a:avLst/>
          </a:prstGeom>
          <a:ln w="0">
            <a:noFill/>
          </a:ln>
        </p:spPr>
      </p:sp>
      <p:sp>
        <p:nvSpPr>
          <p:cNvPr id="302"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03" name="PlaceHolder 3"/>
          <p:cNvSpPr>
            <a:spLocks noGrp="1"/>
          </p:cNvSpPr>
          <p:nvPr>
            <p:ph type="sldNum" idx="18"/>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C08E19C9-6B18-4A78-A9DC-8C70976C4284}"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380880" y="685800"/>
            <a:ext cx="6095520" cy="3428640"/>
          </a:xfrm>
          <a:prstGeom prst="rect">
            <a:avLst/>
          </a:prstGeom>
          <a:ln w="0">
            <a:noFill/>
          </a:ln>
        </p:spPr>
      </p:sp>
      <p:sp>
        <p:nvSpPr>
          <p:cNvPr id="30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06" name="PlaceHolder 3"/>
          <p:cNvSpPr>
            <a:spLocks noGrp="1"/>
          </p:cNvSpPr>
          <p:nvPr>
            <p:ph type="sldNum" idx="19"/>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9A9CAA55-C709-4ED2-92BF-5216D8F5B709}"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380880" y="685800"/>
            <a:ext cx="6095520" cy="3428640"/>
          </a:xfrm>
          <a:prstGeom prst="rect">
            <a:avLst/>
          </a:prstGeom>
          <a:ln w="0">
            <a:noFill/>
          </a:ln>
        </p:spPr>
      </p:sp>
      <p:sp>
        <p:nvSpPr>
          <p:cNvPr id="308"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09" name="PlaceHolder 3"/>
          <p:cNvSpPr>
            <a:spLocks noGrp="1"/>
          </p:cNvSpPr>
          <p:nvPr>
            <p:ph type="sldNum" idx="20"/>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DD65AA9D-6E02-486D-9B2C-7D1C9EBC8083}"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380880" y="685800"/>
            <a:ext cx="6095520" cy="3428640"/>
          </a:xfrm>
          <a:prstGeom prst="rect">
            <a:avLst/>
          </a:prstGeom>
          <a:ln w="0">
            <a:noFill/>
          </a:ln>
        </p:spPr>
      </p:sp>
      <p:sp>
        <p:nvSpPr>
          <p:cNvPr id="311"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Managers can implement controls before an activity begins, during the time the activity is going on, and after the activity has been completed. The first type is called feedforward control; the second, concurrent control; and the last, feedback control (see Exhibit 18-8).</a:t>
            </a:r>
            <a:endParaRPr b="0" lang="en-US" sz="2000" spc="-1" strike="noStrike">
              <a:latin typeface="Arial"/>
            </a:endParaRPr>
          </a:p>
        </p:txBody>
      </p:sp>
      <p:sp>
        <p:nvSpPr>
          <p:cNvPr id="312" name="PlaceHolder 3"/>
          <p:cNvSpPr>
            <a:spLocks noGrp="1"/>
          </p:cNvSpPr>
          <p:nvPr>
            <p:ph type="sldNum" idx="21"/>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3B710B8-D624-4B46-9536-F484F1404F47}"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Num" idx="22"/>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0C272231-96ED-4230-A38A-0CF1595CA378}" type="slidenum">
              <a:rPr b="0" lang="en-US" sz="1200" spc="-1" strike="noStrike">
                <a:solidFill>
                  <a:srgbClr val="000000"/>
                </a:solidFill>
                <a:latin typeface="Calibri"/>
              </a:rPr>
              <a:t>&lt;number&gt;</a:t>
            </a:fld>
            <a:endParaRPr b="0" lang="en-US" sz="1200" spc="-1" strike="noStrike">
              <a:latin typeface="Times New Roman"/>
            </a:endParaRPr>
          </a:p>
        </p:txBody>
      </p:sp>
      <p:sp>
        <p:nvSpPr>
          <p:cNvPr id="314" name="PlaceHolder 2"/>
          <p:cNvSpPr>
            <a:spLocks noGrp="1"/>
          </p:cNvSpPr>
          <p:nvPr>
            <p:ph type="sldImg"/>
          </p:nvPr>
        </p:nvSpPr>
        <p:spPr>
          <a:xfrm>
            <a:off x="380880" y="685800"/>
            <a:ext cx="6095520" cy="3428640"/>
          </a:xfrm>
          <a:prstGeom prst="rect">
            <a:avLst/>
          </a:prstGeom>
          <a:ln w="0">
            <a:noFill/>
          </a:ln>
        </p:spPr>
      </p:sp>
      <p:sp>
        <p:nvSpPr>
          <p:cNvPr id="315"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380880" y="685800"/>
            <a:ext cx="6095520" cy="3428640"/>
          </a:xfrm>
          <a:prstGeom prst="rect">
            <a:avLst/>
          </a:prstGeom>
          <a:ln w="0">
            <a:noFill/>
          </a:ln>
        </p:spPr>
      </p:sp>
      <p:sp>
        <p:nvSpPr>
          <p:cNvPr id="317"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Exhibit 18-9 summarizes some of the most popular financial ratios.</a:t>
            </a:r>
            <a:endParaRPr b="0" lang="en-US" sz="2000" spc="-1" strike="noStrike">
              <a:latin typeface="Arial"/>
            </a:endParaRPr>
          </a:p>
        </p:txBody>
      </p:sp>
      <p:sp>
        <p:nvSpPr>
          <p:cNvPr id="318" name="PlaceHolder 3"/>
          <p:cNvSpPr>
            <a:spLocks noGrp="1"/>
          </p:cNvSpPr>
          <p:nvPr>
            <p:ph type="sldNum" idx="23"/>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65B887E4-347E-448A-B045-B1E7725A5E94}"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380880" y="685800"/>
            <a:ext cx="6095520" cy="3428640"/>
          </a:xfrm>
          <a:prstGeom prst="rect">
            <a:avLst/>
          </a:prstGeom>
          <a:ln w="0">
            <a:noFill/>
          </a:ln>
        </p:spPr>
      </p:sp>
      <p:sp>
        <p:nvSpPr>
          <p:cNvPr id="320"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21" name="PlaceHolder 3"/>
          <p:cNvSpPr>
            <a:spLocks noGrp="1"/>
          </p:cNvSpPr>
          <p:nvPr>
            <p:ph type="sldNum" idx="24"/>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CAE079E6-C46C-46F7-A44C-A61A0900BACF}"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380880" y="685800"/>
            <a:ext cx="6095520" cy="3428640"/>
          </a:xfrm>
          <a:prstGeom prst="rect">
            <a:avLst/>
          </a:prstGeom>
          <a:ln w="0">
            <a:noFill/>
          </a:ln>
        </p:spPr>
      </p:sp>
      <p:sp>
        <p:nvSpPr>
          <p:cNvPr id="323"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24" name="PlaceHolder 3"/>
          <p:cNvSpPr>
            <a:spLocks noGrp="1"/>
          </p:cNvSpPr>
          <p:nvPr>
            <p:ph type="sldNum" idx="25"/>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857A1FAF-655A-4728-BAB4-93BB71B7A6EB}"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380880" y="685800"/>
            <a:ext cx="6095520" cy="3428640"/>
          </a:xfrm>
          <a:prstGeom prst="rect">
            <a:avLst/>
          </a:prstGeom>
          <a:ln w="0">
            <a:noFill/>
          </a:ln>
        </p:spPr>
      </p:sp>
      <p:sp>
        <p:nvSpPr>
          <p:cNvPr id="326"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27" name="PlaceHolder 3"/>
          <p:cNvSpPr>
            <a:spLocks noGrp="1"/>
          </p:cNvSpPr>
          <p:nvPr>
            <p:ph type="sldNum" idx="26"/>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85F74DB-B550-4F95-B94D-021AF0A199D6}"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380880" y="685800"/>
            <a:ext cx="6095520" cy="3428640"/>
          </a:xfrm>
          <a:prstGeom prst="rect">
            <a:avLst/>
          </a:prstGeom>
          <a:ln w="0">
            <a:noFill/>
          </a:ln>
        </p:spPr>
      </p:sp>
      <p:sp>
        <p:nvSpPr>
          <p:cNvPr id="329"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30" name="PlaceHolder 3"/>
          <p:cNvSpPr>
            <a:spLocks noGrp="1"/>
          </p:cNvSpPr>
          <p:nvPr>
            <p:ph type="sldNum" idx="27"/>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2276BA3-5160-4CCA-9E3B-BAE3729158EB}"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380880" y="685800"/>
            <a:ext cx="6095520" cy="3428640"/>
          </a:xfrm>
          <a:prstGeom prst="rect">
            <a:avLst/>
          </a:prstGeom>
          <a:ln w="0">
            <a:noFill/>
          </a:ln>
        </p:spPr>
      </p:sp>
      <p:sp>
        <p:nvSpPr>
          <p:cNvPr id="332"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Exhibit 18-10 provides some suggestions for internal benchmarking.</a:t>
            </a:r>
            <a:endParaRPr b="0" lang="en-US" sz="2000" spc="-1" strike="noStrike">
              <a:latin typeface="Arial"/>
            </a:endParaRPr>
          </a:p>
        </p:txBody>
      </p:sp>
      <p:sp>
        <p:nvSpPr>
          <p:cNvPr id="333" name="PlaceHolder 3"/>
          <p:cNvSpPr>
            <a:spLocks noGrp="1"/>
          </p:cNvSpPr>
          <p:nvPr>
            <p:ph type="sldNum" idx="28"/>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84E8EF0A-FA82-460F-8414-FBC5491AAFBF}"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380880" y="685800"/>
            <a:ext cx="6095520" cy="3428640"/>
          </a:xfrm>
          <a:prstGeom prst="rect">
            <a:avLst/>
          </a:prstGeom>
          <a:ln w="0">
            <a:noFill/>
          </a:ln>
        </p:spPr>
      </p:sp>
      <p:sp>
        <p:nvSpPr>
          <p:cNvPr id="33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36" name="PlaceHolder 3"/>
          <p:cNvSpPr>
            <a:spLocks noGrp="1"/>
          </p:cNvSpPr>
          <p:nvPr>
            <p:ph type="sldNum" idx="29"/>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57F6E822-81DE-4987-B062-0AF1E0A4F1C5}"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380880" y="685800"/>
            <a:ext cx="6095520" cy="3428640"/>
          </a:xfrm>
          <a:prstGeom prst="rect">
            <a:avLst/>
          </a:prstGeom>
          <a:ln w="0">
            <a:noFill/>
          </a:ln>
        </p:spPr>
      </p:sp>
      <p:sp>
        <p:nvSpPr>
          <p:cNvPr id="338"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The concept of feed forward, concurrent, and feedback control is useful for identifying measures to deter or reduce employee theft. Exhibit 18-11 summarizes several possible managerial actions.</a:t>
            </a:r>
            <a:endParaRPr b="0" lang="en-US" sz="2000" spc="-1" strike="noStrike">
              <a:latin typeface="Arial"/>
            </a:endParaRPr>
          </a:p>
        </p:txBody>
      </p:sp>
      <p:sp>
        <p:nvSpPr>
          <p:cNvPr id="339" name="PlaceHolder 3"/>
          <p:cNvSpPr>
            <a:spLocks noGrp="1"/>
          </p:cNvSpPr>
          <p:nvPr>
            <p:ph type="sldNum" idx="30"/>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5E64DDC6-6DA7-400E-BE8C-4FA0920ECB9A}"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380880" y="685800"/>
            <a:ext cx="6095520" cy="3428640"/>
          </a:xfrm>
          <a:prstGeom prst="rect">
            <a:avLst/>
          </a:prstGeom>
          <a:ln w="0">
            <a:noFill/>
          </a:ln>
        </p:spPr>
      </p:sp>
      <p:sp>
        <p:nvSpPr>
          <p:cNvPr id="341"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42" name="PlaceHolder 3"/>
          <p:cNvSpPr>
            <a:spLocks noGrp="1"/>
          </p:cNvSpPr>
          <p:nvPr>
            <p:ph type="sldNum" idx="31"/>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602479EC-4226-4909-B6BA-61479DEC1B79}"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380880" y="685800"/>
            <a:ext cx="6095520" cy="3428640"/>
          </a:xfrm>
          <a:prstGeom prst="rect">
            <a:avLst/>
          </a:prstGeom>
          <a:ln w="0">
            <a:noFill/>
          </a:ln>
        </p:spPr>
      </p:sp>
      <p:sp>
        <p:nvSpPr>
          <p:cNvPr id="344"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What can managers do to deter or reduce possible workplace violence? Once again, the concept of feed forward, concurrent, and feedback control can help identify actions that managers can take. Exhibit 18-12 summarizes several suggestions.</a:t>
            </a:r>
            <a:endParaRPr b="0" lang="en-US" sz="2000" spc="-1" strike="noStrike">
              <a:latin typeface="Arial"/>
            </a:endParaRPr>
          </a:p>
          <a:p>
            <a:pPr marL="216000" indent="-216000">
              <a:lnSpc>
                <a:spcPct val="100000"/>
              </a:lnSpc>
              <a:buNone/>
            </a:pPr>
            <a:endParaRPr b="0" lang="en-US" sz="2000" spc="-1" strike="noStrike">
              <a:latin typeface="Arial"/>
            </a:endParaRPr>
          </a:p>
        </p:txBody>
      </p:sp>
      <p:sp>
        <p:nvSpPr>
          <p:cNvPr id="345" name="PlaceHolder 3"/>
          <p:cNvSpPr>
            <a:spLocks noGrp="1"/>
          </p:cNvSpPr>
          <p:nvPr>
            <p:ph type="sldNum" idx="32"/>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7EDD5AFB-82F9-4FD8-8CC3-379784DD2958}"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380880" y="685800"/>
            <a:ext cx="6095520" cy="3428640"/>
          </a:xfrm>
          <a:prstGeom prst="rect">
            <a:avLst/>
          </a:prstGeom>
          <a:ln w="0">
            <a:noFill/>
          </a:ln>
        </p:spPr>
      </p:sp>
      <p:sp>
        <p:nvSpPr>
          <p:cNvPr id="347"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48" name="PlaceHolder 3"/>
          <p:cNvSpPr>
            <a:spLocks noGrp="1"/>
          </p:cNvSpPr>
          <p:nvPr>
            <p:ph type="sldNum" idx="33"/>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9AB3123-9778-4493-85A2-9E3D640C2F0F}"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380880" y="685800"/>
            <a:ext cx="6095520" cy="3428640"/>
          </a:xfrm>
          <a:prstGeom prst="rect">
            <a:avLst/>
          </a:prstGeom>
          <a:ln w="0">
            <a:noFill/>
          </a:ln>
        </p:spPr>
      </p:sp>
      <p:sp>
        <p:nvSpPr>
          <p:cNvPr id="350"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351" name="PlaceHolder 3"/>
          <p:cNvSpPr>
            <a:spLocks noGrp="1"/>
          </p:cNvSpPr>
          <p:nvPr>
            <p:ph type="sldNum" idx="34"/>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E08BF5C8-A7C6-4FB7-B742-25F43C6FB139}"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Num" idx="35"/>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ABF81303-E8D6-4DE4-B46C-935644D6C827}" type="slidenum">
              <a:rPr b="0" lang="en-US" sz="1200" spc="-1" strike="noStrike">
                <a:solidFill>
                  <a:srgbClr val="000000"/>
                </a:solidFill>
                <a:latin typeface="Calibri"/>
              </a:rPr>
              <a:t>&lt;number&gt;</a:t>
            </a:fld>
            <a:endParaRPr b="0" lang="en-US" sz="1200" spc="-1" strike="noStrike">
              <a:latin typeface="Times New Roman"/>
            </a:endParaRPr>
          </a:p>
        </p:txBody>
      </p:sp>
      <p:sp>
        <p:nvSpPr>
          <p:cNvPr id="353" name="PlaceHolder 2"/>
          <p:cNvSpPr>
            <a:spLocks noGrp="1"/>
          </p:cNvSpPr>
          <p:nvPr>
            <p:ph type="sldImg"/>
          </p:nvPr>
        </p:nvSpPr>
        <p:spPr>
          <a:xfrm>
            <a:off x="380880" y="685800"/>
            <a:ext cx="6095520" cy="3428640"/>
          </a:xfrm>
          <a:prstGeom prst="rect">
            <a:avLst/>
          </a:prstGeom>
          <a:ln w="0">
            <a:noFill/>
          </a:ln>
        </p:spPr>
      </p:sp>
      <p:sp>
        <p:nvSpPr>
          <p:cNvPr id="354"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380880" y="685800"/>
            <a:ext cx="6095520" cy="3428640"/>
          </a:xfrm>
          <a:prstGeom prst="rect">
            <a:avLst/>
          </a:prstGeom>
          <a:ln w="0">
            <a:noFill/>
          </a:ln>
        </p:spPr>
      </p:sp>
      <p:sp>
        <p:nvSpPr>
          <p:cNvPr id="266"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267" name="PlaceHolder 3"/>
          <p:cNvSpPr>
            <a:spLocks noGrp="1"/>
          </p:cNvSpPr>
          <p:nvPr>
            <p:ph type="sldNum" idx="6"/>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D39B28D-9AEA-4179-9AF0-46441759BE4E}"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380880" y="685800"/>
            <a:ext cx="6095520" cy="3428640"/>
          </a:xfrm>
          <a:prstGeom prst="rect">
            <a:avLst/>
          </a:prstGeom>
          <a:ln w="0">
            <a:noFill/>
          </a:ln>
        </p:spPr>
      </p:sp>
      <p:sp>
        <p:nvSpPr>
          <p:cNvPr id="269"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270" name="PlaceHolder 3"/>
          <p:cNvSpPr>
            <a:spLocks noGrp="1"/>
          </p:cNvSpPr>
          <p:nvPr>
            <p:ph type="sldNum" idx="7"/>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4E77A544-03B5-4EED-9771-CE2E6BCEBC74}"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sldNum" idx="8"/>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39C3AB26-34F9-4FE4-AA31-B747DFAD41C0}" type="slidenum">
              <a:rPr b="0" lang="en-US" sz="1200" spc="-1" strike="noStrike">
                <a:solidFill>
                  <a:srgbClr val="000000"/>
                </a:solidFill>
                <a:latin typeface="Calibri"/>
              </a:rPr>
              <a:t>&lt;number&gt;</a:t>
            </a:fld>
            <a:endParaRPr b="0" lang="en-US" sz="1200" spc="-1" strike="noStrike">
              <a:latin typeface="Times New Roman"/>
            </a:endParaRPr>
          </a:p>
        </p:txBody>
      </p:sp>
      <p:sp>
        <p:nvSpPr>
          <p:cNvPr id="272" name="PlaceHolder 2"/>
          <p:cNvSpPr>
            <a:spLocks noGrp="1"/>
          </p:cNvSpPr>
          <p:nvPr>
            <p:ph type="sldImg"/>
          </p:nvPr>
        </p:nvSpPr>
        <p:spPr>
          <a:xfrm>
            <a:off x="380880" y="685800"/>
            <a:ext cx="6095520" cy="3428640"/>
          </a:xfrm>
          <a:prstGeom prst="rect">
            <a:avLst/>
          </a:prstGeom>
          <a:ln w="0">
            <a:noFill/>
          </a:ln>
        </p:spPr>
      </p:sp>
      <p:sp>
        <p:nvSpPr>
          <p:cNvPr id="273"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380880" y="685800"/>
            <a:ext cx="6095520" cy="3428640"/>
          </a:xfrm>
          <a:prstGeom prst="rect">
            <a:avLst/>
          </a:prstGeom>
          <a:ln w="0">
            <a:noFill/>
          </a:ln>
        </p:spPr>
      </p:sp>
      <p:sp>
        <p:nvSpPr>
          <p:cNvPr id="27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216000">
              <a:lnSpc>
                <a:spcPct val="100000"/>
              </a:lnSpc>
              <a:buNone/>
            </a:pPr>
            <a:r>
              <a:rPr b="0" lang="en-US" sz="2000" spc="-1" strike="noStrike">
                <a:latin typeface="Arial"/>
              </a:rPr>
              <a:t>As the final step in the management process, controlling provides the critical link back to planning (see Exhibit 18-1). If managers didn’t control, they’d have no way of knowing whether their goals and plans were being achieved and what future actions to take.</a:t>
            </a:r>
            <a:endParaRPr b="0" lang="en-US" sz="2000" spc="-1" strike="noStrike">
              <a:latin typeface="Arial"/>
            </a:endParaRPr>
          </a:p>
        </p:txBody>
      </p:sp>
      <p:sp>
        <p:nvSpPr>
          <p:cNvPr id="276" name="PlaceHolder 3"/>
          <p:cNvSpPr>
            <a:spLocks noGrp="1"/>
          </p:cNvSpPr>
          <p:nvPr>
            <p:ph type="sldNum" idx="9"/>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4FCDE3A3-41C4-4995-8347-F5D330E88497}"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380880" y="685800"/>
            <a:ext cx="6095520" cy="3428640"/>
          </a:xfrm>
          <a:prstGeom prst="rect">
            <a:avLst/>
          </a:prstGeom>
          <a:ln w="0">
            <a:noFill/>
          </a:ln>
        </p:spPr>
      </p:sp>
      <p:sp>
        <p:nvSpPr>
          <p:cNvPr id="278"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
        <p:nvSpPr>
          <p:cNvPr id="279" name="PlaceHolder 3"/>
          <p:cNvSpPr>
            <a:spLocks noGrp="1"/>
          </p:cNvSpPr>
          <p:nvPr>
            <p:ph type="sldNum" idx="10"/>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1850751C-B39C-4C9F-93D6-E17E0055A711}" type="slidenum">
              <a:rPr b="0" lang="en-US" sz="1200" spc="-1" strike="noStrike">
                <a:solidFill>
                  <a:srgbClr val="000000"/>
                </a:solidFill>
                <a:latin typeface="Calibri"/>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Num" idx="11"/>
          </p:nvPr>
        </p:nvSpPr>
        <p:spPr>
          <a:xfrm>
            <a:off x="3884760" y="8685360"/>
            <a:ext cx="2971440" cy="456840"/>
          </a:xfrm>
          <a:prstGeom prst="rect">
            <a:avLst/>
          </a:prstGeom>
          <a:noFill/>
          <a:ln w="0">
            <a:noFill/>
          </a:ln>
        </p:spPr>
        <p:txBody>
          <a:bodyPr numCol="1" spcCol="0" anchor="b">
            <a:noAutofit/>
          </a:bodyPr>
          <a:lstStyle>
            <a:lvl1pPr algn="r">
              <a:lnSpc>
                <a:spcPct val="100000"/>
              </a:lnSpc>
              <a:buNone/>
              <a:defRPr b="0" lang="en-US" sz="1200" spc="-1" strike="noStrike">
                <a:solidFill>
                  <a:srgbClr val="000000"/>
                </a:solidFill>
                <a:latin typeface="Calibri"/>
              </a:defRPr>
            </a:lvl1pPr>
          </a:lstStyle>
          <a:p>
            <a:pPr algn="r">
              <a:lnSpc>
                <a:spcPct val="100000"/>
              </a:lnSpc>
              <a:buNone/>
            </a:pPr>
            <a:fld id="{1BACED60-F838-4CE1-A296-60284ECD554B}" type="slidenum">
              <a:rPr b="0" lang="en-US" sz="1200" spc="-1" strike="noStrike">
                <a:solidFill>
                  <a:srgbClr val="000000"/>
                </a:solidFill>
                <a:latin typeface="Calibri"/>
              </a:rPr>
              <a:t>&lt;number&gt;</a:t>
            </a:fld>
            <a:endParaRPr b="0" lang="en-US" sz="1200" spc="-1" strike="noStrike">
              <a:latin typeface="Times New Roman"/>
            </a:endParaRPr>
          </a:p>
        </p:txBody>
      </p:sp>
      <p:sp>
        <p:nvSpPr>
          <p:cNvPr id="281" name="PlaceHolder 2"/>
          <p:cNvSpPr>
            <a:spLocks noGrp="1"/>
          </p:cNvSpPr>
          <p:nvPr>
            <p:ph type="sldImg"/>
          </p:nvPr>
        </p:nvSpPr>
        <p:spPr>
          <a:xfrm>
            <a:off x="380880" y="685800"/>
            <a:ext cx="6095520" cy="3428640"/>
          </a:xfrm>
          <a:prstGeom prst="rect">
            <a:avLst/>
          </a:prstGeom>
          <a:ln w="0">
            <a:noFill/>
          </a:ln>
        </p:spPr>
      </p:sp>
      <p:sp>
        <p:nvSpPr>
          <p:cNvPr id="282" name="PlaceHolder 3"/>
          <p:cNvSpPr>
            <a:spLocks noGrp="1"/>
          </p:cNvSpPr>
          <p:nvPr>
            <p:ph type="body"/>
          </p:nvPr>
        </p:nvSpPr>
        <p:spPr>
          <a:xfrm>
            <a:off x="685800" y="4343400"/>
            <a:ext cx="5486040" cy="4114440"/>
          </a:xfrm>
          <a:prstGeom prst="rect">
            <a:avLst/>
          </a:prstGeom>
          <a:noFill/>
          <a:ln w="0">
            <a:noFill/>
          </a:ln>
        </p:spPr>
        <p:txBody>
          <a:bodyPr numCol="1" spcCol="0" anchor="t">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3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3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4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4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4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4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4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4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0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0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1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1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2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2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2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2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3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3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3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3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3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4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5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5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6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6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6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6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6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17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7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18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2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3300" spc="-1" strike="noStrike">
              <a:solidFill>
                <a:srgbClr val="000000"/>
              </a:solidFill>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
        <p:nvSpPr>
          <p:cNvPr id="3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24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 Box 10" hidden="1"/>
          <p:cNvSpPr/>
          <p:nvPr/>
        </p:nvSpPr>
        <p:spPr>
          <a:xfrm>
            <a:off x="11074320" y="6500880"/>
            <a:ext cx="1117080" cy="22644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451"/>
              </a:spcBef>
              <a:buNone/>
            </a:pPr>
            <a:r>
              <a:rPr b="1" lang="en-US" sz="900" spc="-1" strike="noStrike">
                <a:solidFill>
                  <a:srgbClr val="ffffff"/>
                </a:solidFill>
                <a:latin typeface="Arial"/>
              </a:rPr>
              <a:t>10-</a:t>
            </a:r>
            <a:fld id="{7BA17575-64D3-4832-95B8-C0B9F32C15C8}" type="slidenum">
              <a:rPr b="1" lang="en-US" sz="900" spc="-1" strike="noStrike">
                <a:solidFill>
                  <a:srgbClr val="ffffff"/>
                </a:solidFill>
                <a:latin typeface="Arial"/>
              </a:rPr>
              <a:t>&lt;number&gt;</a:t>
            </a:fld>
            <a:r>
              <a:rPr b="1" lang="en-US" sz="900" spc="-1" strike="noStrike">
                <a:solidFill>
                  <a:srgbClr val="ffffff"/>
                </a:solidFill>
                <a:latin typeface="Arial"/>
              </a:rPr>
              <a:t> </a:t>
            </a:r>
            <a:endParaRPr b="0" lang="en-US" sz="900" spc="-1" strike="noStrike">
              <a:latin typeface="Arial"/>
            </a:endParaRPr>
          </a:p>
        </p:txBody>
      </p:sp>
      <p:pic>
        <p:nvPicPr>
          <p:cNvPr id="1" name="Picture 13" descr=""/>
          <p:cNvPicPr/>
          <p:nvPr/>
        </p:nvPicPr>
        <p:blipFill>
          <a:blip r:embed="rId2"/>
          <a:stretch/>
        </p:blipFill>
        <p:spPr>
          <a:xfrm>
            <a:off x="380880" y="229320"/>
            <a:ext cx="1220400" cy="1218240"/>
          </a:xfrm>
          <a:prstGeom prst="rect">
            <a:avLst/>
          </a:prstGeom>
          <a:ln w="9525">
            <a:noFill/>
          </a:ln>
        </p:spPr>
      </p:pic>
      <p:sp>
        <p:nvSpPr>
          <p:cNvPr id="2" name="Footer Placeholder 4" hidden="1"/>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3" name="Text Box 10" hidden="1"/>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7833D4EE-DEF7-4990-A0BD-325BEE4FD1C0}"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4" name="Footer Placeholder 4"/>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900" spc="-1" strike="noStrike">
                <a:solidFill>
                  <a:srgbClr val="ffffff"/>
                </a:solidFill>
                <a:latin typeface="Calibri"/>
              </a:rPr>
              <a:t>Copyright © 2012 Pearson Education, Inc. Publishing as Prentice Hall </a:t>
            </a:r>
            <a:endParaRPr b="0" lang="en-US" sz="900" spc="-1" strike="noStrike">
              <a:latin typeface="Arial"/>
            </a:endParaRPr>
          </a:p>
        </p:txBody>
      </p:sp>
      <p:sp>
        <p:nvSpPr>
          <p:cNvPr id="5" name="Text Box 10"/>
          <p:cNvSpPr/>
          <p:nvPr/>
        </p:nvSpPr>
        <p:spPr>
          <a:xfrm>
            <a:off x="11074320" y="6500880"/>
            <a:ext cx="1117080" cy="22644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451"/>
              </a:spcBef>
              <a:buNone/>
            </a:pPr>
            <a:r>
              <a:rPr b="1" lang="en-US" sz="900" spc="-1" strike="noStrike">
                <a:solidFill>
                  <a:srgbClr val="ffffff"/>
                </a:solidFill>
                <a:latin typeface="Arial"/>
              </a:rPr>
              <a:t>10-</a:t>
            </a:r>
            <a:fld id="{E07EB157-7A51-4327-842B-DC85B7BC6382}" type="slidenum">
              <a:rPr b="1" lang="en-US" sz="900" spc="-1" strike="noStrike">
                <a:solidFill>
                  <a:srgbClr val="ffffff"/>
                </a:solidFill>
                <a:latin typeface="Arial"/>
              </a:rPr>
              <a:t>&lt;number&gt;</a:t>
            </a:fld>
            <a:r>
              <a:rPr b="1" lang="en-US" sz="900" spc="-1" strike="noStrike">
                <a:solidFill>
                  <a:srgbClr val="ffffff"/>
                </a:solidFill>
                <a:latin typeface="Arial"/>
              </a:rPr>
              <a:t> </a:t>
            </a:r>
            <a:endParaRPr b="0" lang="en-US" sz="900" spc="-1" strike="noStrike">
              <a:latin typeface="Arial"/>
            </a:endParaRPr>
          </a:p>
        </p:txBody>
      </p:sp>
      <p:sp>
        <p:nvSpPr>
          <p:cNvPr id="6" name="PlaceHolder 1"/>
          <p:cNvSpPr>
            <a:spLocks noGrp="1"/>
          </p:cNvSpPr>
          <p:nvPr>
            <p:ph type="title"/>
          </p:nvPr>
        </p:nvSpPr>
        <p:spPr>
          <a:xfrm>
            <a:off x="914400" y="2130480"/>
            <a:ext cx="10362960" cy="1469520"/>
          </a:xfrm>
          <a:prstGeom prst="rect">
            <a:avLst/>
          </a:prstGeom>
          <a:noFill/>
          <a:ln w="0">
            <a:noFill/>
          </a:ln>
        </p:spPr>
        <p:txBody>
          <a:bodyPr numCol="1" spcCol="0" anchor="ctr">
            <a:noAutofit/>
          </a:bodyPr>
          <a:p>
            <a:pPr algn="ctr">
              <a:lnSpc>
                <a:spcPct val="100000"/>
              </a:lnSpc>
              <a:buNone/>
            </a:pPr>
            <a:r>
              <a:rPr b="0" lang="en-US" sz="3300" spc="-1" strike="noStrike">
                <a:solidFill>
                  <a:srgbClr val="000000"/>
                </a:solidFill>
                <a:latin typeface="Calibri"/>
              </a:rPr>
              <a:t>Click to edit Master title style</a:t>
            </a:r>
            <a:endParaRPr b="0" lang="en-US" sz="3300" spc="-1" strike="noStrike">
              <a:solidFill>
                <a:srgbClr val="000000"/>
              </a:solidFill>
              <a:latin typeface="Arial"/>
            </a:endParaRPr>
          </a:p>
        </p:txBody>
      </p:sp>
      <p:pic>
        <p:nvPicPr>
          <p:cNvPr id="7" name="Picture 10" descr=""/>
          <p:cNvPicPr/>
          <p:nvPr/>
        </p:nvPicPr>
        <p:blipFill>
          <a:blip r:embed="rId3">
            <a:alphaModFix amt="20000"/>
          </a:blip>
          <a:stretch/>
        </p:blipFill>
        <p:spPr>
          <a:xfrm>
            <a:off x="3695760" y="952920"/>
            <a:ext cx="4800240" cy="4952160"/>
          </a:xfrm>
          <a:prstGeom prst="rect">
            <a:avLst/>
          </a:prstGeom>
          <a:ln w="9525">
            <a:noFill/>
          </a:ln>
        </p:spPr>
      </p:pic>
      <p:sp>
        <p:nvSpPr>
          <p:cNvPr id="8" name="Footer Placeholder 4"/>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9" name="Text Box 10"/>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063570B1-7645-4873-8E05-2672923B33AB}"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a:t>
            </a:r>
            <a:r>
              <a:rPr b="0" lang="en-US" sz="2400" spc="-1" strike="noStrike">
                <a:solidFill>
                  <a:srgbClr val="000000"/>
                </a:solidFill>
                <a:latin typeface="Calibri"/>
              </a:rPr>
              <a:t>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500" spc="-1" strike="noStrike">
                <a:solidFill>
                  <a:srgbClr val="000000"/>
                </a:solidFill>
                <a:latin typeface="Calibri"/>
              </a:rPr>
              <a:t>Third Outline Level</a:t>
            </a:r>
            <a:endParaRPr b="0" lang="en-US" sz="15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500" spc="-1" strike="noStrike">
                <a:solidFill>
                  <a:srgbClr val="000000"/>
                </a:solidFill>
                <a:latin typeface="Calibri"/>
              </a:rPr>
              <a:t>Fourth Outline Level</a:t>
            </a:r>
            <a:endParaRPr b="0" lang="en-US" sz="15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a:t>
            </a:r>
            <a:r>
              <a:rPr b="0" lang="en-US" sz="2000" spc="-1" strike="noStrike">
                <a:solidFill>
                  <a:srgbClr val="000000"/>
                </a:solidFill>
                <a:latin typeface="Calibri"/>
              </a:rPr>
              <a:t>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a:t>
            </a:r>
            <a:r>
              <a:rPr b="0" lang="en-US" sz="2000" spc="-1" strike="noStrike">
                <a:solidFill>
                  <a:srgbClr val="000000"/>
                </a:solidFill>
                <a:latin typeface="Calibri"/>
              </a:rPr>
              <a:t>Outline </a:t>
            </a:r>
            <a:r>
              <a:rPr b="0" lang="en-US" sz="2000" spc="-1" strike="noStrike">
                <a:solidFill>
                  <a:srgbClr val="000000"/>
                </a:solidFill>
                <a:latin typeface="Calibri"/>
              </a:rPr>
              <a:t>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a:t>
            </a:r>
            <a:r>
              <a:rPr b="0" lang="en-US" sz="2000" spc="-1" strike="noStrike">
                <a:solidFill>
                  <a:srgbClr val="000000"/>
                </a:solidFill>
                <a:latin typeface="Calibri"/>
              </a:rPr>
              <a:t>nth </a:t>
            </a:r>
            <a:r>
              <a:rPr b="0" lang="en-US" sz="2000" spc="-1" strike="noStrike">
                <a:solidFill>
                  <a:srgbClr val="000000"/>
                </a:solidFill>
                <a:latin typeface="Calibri"/>
              </a:rPr>
              <a:t>Outli</a:t>
            </a:r>
            <a:r>
              <a:rPr b="0" lang="en-US" sz="2000" spc="-1" strike="noStrike">
                <a:solidFill>
                  <a:srgbClr val="000000"/>
                </a:solidFill>
                <a:latin typeface="Calibri"/>
              </a:rPr>
              <a:t>ne </a:t>
            </a:r>
            <a:r>
              <a:rPr b="0" lang="en-US" sz="2000" spc="-1" strike="noStrike">
                <a:solidFill>
                  <a:srgbClr val="000000"/>
                </a:solidFill>
                <a:latin typeface="Calibri"/>
              </a:rPr>
              <a:t>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Text Box 10" hidden="1"/>
          <p:cNvSpPr/>
          <p:nvPr/>
        </p:nvSpPr>
        <p:spPr>
          <a:xfrm>
            <a:off x="11074320" y="6500880"/>
            <a:ext cx="1117080" cy="22644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451"/>
              </a:spcBef>
              <a:buNone/>
            </a:pPr>
            <a:r>
              <a:rPr b="1" lang="en-US" sz="900" spc="-1" strike="noStrike">
                <a:solidFill>
                  <a:srgbClr val="ffffff"/>
                </a:solidFill>
                <a:latin typeface="Arial"/>
              </a:rPr>
              <a:t>10-</a:t>
            </a:r>
            <a:fld id="{BE502F38-9AE1-45F4-BD23-2D19F288BB34}" type="slidenum">
              <a:rPr b="1" lang="en-US" sz="900" spc="-1" strike="noStrike">
                <a:solidFill>
                  <a:srgbClr val="ffffff"/>
                </a:solidFill>
                <a:latin typeface="Arial"/>
              </a:rPr>
              <a:t>&lt;number&gt;</a:t>
            </a:fld>
            <a:r>
              <a:rPr b="1" lang="en-US" sz="900" spc="-1" strike="noStrike">
                <a:solidFill>
                  <a:srgbClr val="ffffff"/>
                </a:solidFill>
                <a:latin typeface="Arial"/>
              </a:rPr>
              <a:t> </a:t>
            </a:r>
            <a:endParaRPr b="0" lang="en-US" sz="900" spc="-1" strike="noStrike">
              <a:latin typeface="Arial"/>
            </a:endParaRPr>
          </a:p>
        </p:txBody>
      </p:sp>
      <p:pic>
        <p:nvPicPr>
          <p:cNvPr id="48" name="Picture 13" descr=""/>
          <p:cNvPicPr/>
          <p:nvPr/>
        </p:nvPicPr>
        <p:blipFill>
          <a:blip r:embed="rId2"/>
          <a:stretch/>
        </p:blipFill>
        <p:spPr>
          <a:xfrm>
            <a:off x="380880" y="229320"/>
            <a:ext cx="1220400" cy="1218240"/>
          </a:xfrm>
          <a:prstGeom prst="rect">
            <a:avLst/>
          </a:prstGeom>
          <a:ln w="9525">
            <a:noFill/>
          </a:ln>
        </p:spPr>
      </p:pic>
      <p:sp>
        <p:nvSpPr>
          <p:cNvPr id="49" name="Footer Placeholder 4" hidden="1"/>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50" name="Text Box 10" hidden="1"/>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81447987-111C-495E-A7C8-02CB3E7CB549}"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51"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Click to edit Master title style</a:t>
            </a:r>
            <a:endParaRPr b="0" lang="en-US" sz="3300" spc="-1" strike="noStrike">
              <a:solidFill>
                <a:srgbClr val="000000"/>
              </a:solidFill>
              <a:latin typeface="Arial"/>
            </a:endParaRPr>
          </a:p>
        </p:txBody>
      </p:sp>
      <p:sp>
        <p:nvSpPr>
          <p:cNvPr id="52" name="PlaceHolder 2"/>
          <p:cNvSpPr>
            <a:spLocks noGrp="1"/>
          </p:cNvSpPr>
          <p:nvPr>
            <p:ph type="body"/>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Click to edit Master </a:t>
            </a:r>
            <a:r>
              <a:rPr b="0" lang="en-US" sz="2400" spc="-1" strike="noStrike">
                <a:solidFill>
                  <a:srgbClr val="000000"/>
                </a:solidFill>
                <a:latin typeface="Calibri"/>
              </a:rPr>
              <a:t>text styles</a:t>
            </a:r>
            <a:endParaRPr b="0" lang="en-US" sz="2400" spc="-1" strike="noStrike">
              <a:solidFill>
                <a:srgbClr val="000000"/>
              </a:solidFill>
              <a:latin typeface="Calibri"/>
            </a:endParaRPr>
          </a:p>
          <a:p>
            <a:pPr lvl="1" marL="557280" indent="-214200">
              <a:lnSpc>
                <a:spcPct val="100000"/>
              </a:lnSpc>
              <a:spcBef>
                <a:spcPts val="420"/>
              </a:spcBef>
              <a:buClr>
                <a:srgbClr val="000000"/>
              </a:buClr>
              <a:buFont typeface="Arial"/>
              <a:buChar char="–"/>
            </a:pPr>
            <a:r>
              <a:rPr b="0" lang="en-US" sz="2100" spc="-1" strike="noStrike">
                <a:solidFill>
                  <a:srgbClr val="000000"/>
                </a:solidFill>
                <a:latin typeface="Calibri"/>
              </a:rPr>
              <a:t>Second level</a:t>
            </a:r>
            <a:endParaRPr b="0" lang="en-US" sz="2100" spc="-1" strike="noStrike">
              <a:solidFill>
                <a:srgbClr val="000000"/>
              </a:solidFill>
              <a:latin typeface="Calibri"/>
            </a:endParaRPr>
          </a:p>
          <a:p>
            <a:pPr lvl="2" marL="857160" indent="-171360">
              <a:lnSpc>
                <a:spcPct val="100000"/>
              </a:lnSpc>
              <a:spcBef>
                <a:spcPts val="360"/>
              </a:spcBef>
              <a:buClr>
                <a:srgbClr val="000000"/>
              </a:buClr>
              <a:buFont typeface="Arial"/>
              <a:buChar char="•"/>
            </a:pPr>
            <a:r>
              <a:rPr b="0" lang="en-US" sz="1800" spc="-1" strike="noStrike">
                <a:solidFill>
                  <a:srgbClr val="000000"/>
                </a:solidFill>
                <a:latin typeface="Calibri"/>
              </a:rPr>
              <a:t>Third level</a:t>
            </a:r>
            <a:endParaRPr b="0" lang="en-US" sz="1800" spc="-1" strike="noStrike">
              <a:solidFill>
                <a:srgbClr val="000000"/>
              </a:solidFill>
              <a:latin typeface="Calibri"/>
            </a:endParaRPr>
          </a:p>
          <a:p>
            <a:pPr lvl="3" marL="1200240" indent="-171360">
              <a:lnSpc>
                <a:spcPct val="100000"/>
              </a:lnSpc>
              <a:spcBef>
                <a:spcPts val="300"/>
              </a:spcBef>
              <a:buClr>
                <a:srgbClr val="000000"/>
              </a:buClr>
              <a:buFont typeface="Arial"/>
              <a:buChar char="–"/>
            </a:pPr>
            <a:r>
              <a:rPr b="0" lang="en-US" sz="1500" spc="-1" strike="noStrike">
                <a:solidFill>
                  <a:srgbClr val="000000"/>
                </a:solidFill>
                <a:latin typeface="Calibri"/>
              </a:rPr>
              <a:t>Fourth level</a:t>
            </a:r>
            <a:endParaRPr b="0" lang="en-US" sz="1500" spc="-1" strike="noStrike">
              <a:solidFill>
                <a:srgbClr val="000000"/>
              </a:solidFill>
              <a:latin typeface="Calibri"/>
            </a:endParaRPr>
          </a:p>
          <a:p>
            <a:pPr lvl="4" marL="1542960" indent="-171360">
              <a:lnSpc>
                <a:spcPct val="100000"/>
              </a:lnSpc>
              <a:spcBef>
                <a:spcPts val="300"/>
              </a:spcBef>
              <a:buClr>
                <a:srgbClr val="000000"/>
              </a:buClr>
              <a:buFont typeface="Arial"/>
              <a:buChar char="»"/>
            </a:pPr>
            <a:r>
              <a:rPr b="0" lang="en-US" sz="1500" spc="-1" strike="noStrike">
                <a:solidFill>
                  <a:srgbClr val="000000"/>
                </a:solidFill>
                <a:latin typeface="Calibri"/>
              </a:rPr>
              <a:t>Fifth level</a:t>
            </a:r>
            <a:endParaRPr b="0" lang="en-US" sz="1500" spc="-1" strike="noStrike">
              <a:solidFill>
                <a:srgbClr val="000000"/>
              </a:solidFill>
              <a:latin typeface="Calibri"/>
            </a:endParaRPr>
          </a:p>
        </p:txBody>
      </p:sp>
      <p:pic>
        <p:nvPicPr>
          <p:cNvPr id="53" name="Picture 11" descr=""/>
          <p:cNvPicPr/>
          <p:nvPr/>
        </p:nvPicPr>
        <p:blipFill>
          <a:blip r:embed="rId3"/>
          <a:stretch/>
        </p:blipFill>
        <p:spPr>
          <a:xfrm>
            <a:off x="380880" y="229320"/>
            <a:ext cx="1220400" cy="1218240"/>
          </a:xfrm>
          <a:prstGeom prst="rect">
            <a:avLst/>
          </a:prstGeom>
          <a:ln w="9525">
            <a:noFill/>
          </a:ln>
        </p:spPr>
      </p:pic>
      <p:sp>
        <p:nvSpPr>
          <p:cNvPr id="54" name="Footer Placeholder 4"/>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55" name="Text Box 10"/>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A477E2EE-F657-40D7-A3BB-C74E55D5E115}"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Text Box 10" hidden="1"/>
          <p:cNvSpPr/>
          <p:nvPr/>
        </p:nvSpPr>
        <p:spPr>
          <a:xfrm>
            <a:off x="11074320" y="6500880"/>
            <a:ext cx="1117080" cy="22644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451"/>
              </a:spcBef>
              <a:buNone/>
            </a:pPr>
            <a:r>
              <a:rPr b="1" lang="en-US" sz="900" spc="-1" strike="noStrike">
                <a:solidFill>
                  <a:srgbClr val="ffffff"/>
                </a:solidFill>
                <a:latin typeface="Arial"/>
              </a:rPr>
              <a:t>10-</a:t>
            </a:r>
            <a:fld id="{29B38558-3595-4511-B3D4-A5647CE8ECAC}" type="slidenum">
              <a:rPr b="1" lang="en-US" sz="900" spc="-1" strike="noStrike">
                <a:solidFill>
                  <a:srgbClr val="ffffff"/>
                </a:solidFill>
                <a:latin typeface="Arial"/>
              </a:rPr>
              <a:t>&lt;number&gt;</a:t>
            </a:fld>
            <a:r>
              <a:rPr b="1" lang="en-US" sz="900" spc="-1" strike="noStrike">
                <a:solidFill>
                  <a:srgbClr val="ffffff"/>
                </a:solidFill>
                <a:latin typeface="Arial"/>
              </a:rPr>
              <a:t> </a:t>
            </a:r>
            <a:endParaRPr b="0" lang="en-US" sz="900" spc="-1" strike="noStrike">
              <a:latin typeface="Arial"/>
            </a:endParaRPr>
          </a:p>
        </p:txBody>
      </p:sp>
      <p:pic>
        <p:nvPicPr>
          <p:cNvPr id="93" name="Picture 13" descr=""/>
          <p:cNvPicPr/>
          <p:nvPr/>
        </p:nvPicPr>
        <p:blipFill>
          <a:blip r:embed="rId2"/>
          <a:stretch/>
        </p:blipFill>
        <p:spPr>
          <a:xfrm>
            <a:off x="380880" y="229320"/>
            <a:ext cx="1220400" cy="1218240"/>
          </a:xfrm>
          <a:prstGeom prst="rect">
            <a:avLst/>
          </a:prstGeom>
          <a:ln w="9525">
            <a:noFill/>
          </a:ln>
        </p:spPr>
      </p:pic>
      <p:sp>
        <p:nvSpPr>
          <p:cNvPr id="94" name="Footer Placeholder 4" hidden="1"/>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95" name="Text Box 10" hidden="1"/>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622383B6-DA1B-40DF-A157-68DA9514A248}"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96" name="Text Box 10"/>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2BFAB124-10E3-470D-BF70-1AF97BE8AABF}"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3300" spc="-1" strike="noStrike">
                <a:solidFill>
                  <a:srgbClr val="000000"/>
                </a:solidFill>
                <a:latin typeface="Arial"/>
              </a:rPr>
              <a:t>Click to edit the title text format</a:t>
            </a:r>
            <a:endParaRPr b="0" lang="en-US" sz="3300" spc="-1" strike="noStrike">
              <a:solidFill>
                <a:srgbClr val="000000"/>
              </a:solidFill>
              <a:latin typeface="Arial"/>
            </a:endParaRPr>
          </a:p>
        </p:txBody>
      </p:sp>
      <p:sp>
        <p:nvSpPr>
          <p:cNvPr id="9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alibri"/>
              </a:rPr>
              <a:t>Click to edit the outline text format</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alibri"/>
              </a:rPr>
              <a:t>Second Outline Level</a:t>
            </a:r>
            <a:endParaRPr b="0" lang="en-US"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500" spc="-1" strike="noStrike">
                <a:solidFill>
                  <a:srgbClr val="000000"/>
                </a:solidFill>
                <a:latin typeface="Calibri"/>
              </a:rPr>
              <a:t>Third Outline Level</a:t>
            </a:r>
            <a:endParaRPr b="0" lang="en-US" sz="15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500" spc="-1" strike="noStrike">
                <a:solidFill>
                  <a:srgbClr val="000000"/>
                </a:solidFill>
                <a:latin typeface="Calibri"/>
              </a:rPr>
              <a:t>Fourth Outline Level</a:t>
            </a:r>
            <a:endParaRPr b="0" lang="en-US" sz="15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Text Box 10"/>
          <p:cNvSpPr/>
          <p:nvPr/>
        </p:nvSpPr>
        <p:spPr>
          <a:xfrm>
            <a:off x="11074320" y="6500880"/>
            <a:ext cx="1117080" cy="22644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451"/>
              </a:spcBef>
              <a:buNone/>
            </a:pPr>
            <a:r>
              <a:rPr b="1" lang="en-US" sz="900" spc="-1" strike="noStrike">
                <a:solidFill>
                  <a:srgbClr val="ffffff"/>
                </a:solidFill>
                <a:latin typeface="Arial"/>
              </a:rPr>
              <a:t>10-</a:t>
            </a:r>
            <a:fld id="{E9B8EB5D-04F8-4682-A346-9368BE663C52}" type="slidenum">
              <a:rPr b="1" lang="en-US" sz="900" spc="-1" strike="noStrike">
                <a:solidFill>
                  <a:srgbClr val="ffffff"/>
                </a:solidFill>
                <a:latin typeface="Arial"/>
              </a:rPr>
              <a:t>&lt;number&gt;</a:t>
            </a:fld>
            <a:r>
              <a:rPr b="1" lang="en-US" sz="900" spc="-1" strike="noStrike">
                <a:solidFill>
                  <a:srgbClr val="ffffff"/>
                </a:solidFill>
                <a:latin typeface="Arial"/>
              </a:rPr>
              <a:t> </a:t>
            </a:r>
            <a:endParaRPr b="0" lang="en-US" sz="900" spc="-1" strike="noStrike">
              <a:latin typeface="Arial"/>
            </a:endParaRPr>
          </a:p>
        </p:txBody>
      </p:sp>
      <p:pic>
        <p:nvPicPr>
          <p:cNvPr id="136" name="Picture 13" descr=""/>
          <p:cNvPicPr/>
          <p:nvPr/>
        </p:nvPicPr>
        <p:blipFill>
          <a:blip r:embed="rId2"/>
          <a:stretch/>
        </p:blipFill>
        <p:spPr>
          <a:xfrm>
            <a:off x="380880" y="229320"/>
            <a:ext cx="1220400" cy="1218240"/>
          </a:xfrm>
          <a:prstGeom prst="rect">
            <a:avLst/>
          </a:prstGeom>
          <a:ln w="9525">
            <a:noFill/>
          </a:ln>
        </p:spPr>
      </p:pic>
      <p:sp>
        <p:nvSpPr>
          <p:cNvPr id="137" name="Footer Placeholder 4"/>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138" name="Text Box 10"/>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8F4E7537-EE2B-4064-8F26-46960BBE8BBE}"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139" name="Footer Placeholder 4"/>
          <p:cNvSpPr/>
          <p:nvPr/>
        </p:nvSpPr>
        <p:spPr>
          <a:xfrm>
            <a:off x="4165560" y="6356520"/>
            <a:ext cx="3860280" cy="364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n-US" sz="1200" spc="-1" strike="noStrike">
                <a:solidFill>
                  <a:srgbClr val="ffffff"/>
                </a:solidFill>
                <a:latin typeface="Calibri"/>
              </a:rPr>
              <a:t>Copyright © 2012 Pearson Education, Inc. Publishing as Prentice Hall </a:t>
            </a:r>
            <a:endParaRPr b="0" lang="en-US" sz="1200" spc="-1" strike="noStrike">
              <a:latin typeface="Arial"/>
            </a:endParaRPr>
          </a:p>
        </p:txBody>
      </p:sp>
      <p:sp>
        <p:nvSpPr>
          <p:cNvPr id="140" name="Text Box 10"/>
          <p:cNvSpPr/>
          <p:nvPr/>
        </p:nvSpPr>
        <p:spPr>
          <a:xfrm>
            <a:off x="11074320" y="6387120"/>
            <a:ext cx="1117080" cy="454320"/>
          </a:xfrm>
          <a:prstGeom prst="rect">
            <a:avLst/>
          </a:prstGeom>
          <a:noFill/>
          <a:ln w="9525">
            <a:noFill/>
          </a:ln>
        </p:spPr>
        <p:style>
          <a:lnRef idx="0"/>
          <a:fillRef idx="0"/>
          <a:effectRef idx="0"/>
          <a:fontRef idx="minor"/>
        </p:style>
        <p:txBody>
          <a:bodyPr lIns="90000" rIns="90000" tIns="45000" bIns="45000" anchor="ctr">
            <a:spAutoFit/>
          </a:bodyPr>
          <a:p>
            <a:pPr>
              <a:lnSpc>
                <a:spcPct val="100000"/>
              </a:lnSpc>
              <a:spcBef>
                <a:spcPts val="601"/>
              </a:spcBef>
              <a:buNone/>
            </a:pPr>
            <a:r>
              <a:rPr b="1" lang="en-US" sz="1200" spc="-1" strike="noStrike">
                <a:solidFill>
                  <a:srgbClr val="ffffff"/>
                </a:solidFill>
                <a:latin typeface="Arial"/>
              </a:rPr>
              <a:t>18- </a:t>
            </a:r>
            <a:fld id="{C6F438B7-8935-45DE-80B6-1E70068F86BA}" type="slidenum">
              <a:rPr b="1" lang="en-US" sz="1200" spc="-1" strike="noStrike">
                <a:solidFill>
                  <a:srgbClr val="ffffff"/>
                </a:solidFill>
                <a:latin typeface="Arial"/>
              </a:rPr>
              <a:t>&lt;number&gt;</a:t>
            </a:fld>
            <a:r>
              <a:rPr b="1" lang="en-US" sz="1200" spc="-1" strike="noStrike">
                <a:solidFill>
                  <a:srgbClr val="ffffff"/>
                </a:solidFill>
                <a:latin typeface="Arial"/>
              </a:rPr>
              <a:t> </a:t>
            </a:r>
            <a:endParaRPr b="0" lang="en-US" sz="1200" spc="-1" strike="noStrike">
              <a:latin typeface="Arial"/>
            </a:endParaRPr>
          </a:p>
        </p:txBody>
      </p:sp>
      <p:sp>
        <p:nvSpPr>
          <p:cNvPr id="141" name="Straight Connector 11"/>
          <p:cNvSpPr/>
          <p:nvPr/>
        </p:nvSpPr>
        <p:spPr>
          <a:xfrm>
            <a:off x="609480" y="1371600"/>
            <a:ext cx="10972800" cy="360"/>
          </a:xfrm>
          <a:prstGeom prst="line">
            <a:avLst/>
          </a:prstGeom>
          <a:ln w="44450">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142" name="PlaceHolder 1"/>
          <p:cNvSpPr>
            <a:spLocks noGrp="1"/>
          </p:cNvSpPr>
          <p:nvPr>
            <p:ph type="title"/>
          </p:nvPr>
        </p:nvSpPr>
        <p:spPr>
          <a:xfrm>
            <a:off x="1676520" y="76320"/>
            <a:ext cx="9905760" cy="1142640"/>
          </a:xfrm>
          <a:prstGeom prst="rect">
            <a:avLst/>
          </a:prstGeom>
          <a:noFill/>
          <a:ln w="0">
            <a:noFill/>
          </a:ln>
        </p:spPr>
        <p:txBody>
          <a:bodyPr numCol="1" spcCol="0" anchor="ctr">
            <a:noAutofit/>
          </a:bodyPr>
          <a:p>
            <a:pPr>
              <a:lnSpc>
                <a:spcPct val="100000"/>
              </a:lnSpc>
              <a:buNone/>
            </a:pPr>
            <a:r>
              <a:rPr b="0" lang="en-US" sz="4400" spc="-1" strike="noStrike">
                <a:solidFill>
                  <a:srgbClr val="808080"/>
                </a:solidFill>
                <a:latin typeface="Calibri"/>
              </a:rPr>
              <a:t>Click to edit Master title style</a:t>
            </a:r>
            <a:endParaRPr b="0" lang="en-US" sz="4400" spc="-1" strike="noStrike">
              <a:solidFill>
                <a:srgbClr val="000000"/>
              </a:solidFill>
              <a:latin typeface="Arial"/>
            </a:endParaRPr>
          </a:p>
        </p:txBody>
      </p:sp>
      <p:sp>
        <p:nvSpPr>
          <p:cNvPr id="143" name="PlaceHolder 2"/>
          <p:cNvSpPr>
            <a:spLocks noGrp="1"/>
          </p:cNvSpPr>
          <p:nvPr>
            <p:ph type="body"/>
          </p:nvPr>
        </p:nvSpPr>
        <p:spPr>
          <a:xfrm>
            <a:off x="609480" y="1600200"/>
            <a:ext cx="5384520" cy="4525560"/>
          </a:xfrm>
          <a:prstGeom prst="rect">
            <a:avLst/>
          </a:prstGeom>
          <a:noFill/>
          <a:ln w="0">
            <a:noFill/>
          </a:ln>
        </p:spPr>
        <p:txBody>
          <a:bodyPr numCol="1" spcCol="0" anchor="t">
            <a:noAutofit/>
          </a:bodyPr>
          <a:p>
            <a:pPr marL="257040" indent="-25704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557280" indent="-21420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57160" indent="-17136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200240" indent="-17136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1542960" indent="-17136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44" name="PlaceHolder 3"/>
          <p:cNvSpPr>
            <a:spLocks noGrp="1"/>
          </p:cNvSpPr>
          <p:nvPr>
            <p:ph type="body"/>
          </p:nvPr>
        </p:nvSpPr>
        <p:spPr>
          <a:xfrm>
            <a:off x="6197760" y="1600200"/>
            <a:ext cx="5384520" cy="4525560"/>
          </a:xfrm>
          <a:prstGeom prst="rect">
            <a:avLst/>
          </a:prstGeom>
          <a:noFill/>
          <a:ln w="0">
            <a:noFill/>
          </a:ln>
        </p:spPr>
        <p:txBody>
          <a:bodyPr numCol="1" spcCol="0" anchor="t">
            <a:noAutofit/>
          </a:bodyPr>
          <a:p>
            <a:pPr marL="257040" indent="-25704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557280" indent="-21420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857160" indent="-17136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200240" indent="-17136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1542960" indent="-17136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0.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40.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ubTitle"/>
          </p:nvPr>
        </p:nvSpPr>
        <p:spPr>
          <a:xfrm>
            <a:off x="1828800" y="3767760"/>
            <a:ext cx="8534160" cy="1752120"/>
          </a:xfrm>
          <a:prstGeom prst="rect">
            <a:avLst/>
          </a:prstGeom>
          <a:noFill/>
          <a:ln w="0">
            <a:noFill/>
          </a:ln>
        </p:spPr>
        <p:txBody>
          <a:bodyPr numCol="1" spcCol="0" anchor="t">
            <a:noAutofit/>
          </a:bodyPr>
          <a:p>
            <a:pPr algn="ctr">
              <a:lnSpc>
                <a:spcPct val="100000"/>
              </a:lnSpc>
              <a:spcBef>
                <a:spcPts val="1599"/>
              </a:spcBef>
              <a:buNone/>
              <a:tabLst>
                <a:tab algn="l" pos="0"/>
              </a:tabLst>
            </a:pPr>
            <a:r>
              <a:rPr b="1" lang="ur-PK" sz="8000" spc="-1" strike="noStrike">
                <a:solidFill>
                  <a:srgbClr val="215968"/>
                </a:solidFill>
                <a:latin typeface="1 MUHAMMADI QURANIC"/>
                <a:cs typeface="1 MUHAMMADI QURANIC"/>
              </a:rPr>
              <a:t>بِسمِ اللّٰہِ الرَّحمٰنِ الرَّحِیم</a:t>
            </a:r>
            <a:endParaRPr b="0" lang="en-US" sz="8000" spc="-1" strike="noStrike">
              <a:latin typeface="Arial"/>
            </a:endParaRPr>
          </a:p>
          <a:p>
            <a:pPr algn="ctr">
              <a:lnSpc>
                <a:spcPct val="100000"/>
              </a:lnSpc>
              <a:spcBef>
                <a:spcPts val="641"/>
              </a:spcBef>
              <a:buNone/>
              <a:tabLst>
                <a:tab algn="l" pos="0"/>
              </a:tabLst>
            </a:pPr>
            <a:endParaRPr b="0" lang="en-US" sz="3200" spc="-1" strike="noStrike">
              <a:latin typeface="Arial"/>
            </a:endParaRPr>
          </a:p>
        </p:txBody>
      </p:sp>
      <p:sp>
        <p:nvSpPr>
          <p:cNvPr id="188" name="PlaceHolder 2"/>
          <p:cNvSpPr>
            <a:spLocks noGrp="1"/>
          </p:cNvSpPr>
          <p:nvPr>
            <p:ph type="title"/>
          </p:nvPr>
        </p:nvSpPr>
        <p:spPr>
          <a:xfrm>
            <a:off x="527040" y="1323360"/>
            <a:ext cx="11198520" cy="1731600"/>
          </a:xfrm>
          <a:prstGeom prst="rect">
            <a:avLst/>
          </a:prstGeom>
          <a:noFill/>
          <a:ln w="0">
            <a:noFill/>
          </a:ln>
        </p:spPr>
        <p:txBody>
          <a:bodyPr numCol="1" spcCol="0" anchor="ctr">
            <a:noAutofit/>
          </a:bodyPr>
          <a:p>
            <a:pPr algn="ctr" rtl="1">
              <a:lnSpc>
                <a:spcPct val="100000"/>
              </a:lnSpc>
              <a:buNone/>
            </a:pPr>
            <a:r>
              <a:rPr b="0" lang="ur-PK" sz="3600" spc="-1" strike="noStrike">
                <a:solidFill>
                  <a:srgbClr val="984807"/>
                </a:solidFill>
                <a:latin typeface="1 MUHAMMADI QURANIC"/>
                <a:cs typeface="1 MUHAMMADI QURANIC"/>
              </a:rPr>
              <a:t>اَلسَّــــــــــــلامُ عَلَیــــــــــکُم</a:t>
            </a:r>
            <a:br>
              <a:rPr sz="3600"/>
            </a:br>
            <a:r>
              <a:rPr b="0" lang="ur-PK" sz="3600" spc="-1" strike="noStrike">
                <a:solidFill>
                  <a:srgbClr val="984807"/>
                </a:solidFill>
                <a:latin typeface="1 MUHAMMADI QURANIC"/>
                <a:cs typeface="1 MUHAMMADI QURANIC"/>
              </a:rPr>
              <a:t>وَ  رَحمَـــــۃُ اللّٰہِ وَبَرَکَاتُہُ</a:t>
            </a:r>
            <a:endParaRPr b="0" lang="en-US" sz="3600" spc="-1" strike="noStrike">
              <a:solidFill>
                <a:srgbClr val="000000"/>
              </a:solidFill>
              <a:latin typeface="Arial"/>
            </a:endParaRPr>
          </a:p>
        </p:txBody>
      </p:sp>
    </p:spTree>
  </p:cSld>
  <mc:AlternateContent>
    <mc:Choice Requires="p14">
      <p:transition spd="med" p14:dur="800"/>
    </mc:Choice>
    <mc:Fallback>
      <p:transition spd="med"/>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Taking Managerial Action</a:t>
            </a:r>
            <a:endParaRPr b="0" lang="en-US" sz="3300" spc="-1" strike="noStrike">
              <a:solidFill>
                <a:srgbClr val="000000"/>
              </a:solidFill>
              <a:latin typeface="Arial"/>
            </a:endParaRPr>
          </a:p>
        </p:txBody>
      </p:sp>
      <p:sp>
        <p:nvSpPr>
          <p:cNvPr id="208"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Immediate corrective action - </a:t>
            </a:r>
            <a:r>
              <a:rPr b="0" lang="en-US" sz="2400" spc="-1" strike="noStrike">
                <a:solidFill>
                  <a:srgbClr val="000000"/>
                </a:solidFill>
                <a:latin typeface="Calibri"/>
              </a:rPr>
              <a:t>corrective action that corrects problems at once in order to get performance back on track.</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Basic corrective action - </a:t>
            </a:r>
            <a:r>
              <a:rPr b="0" lang="en-US" sz="2400" spc="-1" strike="noStrike">
                <a:solidFill>
                  <a:srgbClr val="000000"/>
                </a:solidFill>
                <a:latin typeface="Calibri"/>
              </a:rPr>
              <a:t>corrective action that looks at how and why performance deviated before correcting the source of deviation.</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18-5: Green Earth Gardening</a:t>
            </a:r>
            <a:br>
              <a:rPr sz="3600"/>
            </a:br>
            <a:r>
              <a:rPr b="0" lang="en-US" sz="3600" spc="-1" strike="noStrike">
                <a:solidFill>
                  <a:srgbClr val="808080"/>
                </a:solidFill>
                <a:latin typeface="Calibri"/>
              </a:rPr>
              <a:t>Supply — </a:t>
            </a:r>
            <a:r>
              <a:rPr b="0" i="1" lang="en-US" sz="3600" spc="-1" strike="noStrike">
                <a:solidFill>
                  <a:srgbClr val="808080"/>
                </a:solidFill>
                <a:latin typeface="Calibri"/>
              </a:rPr>
              <a:t>June Sales</a:t>
            </a:r>
            <a:endParaRPr b="0" lang="en-US" sz="3600" spc="-1" strike="noStrike">
              <a:solidFill>
                <a:srgbClr val="000000"/>
              </a:solidFill>
              <a:latin typeface="Arial"/>
            </a:endParaRPr>
          </a:p>
        </p:txBody>
      </p:sp>
      <p:pic>
        <p:nvPicPr>
          <p:cNvPr id="210" name="Picture 2" descr=""/>
          <p:cNvPicPr/>
          <p:nvPr/>
        </p:nvPicPr>
        <p:blipFill>
          <a:blip r:embed="rId1"/>
          <a:stretch/>
        </p:blipFill>
        <p:spPr>
          <a:xfrm>
            <a:off x="2033640" y="1523880"/>
            <a:ext cx="8124480" cy="3123720"/>
          </a:xfrm>
          <a:prstGeom prst="rect">
            <a:avLst/>
          </a:prstGeom>
          <a:ln w="0">
            <a:noFill/>
          </a:ln>
        </p:spPr>
      </p:pic>
    </p:spTree>
  </p:cSld>
  <mc:AlternateContent>
    <mc:Choice Requires="p14">
      <p:transition spd="med" p14:dur="800"/>
    </mc:Choice>
    <mc:Fallback>
      <p:transition spd="med"/>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18-6: Managerial Decisions</a:t>
            </a:r>
            <a:br>
              <a:rPr sz="3600"/>
            </a:br>
            <a:r>
              <a:rPr b="0" lang="en-US" sz="3600" spc="-1" strike="noStrike">
                <a:solidFill>
                  <a:srgbClr val="808080"/>
                </a:solidFill>
                <a:latin typeface="Calibri"/>
              </a:rPr>
              <a:t>in the Control Process</a:t>
            </a:r>
            <a:endParaRPr b="0" lang="en-US" sz="3600" spc="-1" strike="noStrike">
              <a:solidFill>
                <a:srgbClr val="000000"/>
              </a:solidFill>
              <a:latin typeface="Arial"/>
            </a:endParaRPr>
          </a:p>
        </p:txBody>
      </p:sp>
      <p:pic>
        <p:nvPicPr>
          <p:cNvPr id="212" name="Picture 2" descr=""/>
          <p:cNvPicPr/>
          <p:nvPr/>
        </p:nvPicPr>
        <p:blipFill>
          <a:blip r:embed="rId1"/>
          <a:stretch/>
        </p:blipFill>
        <p:spPr>
          <a:xfrm>
            <a:off x="2403000" y="1371600"/>
            <a:ext cx="7385760" cy="4754160"/>
          </a:xfrm>
          <a:prstGeom prst="rect">
            <a:avLst/>
          </a:prstGeom>
          <a:ln w="0">
            <a:noFill/>
          </a:ln>
        </p:spPr>
      </p:pic>
    </p:spTree>
  </p:cSld>
  <mc:AlternateContent>
    <mc:Choice Requires="p14">
      <p:transition spd="med" p14:dur="800"/>
    </mc:Choice>
    <mc:Fallback>
      <p:transition spd="med"/>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4100" spc="-1" strike="noStrike">
                <a:solidFill>
                  <a:srgbClr val="808080"/>
                </a:solidFill>
                <a:latin typeface="Calibri"/>
              </a:rPr>
              <a:t>What Is Organizational Performance?</a:t>
            </a:r>
            <a:endParaRPr b="0" lang="en-US" sz="4100" spc="-1" strike="noStrike">
              <a:solidFill>
                <a:srgbClr val="000000"/>
              </a:solidFill>
              <a:latin typeface="Arial"/>
            </a:endParaRPr>
          </a:p>
        </p:txBody>
      </p:sp>
      <p:sp>
        <p:nvSpPr>
          <p:cNvPr id="214"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Performance - </a:t>
            </a:r>
            <a:r>
              <a:rPr b="0" lang="en-US" sz="2400" spc="-1" strike="noStrike">
                <a:solidFill>
                  <a:srgbClr val="000000"/>
                </a:solidFill>
                <a:latin typeface="Calibri"/>
              </a:rPr>
              <a:t>the end result of an activity.</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Organizational performance - </a:t>
            </a:r>
            <a:r>
              <a:rPr b="0" lang="en-US" sz="2400" spc="-1" strike="noStrike">
                <a:solidFill>
                  <a:srgbClr val="000000"/>
                </a:solidFill>
                <a:latin typeface="Calibri"/>
              </a:rPr>
              <a:t>the accumulated results of all the organization’s work activities.</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300" spc="-1" strike="noStrike">
                <a:solidFill>
                  <a:srgbClr val="808080"/>
                </a:solidFill>
                <a:latin typeface="Calibri"/>
              </a:rPr>
              <a:t>Measures of Organizational Performance</a:t>
            </a:r>
            <a:endParaRPr b="0" lang="en-US" sz="3300" spc="-1" strike="noStrike">
              <a:solidFill>
                <a:srgbClr val="000000"/>
              </a:solidFill>
              <a:latin typeface="Arial"/>
            </a:endParaRPr>
          </a:p>
        </p:txBody>
      </p:sp>
      <p:sp>
        <p:nvSpPr>
          <p:cNvPr id="216"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Productivity - </a:t>
            </a:r>
            <a:r>
              <a:rPr b="0" lang="en-US" sz="2400" spc="-1" strike="noStrike">
                <a:solidFill>
                  <a:srgbClr val="000000"/>
                </a:solidFill>
                <a:latin typeface="Calibri"/>
              </a:rPr>
              <a:t>the amount of goods or services produced divided by the inputs needed to generate that output.</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Organizational effectiveness - </a:t>
            </a:r>
            <a:r>
              <a:rPr b="0" lang="en-US" sz="2400" spc="-1" strike="noStrike">
                <a:solidFill>
                  <a:srgbClr val="000000"/>
                </a:solidFill>
                <a:latin typeface="Calibri"/>
              </a:rPr>
              <a:t>a measure of how appropriate organizational goals are and how well those goals are being met.</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18-7: Popular Industry and Company Rankings</a:t>
            </a:r>
            <a:endParaRPr b="0" lang="en-US" sz="3600" spc="-1" strike="noStrike">
              <a:solidFill>
                <a:srgbClr val="000000"/>
              </a:solidFill>
              <a:latin typeface="Arial"/>
            </a:endParaRPr>
          </a:p>
        </p:txBody>
      </p:sp>
      <p:pic>
        <p:nvPicPr>
          <p:cNvPr id="218" name="Picture 3" descr=""/>
          <p:cNvPicPr/>
          <p:nvPr/>
        </p:nvPicPr>
        <p:blipFill>
          <a:blip r:embed="rId1"/>
          <a:stretch/>
        </p:blipFill>
        <p:spPr>
          <a:xfrm>
            <a:off x="2057400" y="1585800"/>
            <a:ext cx="8000640" cy="4284360"/>
          </a:xfrm>
          <a:prstGeom prst="rect">
            <a:avLst/>
          </a:prstGeom>
          <a:ln w="0">
            <a:noFill/>
          </a:ln>
        </p:spPr>
      </p:pic>
    </p:spTree>
  </p:cSld>
  <mc:AlternateContent>
    <mc:Choice Requires="p14">
      <p:transition spd="med" p14:dur="800"/>
    </mc:Choice>
    <mc:Fallback>
      <p:transition spd="med"/>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18-7: Popular Industry and</a:t>
            </a:r>
            <a:br>
              <a:rPr sz="3600"/>
            </a:br>
            <a:r>
              <a:rPr b="0" lang="en-US" sz="3600" spc="-1" strike="noStrike">
                <a:solidFill>
                  <a:srgbClr val="808080"/>
                </a:solidFill>
                <a:latin typeface="Calibri"/>
              </a:rPr>
              <a:t>Company Rankings (cont.)</a:t>
            </a:r>
            <a:endParaRPr b="0" lang="en-US" sz="3600" spc="-1" strike="noStrike">
              <a:solidFill>
                <a:srgbClr val="000000"/>
              </a:solidFill>
              <a:latin typeface="Arial"/>
            </a:endParaRPr>
          </a:p>
        </p:txBody>
      </p:sp>
      <p:pic>
        <p:nvPicPr>
          <p:cNvPr id="220" name="Picture 2" descr=""/>
          <p:cNvPicPr/>
          <p:nvPr/>
        </p:nvPicPr>
        <p:blipFill>
          <a:blip r:embed="rId1"/>
          <a:stretch/>
        </p:blipFill>
        <p:spPr>
          <a:xfrm>
            <a:off x="2209680" y="1447920"/>
            <a:ext cx="5032080" cy="2590560"/>
          </a:xfrm>
          <a:prstGeom prst="rect">
            <a:avLst/>
          </a:prstGeom>
          <a:ln w="0">
            <a:noFill/>
          </a:ln>
        </p:spPr>
      </p:pic>
    </p:spTree>
  </p:cSld>
  <mc:AlternateContent>
    <mc:Choice Requires="p14">
      <p:transition spd="med" p14:dur="800"/>
    </mc:Choice>
    <mc:Fallback>
      <p:transition spd="med"/>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676520" y="76320"/>
            <a:ext cx="9905760" cy="1142640"/>
          </a:xfrm>
          <a:prstGeom prst="rect">
            <a:avLst/>
          </a:prstGeom>
          <a:noFill/>
          <a:ln w="0">
            <a:noFill/>
          </a:ln>
        </p:spPr>
        <p:txBody>
          <a:bodyPr numCol="1" spcCol="0" anchor="ctr">
            <a:noAutofit/>
          </a:bodyPr>
          <a:p>
            <a:pPr>
              <a:lnSpc>
                <a:spcPct val="100000"/>
              </a:lnSpc>
              <a:buNone/>
            </a:pPr>
            <a:r>
              <a:rPr b="0" lang="en-US" sz="4400" spc="-1" strike="noStrike">
                <a:solidFill>
                  <a:srgbClr val="808080"/>
                </a:solidFill>
                <a:latin typeface="Calibri"/>
              </a:rPr>
              <a:t>Types of Control</a:t>
            </a:r>
            <a:endParaRPr b="0" lang="en-US" sz="4400" spc="-1" strike="noStrike">
              <a:solidFill>
                <a:srgbClr val="000000"/>
              </a:solidFill>
              <a:latin typeface="Arial"/>
            </a:endParaRPr>
          </a:p>
        </p:txBody>
      </p:sp>
      <p:sp>
        <p:nvSpPr>
          <p:cNvPr id="222" name="PlaceHolder 2"/>
          <p:cNvSpPr>
            <a:spLocks noGrp="1"/>
          </p:cNvSpPr>
          <p:nvPr>
            <p:ph/>
          </p:nvPr>
        </p:nvSpPr>
        <p:spPr>
          <a:xfrm>
            <a:off x="609480" y="1600200"/>
            <a:ext cx="5384520" cy="4525560"/>
          </a:xfrm>
          <a:prstGeom prst="rect">
            <a:avLst/>
          </a:prstGeom>
          <a:noFill/>
          <a:ln w="0">
            <a:noFill/>
          </a:ln>
        </p:spPr>
        <p:txBody>
          <a:bodyPr numCol="1" spcCol="0" anchor="t">
            <a:noAutofit/>
          </a:bodyPr>
          <a:p>
            <a:pPr marL="257040" indent="-257040">
              <a:lnSpc>
                <a:spcPct val="100000"/>
              </a:lnSpc>
              <a:spcBef>
                <a:spcPts val="561"/>
              </a:spcBef>
              <a:buClr>
                <a:srgbClr val="000000"/>
              </a:buClr>
              <a:buFont typeface="Arial"/>
              <a:buChar char="•"/>
            </a:pPr>
            <a:r>
              <a:rPr b="1" lang="en-US" sz="2800" spc="-1" strike="noStrike">
                <a:solidFill>
                  <a:srgbClr val="000000"/>
                </a:solidFill>
                <a:latin typeface="Calibri"/>
              </a:rPr>
              <a:t>Feed forward control - c</a:t>
            </a:r>
            <a:r>
              <a:rPr b="0" lang="en-US" sz="2800" spc="-1" strike="noStrike">
                <a:solidFill>
                  <a:srgbClr val="000000"/>
                </a:solidFill>
                <a:latin typeface="Calibri"/>
              </a:rPr>
              <a:t>ontrol that takes place before a work activity is done.</a:t>
            </a:r>
            <a:endParaRPr b="0" lang="en-US" sz="2800" spc="-1" strike="noStrike">
              <a:solidFill>
                <a:srgbClr val="000000"/>
              </a:solidFill>
              <a:latin typeface="Calibri"/>
            </a:endParaRPr>
          </a:p>
          <a:p>
            <a:pPr marL="257040" indent="-257040">
              <a:lnSpc>
                <a:spcPct val="100000"/>
              </a:lnSpc>
              <a:spcBef>
                <a:spcPts val="561"/>
              </a:spcBef>
              <a:buClr>
                <a:srgbClr val="000000"/>
              </a:buClr>
              <a:buFont typeface="Arial"/>
              <a:buChar char="•"/>
            </a:pPr>
            <a:r>
              <a:rPr b="1" lang="en-US" sz="2800" spc="-1" strike="noStrike">
                <a:solidFill>
                  <a:srgbClr val="000000"/>
                </a:solidFill>
                <a:latin typeface="Calibri"/>
              </a:rPr>
              <a:t>Concurrent control - </a:t>
            </a:r>
            <a:r>
              <a:rPr b="0" lang="en-US" sz="2800" spc="-1" strike="noStrike">
                <a:solidFill>
                  <a:srgbClr val="000000"/>
                </a:solidFill>
                <a:latin typeface="Calibri"/>
              </a:rPr>
              <a:t>control that takes place while a work activity is in progress.</a:t>
            </a:r>
            <a:endParaRPr b="0" lang="en-US" sz="2800" spc="-1" strike="noStrike">
              <a:solidFill>
                <a:srgbClr val="000000"/>
              </a:solidFill>
              <a:latin typeface="Calibri"/>
            </a:endParaRPr>
          </a:p>
        </p:txBody>
      </p:sp>
      <p:pic>
        <p:nvPicPr>
          <p:cNvPr id="223" name="Picture 2" descr=""/>
          <p:cNvPicPr/>
          <p:nvPr/>
        </p:nvPicPr>
        <p:blipFill>
          <a:blip r:embed="rId1"/>
          <a:stretch/>
        </p:blipFill>
        <p:spPr>
          <a:xfrm>
            <a:off x="6553080" y="1716480"/>
            <a:ext cx="3304800" cy="2643840"/>
          </a:xfrm>
          <a:prstGeom prst="rect">
            <a:avLst/>
          </a:prstGeom>
          <a:ln w="0">
            <a:noFill/>
          </a:ln>
        </p:spPr>
      </p:pic>
    </p:spTree>
  </p:cSld>
  <mc:AlternateContent>
    <mc:Choice Requires="p14">
      <p:transition spd="med" p14:dur="800"/>
    </mc:Choice>
    <mc:Fallback>
      <p:transition spd="med"/>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676520" y="76320"/>
            <a:ext cx="9905760" cy="1142640"/>
          </a:xfrm>
          <a:prstGeom prst="rect">
            <a:avLst/>
          </a:prstGeom>
          <a:noFill/>
          <a:ln w="0">
            <a:noFill/>
          </a:ln>
        </p:spPr>
        <p:txBody>
          <a:bodyPr numCol="1" spcCol="0" anchor="ctr">
            <a:noAutofit/>
          </a:bodyPr>
          <a:p>
            <a:pPr>
              <a:lnSpc>
                <a:spcPct val="100000"/>
              </a:lnSpc>
              <a:buNone/>
            </a:pPr>
            <a:r>
              <a:rPr b="0" lang="en-US" sz="4400" spc="-1" strike="noStrike">
                <a:solidFill>
                  <a:srgbClr val="808080"/>
                </a:solidFill>
                <a:latin typeface="Calibri"/>
              </a:rPr>
              <a:t>Types of Control (cont.)</a:t>
            </a:r>
            <a:endParaRPr b="0" lang="en-US" sz="4400" spc="-1" strike="noStrike">
              <a:solidFill>
                <a:srgbClr val="000000"/>
              </a:solidFill>
              <a:latin typeface="Arial"/>
            </a:endParaRPr>
          </a:p>
        </p:txBody>
      </p:sp>
      <p:sp>
        <p:nvSpPr>
          <p:cNvPr id="225" name="PlaceHolder 2"/>
          <p:cNvSpPr>
            <a:spLocks noGrp="1"/>
          </p:cNvSpPr>
          <p:nvPr>
            <p:ph/>
          </p:nvPr>
        </p:nvSpPr>
        <p:spPr>
          <a:xfrm>
            <a:off x="533520" y="1523880"/>
            <a:ext cx="11658240" cy="4525560"/>
          </a:xfrm>
          <a:prstGeom prst="rect">
            <a:avLst/>
          </a:prstGeom>
          <a:noFill/>
          <a:ln w="0">
            <a:noFill/>
          </a:ln>
        </p:spPr>
        <p:txBody>
          <a:bodyPr numCol="1" spcCol="0" anchor="t">
            <a:noAutofit/>
          </a:bodyPr>
          <a:p>
            <a:pPr marL="257040" indent="-257040">
              <a:lnSpc>
                <a:spcPct val="100000"/>
              </a:lnSpc>
              <a:spcBef>
                <a:spcPts val="561"/>
              </a:spcBef>
              <a:buClr>
                <a:srgbClr val="000000"/>
              </a:buClr>
              <a:buFont typeface="Arial"/>
              <a:buChar char="•"/>
            </a:pPr>
            <a:r>
              <a:rPr b="1" lang="en-US" sz="2800" spc="-1" strike="noStrike">
                <a:solidFill>
                  <a:srgbClr val="000000"/>
                </a:solidFill>
                <a:latin typeface="Calibri"/>
              </a:rPr>
              <a:t>Management by walking around - </a:t>
            </a:r>
            <a:r>
              <a:rPr b="0" lang="en-US" sz="2800" spc="-1" strike="noStrike">
                <a:solidFill>
                  <a:srgbClr val="000000"/>
                </a:solidFill>
                <a:latin typeface="Calibri"/>
              </a:rPr>
              <a:t>a term used to describe when a manager is out in the work area interacting directly with employees.</a:t>
            </a:r>
            <a:endParaRPr b="0" lang="en-US" sz="2800" spc="-1" strike="noStrike">
              <a:solidFill>
                <a:srgbClr val="000000"/>
              </a:solidFill>
              <a:latin typeface="Calibri"/>
            </a:endParaRPr>
          </a:p>
          <a:p>
            <a:pPr marL="257040" indent="-257040">
              <a:lnSpc>
                <a:spcPct val="100000"/>
              </a:lnSpc>
              <a:spcBef>
                <a:spcPts val="561"/>
              </a:spcBef>
              <a:buClr>
                <a:srgbClr val="000000"/>
              </a:buClr>
              <a:buFont typeface="Arial"/>
              <a:buChar char="•"/>
            </a:pPr>
            <a:r>
              <a:rPr b="1" lang="en-US" sz="2800" spc="-1" strike="noStrike">
                <a:solidFill>
                  <a:srgbClr val="000000"/>
                </a:solidFill>
                <a:latin typeface="Calibri"/>
              </a:rPr>
              <a:t>Feedback control - </a:t>
            </a:r>
            <a:r>
              <a:rPr b="0" lang="en-US" sz="2800" spc="-1" strike="noStrike">
                <a:solidFill>
                  <a:srgbClr val="000000"/>
                </a:solidFill>
                <a:latin typeface="Calibri"/>
              </a:rPr>
              <a:t>control that takes place after a work activity is done.</a:t>
            </a:r>
            <a:endParaRPr b="0" lang="en-US" sz="2800" spc="-1" strike="noStrike">
              <a:solidFill>
                <a:srgbClr val="000000"/>
              </a:solidFill>
              <a:latin typeface="Calibri"/>
            </a:endParaRPr>
          </a:p>
        </p:txBody>
      </p:sp>
      <p:pic>
        <p:nvPicPr>
          <p:cNvPr id="226" name="Picture 2" descr=""/>
          <p:cNvPicPr/>
          <p:nvPr/>
        </p:nvPicPr>
        <p:blipFill>
          <a:blip r:embed="rId1"/>
          <a:stretch/>
        </p:blipFill>
        <p:spPr>
          <a:xfrm>
            <a:off x="4543920" y="3416760"/>
            <a:ext cx="7343280" cy="3477240"/>
          </a:xfrm>
          <a:prstGeom prst="rect">
            <a:avLst/>
          </a:prstGeom>
          <a:ln w="0">
            <a:noFill/>
          </a:ln>
        </p:spPr>
      </p:pic>
    </p:spTree>
  </p:cSld>
  <mc:AlternateContent>
    <mc:Choice Requires="p14">
      <p:transition spd="med" p14:dur="800"/>
    </mc:Choice>
    <mc:Fallback>
      <p:transition spd="med"/>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18-8: Types of Control</a:t>
            </a:r>
            <a:endParaRPr b="0" lang="en-US" sz="3600" spc="-1" strike="noStrike">
              <a:solidFill>
                <a:srgbClr val="000000"/>
              </a:solidFill>
              <a:latin typeface="Arial"/>
            </a:endParaRPr>
          </a:p>
        </p:txBody>
      </p:sp>
      <p:pic>
        <p:nvPicPr>
          <p:cNvPr id="228" name="Picture 2" descr=""/>
          <p:cNvPicPr/>
          <p:nvPr/>
        </p:nvPicPr>
        <p:blipFill>
          <a:blip r:embed="rId1"/>
          <a:stretch/>
        </p:blipFill>
        <p:spPr>
          <a:xfrm>
            <a:off x="2079720" y="1600200"/>
            <a:ext cx="8214840" cy="3962160"/>
          </a:xfrm>
          <a:prstGeom prst="rect">
            <a:avLst/>
          </a:prstGeom>
          <a:ln w="0">
            <a:noFill/>
          </a:ln>
        </p:spPr>
      </p:pic>
    </p:spTree>
  </p:cSld>
  <mc:AlternateContent>
    <mc:Choice Requires="p14">
      <p:transition spd="med" p14:dur="800"/>
    </mc:Choice>
    <mc:Fallback>
      <p:transition spd="med"/>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itle 4"/>
          <p:cNvSpPr/>
          <p:nvPr/>
        </p:nvSpPr>
        <p:spPr>
          <a:xfrm>
            <a:off x="685800" y="1415880"/>
            <a:ext cx="9928080" cy="1731600"/>
          </a:xfrm>
          <a:prstGeom prst="rect">
            <a:avLst/>
          </a:prstGeom>
          <a:noFill/>
          <a:ln w="0">
            <a:noFill/>
          </a:ln>
        </p:spPr>
        <p:style>
          <a:lnRef idx="0"/>
          <a:fillRef idx="0"/>
          <a:effectRef idx="0"/>
          <a:fontRef idx="minor"/>
        </p:style>
        <p:txBody>
          <a:bodyPr numCol="1" spcCol="0" anchor="ctr">
            <a:noAutofit/>
          </a:bodyPr>
          <a:p>
            <a:pPr algn="r" rtl="1">
              <a:lnSpc>
                <a:spcPct val="100000"/>
              </a:lnSpc>
              <a:buNone/>
            </a:pPr>
            <a:r>
              <a:rPr b="0" lang="ur-PK" sz="6600" spc="-1" strike="noStrike">
                <a:solidFill>
                  <a:srgbClr val="333333"/>
                </a:solidFill>
                <a:latin typeface="_PDMS_Saleem_QuranFont"/>
                <a:cs typeface="_PDMS_Saleem_QuranFont"/>
              </a:rPr>
              <a:t>قَالَ رَبِّ اشْرَحْ لِیْ صَدْرِیْۙ(</a:t>
            </a:r>
            <a:r>
              <a:rPr b="0" lang="ur-PK" sz="6600" spc="-1" strike="noStrike">
                <a:solidFill>
                  <a:srgbClr val="333333"/>
                </a:solidFill>
                <a:latin typeface="_PDMS_Saleem_QuranFont"/>
                <a:cs typeface="_PDMS_Saleem_QuranFont"/>
              </a:rPr>
              <a:t>۲۵</a:t>
            </a:r>
            <a:r>
              <a:rPr b="0" lang="en-US" sz="6600" spc="-1" strike="noStrike">
                <a:solidFill>
                  <a:srgbClr val="333333"/>
                </a:solidFill>
                <a:latin typeface="_PDMS_Saleem_QuranFont"/>
              </a:rPr>
              <a:t>)وَ یَسِّرْ لِیْۤ اَمْرِیْۙ(</a:t>
            </a:r>
            <a:r>
              <a:rPr b="0" lang="ur-PK" sz="6600" spc="-1" strike="noStrike">
                <a:solidFill>
                  <a:srgbClr val="333333"/>
                </a:solidFill>
                <a:latin typeface="_PDMS_Saleem_QuranFont"/>
                <a:cs typeface="_PDMS_Saleem_QuranFont"/>
              </a:rPr>
              <a:t>۲۶</a:t>
            </a:r>
            <a:r>
              <a:rPr b="0" lang="en-US" sz="6600" spc="-1" strike="noStrike">
                <a:solidFill>
                  <a:srgbClr val="333333"/>
                </a:solidFill>
                <a:latin typeface="_PDMS_Saleem_QuranFont"/>
              </a:rPr>
              <a:t>)</a:t>
            </a:r>
            <a:endParaRPr b="0" lang="en-US" sz="6600" spc="-1" strike="noStrike">
              <a:latin typeface="Arial"/>
            </a:endParaRPr>
          </a:p>
          <a:p>
            <a:pPr algn="r" rtl="1">
              <a:lnSpc>
                <a:spcPct val="100000"/>
              </a:lnSpc>
              <a:buNone/>
            </a:pPr>
            <a:r>
              <a:rPr b="0" lang="ur-PK" sz="6600" spc="-1" strike="noStrike">
                <a:solidFill>
                  <a:srgbClr val="333333"/>
                </a:solidFill>
                <a:latin typeface="_PDMS_Saleem_QuranFont"/>
                <a:cs typeface="_PDMS_Saleem_QuranFont"/>
              </a:rPr>
              <a:t>وَ احْلُلْ عُقْدَةً مِّنْ لِّسَانِیْۙ(</a:t>
            </a:r>
            <a:r>
              <a:rPr b="0" lang="ur-PK" sz="6600" spc="-1" strike="noStrike">
                <a:solidFill>
                  <a:srgbClr val="333333"/>
                </a:solidFill>
                <a:latin typeface="_PDMS_Saleem_QuranFont"/>
                <a:cs typeface="_PDMS_Saleem_QuranFont"/>
              </a:rPr>
              <a:t>۲۷</a:t>
            </a:r>
            <a:r>
              <a:rPr b="0" lang="en-US" sz="6600" spc="-1" strike="noStrike">
                <a:solidFill>
                  <a:srgbClr val="333333"/>
                </a:solidFill>
                <a:latin typeface="_PDMS_Saleem_QuranFont"/>
              </a:rPr>
              <a:t>)یَفْقَهُوْا قَوْلِیْ۪(</a:t>
            </a:r>
            <a:r>
              <a:rPr b="0" lang="ur-PK" sz="6600" spc="-1" strike="noStrike">
                <a:solidFill>
                  <a:srgbClr val="333333"/>
                </a:solidFill>
                <a:latin typeface="_PDMS_Saleem_QuranFont"/>
                <a:cs typeface="_PDMS_Saleem_QuranFont"/>
              </a:rPr>
              <a:t>۲۸</a:t>
            </a:r>
            <a:r>
              <a:rPr b="0" lang="en-US" sz="6600" spc="-1" strike="noStrike">
                <a:solidFill>
                  <a:srgbClr val="333333"/>
                </a:solidFill>
                <a:latin typeface="_PDMS_Saleem_QuranFont"/>
              </a:rPr>
              <a:t>)</a:t>
            </a:r>
            <a:endParaRPr b="0" lang="en-US" sz="6600" spc="-1" strike="noStrike">
              <a:latin typeface="Arial"/>
            </a:endParaRPr>
          </a:p>
        </p:txBody>
      </p:sp>
      <p:sp>
        <p:nvSpPr>
          <p:cNvPr id="190" name="TextBox 4"/>
          <p:cNvSpPr/>
          <p:nvPr/>
        </p:nvSpPr>
        <p:spPr>
          <a:xfrm>
            <a:off x="1577880" y="3992760"/>
            <a:ext cx="9036000" cy="2527560"/>
          </a:xfrm>
          <a:prstGeom prst="rect">
            <a:avLst/>
          </a:prstGeom>
          <a:noFill/>
          <a:ln w="0">
            <a:solidFill>
              <a:srgbClr val="4f81bd"/>
            </a:solidFill>
          </a:ln>
        </p:spPr>
        <p:style>
          <a:lnRef idx="0"/>
          <a:fillRef idx="0"/>
          <a:effectRef idx="0"/>
          <a:fontRef idx="minor"/>
        </p:style>
        <p:txBody>
          <a:bodyPr lIns="90000" rIns="90000" tIns="45000" bIns="45000" anchor="t">
            <a:spAutoFit/>
          </a:bodyPr>
          <a:p>
            <a:pPr algn="r" rtl="1">
              <a:lnSpc>
                <a:spcPct val="100000"/>
              </a:lnSpc>
              <a:buNone/>
            </a:pPr>
            <a:r>
              <a:rPr b="0" lang="en-US" sz="4000" spc="-1" strike="noStrike">
                <a:solidFill>
                  <a:srgbClr val="333333"/>
                </a:solidFill>
                <a:latin typeface="Al Qalam Quran"/>
              </a:rPr>
              <a:t>(موسیٰ نے) عرض کی: اے میرے رب! میرے لیے میرا سینہ کھول دے ۔اور میرے لیے میرا کام آسان فرما دے۔ اور میری زبان کی گرہ کھول دے۔ تاکہ وہ میری بات سمجھیں ۔</a:t>
            </a:r>
            <a:endParaRPr b="0" lang="en-US" sz="4000" spc="-1" strike="noStrike">
              <a:latin typeface="Arial"/>
            </a:endParaRPr>
          </a:p>
        </p:txBody>
      </p:sp>
    </p:spTree>
  </p:cSld>
  <mc:AlternateContent>
    <mc:Choice Requires="p14">
      <p:transition spd="med" p14:dur="800"/>
    </mc:Choice>
    <mc:Fallback>
      <p:transition spd="med"/>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Financial Controls</a:t>
            </a:r>
            <a:endParaRPr b="0" lang="en-US" sz="3300" spc="-1" strike="noStrike">
              <a:solidFill>
                <a:srgbClr val="000000"/>
              </a:solidFill>
              <a:latin typeface="Arial"/>
            </a:endParaRPr>
          </a:p>
        </p:txBody>
      </p:sp>
      <p:sp>
        <p:nvSpPr>
          <p:cNvPr id="230" name="PlaceHolder 2"/>
          <p:cNvSpPr>
            <a:spLocks noGrp="1"/>
          </p:cNvSpPr>
          <p:nvPr>
            <p:ph/>
          </p:nvPr>
        </p:nvSpPr>
        <p:spPr>
          <a:xfrm>
            <a:off x="2209680" y="1371600"/>
            <a:ext cx="8102160" cy="4571640"/>
          </a:xfrm>
          <a:prstGeom prst="rect">
            <a:avLst/>
          </a:prstGeom>
          <a:noFill/>
          <a:ln w="0">
            <a:noFill/>
          </a:ln>
        </p:spPr>
        <p:txBody>
          <a:bodyPr numCol="1" spcCol="0" anchor="t">
            <a:noAutofit/>
          </a:bodyPr>
          <a:p>
            <a:pPr marL="257040" indent="-257040">
              <a:lnSpc>
                <a:spcPct val="100000"/>
              </a:lnSpc>
              <a:spcBef>
                <a:spcPts val="961"/>
              </a:spcBef>
              <a:buClr>
                <a:srgbClr val="000000"/>
              </a:buClr>
              <a:buFont typeface="Arial"/>
              <a:buChar char="•"/>
            </a:pPr>
            <a:r>
              <a:rPr b="0" lang="en-US" sz="2400" spc="-1" strike="noStrike">
                <a:solidFill>
                  <a:srgbClr val="000000"/>
                </a:solidFill>
                <a:latin typeface="Calibri"/>
              </a:rPr>
              <a:t>Traditional Controls</a:t>
            </a:r>
            <a:endParaRPr b="0" lang="en-US" sz="2400" spc="-1" strike="noStrike">
              <a:solidFill>
                <a:srgbClr val="000000"/>
              </a:solidFill>
              <a:latin typeface="Calibri"/>
            </a:endParaRPr>
          </a:p>
          <a:p>
            <a:pPr lvl="1" marL="557280" indent="-214200">
              <a:lnSpc>
                <a:spcPct val="100000"/>
              </a:lnSpc>
              <a:spcBef>
                <a:spcPts val="839"/>
              </a:spcBef>
              <a:buClr>
                <a:srgbClr val="000000"/>
              </a:buClr>
              <a:buFont typeface="Arial"/>
              <a:buChar char="–"/>
            </a:pPr>
            <a:r>
              <a:rPr b="0" lang="en-US" sz="2100" spc="-1" strike="noStrike">
                <a:solidFill>
                  <a:srgbClr val="000000"/>
                </a:solidFill>
                <a:latin typeface="Calibri"/>
              </a:rPr>
              <a:t>Ratio analysis</a:t>
            </a:r>
            <a:endParaRPr b="0" lang="en-US" sz="2100" spc="-1" strike="noStrike">
              <a:solidFill>
                <a:srgbClr val="000000"/>
              </a:solidFill>
              <a:latin typeface="Calibri"/>
            </a:endParaRPr>
          </a:p>
          <a:p>
            <a:pPr lvl="2" marL="857160" indent="-171360">
              <a:lnSpc>
                <a:spcPct val="100000"/>
              </a:lnSpc>
              <a:spcBef>
                <a:spcPts val="720"/>
              </a:spcBef>
              <a:buClr>
                <a:srgbClr val="000000"/>
              </a:buClr>
              <a:buFont typeface="Arial"/>
              <a:buChar char="•"/>
            </a:pPr>
            <a:r>
              <a:rPr b="0" lang="en-US" sz="1800" spc="-1" strike="noStrike">
                <a:solidFill>
                  <a:srgbClr val="000000"/>
                </a:solidFill>
                <a:latin typeface="Calibri"/>
              </a:rPr>
              <a:t>Liquidity</a:t>
            </a:r>
            <a:endParaRPr b="0" lang="en-US" sz="1800" spc="-1" strike="noStrike">
              <a:solidFill>
                <a:srgbClr val="000000"/>
              </a:solidFill>
              <a:latin typeface="Calibri"/>
            </a:endParaRPr>
          </a:p>
          <a:p>
            <a:pPr lvl="2" marL="857160" indent="-171360">
              <a:lnSpc>
                <a:spcPct val="100000"/>
              </a:lnSpc>
              <a:spcBef>
                <a:spcPts val="720"/>
              </a:spcBef>
              <a:buClr>
                <a:srgbClr val="000000"/>
              </a:buClr>
              <a:buFont typeface="Arial"/>
              <a:buChar char="•"/>
            </a:pPr>
            <a:r>
              <a:rPr b="0" lang="en-US" sz="1800" spc="-1" strike="noStrike">
                <a:solidFill>
                  <a:srgbClr val="000000"/>
                </a:solidFill>
                <a:latin typeface="Calibri"/>
              </a:rPr>
              <a:t>Leverage</a:t>
            </a:r>
            <a:endParaRPr b="0" lang="en-US" sz="1800" spc="-1" strike="noStrike">
              <a:solidFill>
                <a:srgbClr val="000000"/>
              </a:solidFill>
              <a:latin typeface="Calibri"/>
            </a:endParaRPr>
          </a:p>
          <a:p>
            <a:pPr lvl="2" marL="857160" indent="-171360">
              <a:lnSpc>
                <a:spcPct val="100000"/>
              </a:lnSpc>
              <a:spcBef>
                <a:spcPts val="720"/>
              </a:spcBef>
              <a:buClr>
                <a:srgbClr val="000000"/>
              </a:buClr>
              <a:buFont typeface="Arial"/>
              <a:buChar char="•"/>
            </a:pPr>
            <a:r>
              <a:rPr b="0" lang="en-US" sz="1800" spc="-1" strike="noStrike">
                <a:solidFill>
                  <a:srgbClr val="000000"/>
                </a:solidFill>
                <a:latin typeface="Calibri"/>
              </a:rPr>
              <a:t>Activity</a:t>
            </a:r>
            <a:endParaRPr b="0" lang="en-US" sz="1800" spc="-1" strike="noStrike">
              <a:solidFill>
                <a:srgbClr val="000000"/>
              </a:solidFill>
              <a:latin typeface="Calibri"/>
            </a:endParaRPr>
          </a:p>
          <a:p>
            <a:pPr lvl="2" marL="857160" indent="-171360">
              <a:lnSpc>
                <a:spcPct val="100000"/>
              </a:lnSpc>
              <a:spcBef>
                <a:spcPts val="720"/>
              </a:spcBef>
              <a:buClr>
                <a:srgbClr val="000000"/>
              </a:buClr>
              <a:buFont typeface="Arial"/>
              <a:buChar char="•"/>
            </a:pPr>
            <a:r>
              <a:rPr b="0" lang="en-US" sz="1800" spc="-1" strike="noStrike">
                <a:solidFill>
                  <a:srgbClr val="000000"/>
                </a:solidFill>
                <a:latin typeface="Calibri"/>
              </a:rPr>
              <a:t>Profitability</a:t>
            </a:r>
            <a:endParaRPr b="0" lang="en-US" sz="1800" spc="-1" strike="noStrike">
              <a:solidFill>
                <a:srgbClr val="000000"/>
              </a:solidFill>
              <a:latin typeface="Calibri"/>
            </a:endParaRPr>
          </a:p>
          <a:p>
            <a:pPr lvl="1" marL="557280" indent="-214200">
              <a:lnSpc>
                <a:spcPct val="100000"/>
              </a:lnSpc>
              <a:spcBef>
                <a:spcPts val="839"/>
              </a:spcBef>
              <a:buClr>
                <a:srgbClr val="000000"/>
              </a:buClr>
              <a:buFont typeface="Arial"/>
              <a:buChar char="–"/>
            </a:pPr>
            <a:r>
              <a:rPr b="0" lang="en-US" sz="2100" spc="-1" strike="noStrike">
                <a:solidFill>
                  <a:srgbClr val="000000"/>
                </a:solidFill>
                <a:latin typeface="Calibri"/>
              </a:rPr>
              <a:t>Budget Analysis</a:t>
            </a:r>
            <a:endParaRPr b="0" lang="en-US" sz="2100" spc="-1" strike="noStrike">
              <a:solidFill>
                <a:srgbClr val="000000"/>
              </a:solidFill>
              <a:latin typeface="Calibri"/>
            </a:endParaRPr>
          </a:p>
          <a:p>
            <a:pPr lvl="2" marL="857160" indent="-171360">
              <a:lnSpc>
                <a:spcPct val="100000"/>
              </a:lnSpc>
              <a:spcBef>
                <a:spcPts val="720"/>
              </a:spcBef>
              <a:buClr>
                <a:srgbClr val="000000"/>
              </a:buClr>
              <a:buFont typeface="Arial"/>
              <a:buChar char="•"/>
            </a:pPr>
            <a:r>
              <a:rPr b="0" lang="en-US" sz="1800" spc="-1" strike="noStrike">
                <a:solidFill>
                  <a:srgbClr val="000000"/>
                </a:solidFill>
                <a:latin typeface="Calibri"/>
              </a:rPr>
              <a:t>Quantitative standards</a:t>
            </a:r>
            <a:endParaRPr b="0" lang="en-US" sz="1800" spc="-1" strike="noStrike">
              <a:solidFill>
                <a:srgbClr val="000000"/>
              </a:solidFill>
              <a:latin typeface="Calibri"/>
            </a:endParaRPr>
          </a:p>
          <a:p>
            <a:pPr lvl="2" marL="857160" indent="-171360">
              <a:lnSpc>
                <a:spcPct val="100000"/>
              </a:lnSpc>
              <a:spcBef>
                <a:spcPts val="720"/>
              </a:spcBef>
              <a:buClr>
                <a:srgbClr val="000000"/>
              </a:buClr>
              <a:buFont typeface="Arial"/>
              <a:buChar char="•"/>
            </a:pPr>
            <a:r>
              <a:rPr b="0" lang="en-US" sz="1800" spc="-1" strike="noStrike">
                <a:solidFill>
                  <a:srgbClr val="000000"/>
                </a:solidFill>
                <a:latin typeface="Calibri"/>
              </a:rPr>
              <a:t>Deviations</a:t>
            </a:r>
            <a:endParaRPr b="0" lang="en-US" sz="1800" spc="-1" strike="noStrike">
              <a:solidFill>
                <a:srgbClr val="000000"/>
              </a:solidFill>
              <a:latin typeface="Calibri"/>
            </a:endParaRPr>
          </a:p>
        </p:txBody>
      </p:sp>
    </p:spTree>
  </p:cSld>
  <mc:AlternateContent>
    <mc:Choice Requires="p14">
      <p:transition spd="med" p14:dur="800"/>
    </mc:Choice>
    <mc:Fallback>
      <p:transition spd="med"/>
    </mc:Fallback>
  </mc:AlternateContent>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afterEffect" fill="hold" presetClass="entr" presetID="9">
                                  <p:stCondLst>
                                    <p:cond delay="0"/>
                                  </p:stCondLst>
                                  <p:childTnLst>
                                    <p:set>
                                      <p:cBhvr>
                                        <p:cTn id="6" dur="1" fill="hold">
                                          <p:stCondLst>
                                            <p:cond delay="0"/>
                                          </p:stCondLst>
                                        </p:cTn>
                                        <p:tgtEl>
                                          <p:spTgt spid="229"/>
                                        </p:tgtEl>
                                        <p:attrNameLst>
                                          <p:attrName>style.visibility</p:attrName>
                                        </p:attrNameLst>
                                      </p:cBhvr>
                                      <p:to>
                                        <p:strVal val="visible"/>
                                      </p:to>
                                    </p:set>
                                    <p:animEffect filter="dissolve" transition="in">
                                      <p:cBhvr additive="repl">
                                        <p:cTn id="7" dur="500"/>
                                        <p:tgtEl>
                                          <p:spTgt spid="229"/>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22" presetSubtype="8">
                                  <p:stCondLst>
                                    <p:cond delay="0"/>
                                  </p:stCondLst>
                                  <p:childTnLst>
                                    <p:set>
                                      <p:cBhvr>
                                        <p:cTn id="11" dur="1" fill="hold">
                                          <p:stCondLst>
                                            <p:cond delay="0"/>
                                          </p:stCondLst>
                                        </p:cTn>
                                        <p:tgtEl>
                                          <p:spTgt spid="230">
                                            <p:txEl>
                                              <p:pRg st="0" end="0"/>
                                            </p:txEl>
                                          </p:spTgt>
                                        </p:tgtEl>
                                        <p:attrNameLst>
                                          <p:attrName>style.visibility</p:attrName>
                                        </p:attrNameLst>
                                      </p:cBhvr>
                                      <p:to>
                                        <p:strVal val="visible"/>
                                      </p:to>
                                    </p:set>
                                    <p:animEffect filter="wipe(left)" transition="in">
                                      <p:cBhvr additive="repl">
                                        <p:cTn id="12" dur="500"/>
                                        <p:tgtEl>
                                          <p:spTgt spid="230">
                                            <p:txEl>
                                              <p:pRg st="0" end="0"/>
                                            </p:txEl>
                                          </p:spTgt>
                                        </p:tgtEl>
                                      </p:cBhvr>
                                    </p:animEffect>
                                  </p:childTnLst>
                                </p:cTn>
                              </p:par>
                            </p:childTnLst>
                          </p:cTn>
                        </p:par>
                        <p:par>
                          <p:cTn id="13" nodeType="afterEffect" fill="hold">
                            <p:stCondLst>
                              <p:cond delay="500"/>
                            </p:stCondLst>
                            <p:childTnLst>
                              <p:par>
                                <p:cTn id="14" nodeType="afterEffect" fill="hold" presetClass="entr" presetID="22" presetSubtype="8">
                                  <p:stCondLst>
                                    <p:cond delay="0"/>
                                  </p:stCondLst>
                                  <p:childTnLst>
                                    <p:set>
                                      <p:cBhvr>
                                        <p:cTn id="15" dur="1" fill="hold">
                                          <p:stCondLst>
                                            <p:cond delay="0"/>
                                          </p:stCondLst>
                                        </p:cTn>
                                        <p:tgtEl>
                                          <p:spTgt spid="230">
                                            <p:txEl>
                                              <p:pRg st="1" end="1"/>
                                            </p:txEl>
                                          </p:spTgt>
                                        </p:tgtEl>
                                        <p:attrNameLst>
                                          <p:attrName>style.visibility</p:attrName>
                                        </p:attrNameLst>
                                      </p:cBhvr>
                                      <p:to>
                                        <p:strVal val="visible"/>
                                      </p:to>
                                    </p:set>
                                    <p:animEffect filter="wipe(left)" transition="in">
                                      <p:cBhvr additive="repl">
                                        <p:cTn id="16" dur="500"/>
                                        <p:tgtEl>
                                          <p:spTgt spid="230">
                                            <p:txEl>
                                              <p:pRg st="1" end="1"/>
                                            </p:txEl>
                                          </p:spTgt>
                                        </p:tgtEl>
                                      </p:cBhvr>
                                    </p:animEffect>
                                  </p:childTnLst>
                                </p:cTn>
                              </p:par>
                            </p:childTnLst>
                          </p:cTn>
                        </p:par>
                        <p:par>
                          <p:cTn id="17" nodeType="afterEffect" fill="hold">
                            <p:stCondLst>
                              <p:cond delay="1000"/>
                            </p:stCondLst>
                            <p:childTnLst>
                              <p:par>
                                <p:cTn id="18" nodeType="afterEffect" fill="hold" presetClass="entr" presetID="22" presetSubtype="8">
                                  <p:stCondLst>
                                    <p:cond delay="0"/>
                                  </p:stCondLst>
                                  <p:childTnLst>
                                    <p:set>
                                      <p:cBhvr>
                                        <p:cTn id="19" dur="1" fill="hold">
                                          <p:stCondLst>
                                            <p:cond delay="0"/>
                                          </p:stCondLst>
                                        </p:cTn>
                                        <p:tgtEl>
                                          <p:spTgt spid="230">
                                            <p:txEl>
                                              <p:pRg st="2" end="2"/>
                                            </p:txEl>
                                          </p:spTgt>
                                        </p:tgtEl>
                                        <p:attrNameLst>
                                          <p:attrName>style.visibility</p:attrName>
                                        </p:attrNameLst>
                                      </p:cBhvr>
                                      <p:to>
                                        <p:strVal val="visible"/>
                                      </p:to>
                                    </p:set>
                                    <p:animEffect filter="wipe(left)" transition="in">
                                      <p:cBhvr additive="repl">
                                        <p:cTn id="20" dur="500"/>
                                        <p:tgtEl>
                                          <p:spTgt spid="230">
                                            <p:txEl>
                                              <p:pRg st="2" end="2"/>
                                            </p:txEl>
                                          </p:spTgt>
                                        </p:tgtEl>
                                      </p:cBhvr>
                                    </p:animEffect>
                                  </p:childTnLst>
                                </p:cTn>
                              </p:par>
                            </p:childTnLst>
                          </p:cTn>
                        </p:par>
                        <p:par>
                          <p:cTn id="21" nodeType="afterEffect" fill="hold">
                            <p:stCondLst>
                              <p:cond delay="1500"/>
                            </p:stCondLst>
                            <p:childTnLst>
                              <p:par>
                                <p:cTn id="22" nodeType="afterEffect" fill="hold" presetClass="entr" presetID="22" presetSubtype="8">
                                  <p:stCondLst>
                                    <p:cond delay="0"/>
                                  </p:stCondLst>
                                  <p:childTnLst>
                                    <p:set>
                                      <p:cBhvr>
                                        <p:cTn id="23" dur="1" fill="hold">
                                          <p:stCondLst>
                                            <p:cond delay="0"/>
                                          </p:stCondLst>
                                        </p:cTn>
                                        <p:tgtEl>
                                          <p:spTgt spid="230">
                                            <p:txEl>
                                              <p:pRg st="3" end="3"/>
                                            </p:txEl>
                                          </p:spTgt>
                                        </p:tgtEl>
                                        <p:attrNameLst>
                                          <p:attrName>style.visibility</p:attrName>
                                        </p:attrNameLst>
                                      </p:cBhvr>
                                      <p:to>
                                        <p:strVal val="visible"/>
                                      </p:to>
                                    </p:set>
                                    <p:animEffect filter="wipe(left)" transition="in">
                                      <p:cBhvr additive="repl">
                                        <p:cTn id="24" dur="500"/>
                                        <p:tgtEl>
                                          <p:spTgt spid="230">
                                            <p:txEl>
                                              <p:pRg st="3" end="3"/>
                                            </p:txEl>
                                          </p:spTgt>
                                        </p:tgtEl>
                                      </p:cBhvr>
                                    </p:animEffect>
                                  </p:childTnLst>
                                </p:cTn>
                              </p:par>
                            </p:childTnLst>
                          </p:cTn>
                        </p:par>
                        <p:par>
                          <p:cTn id="25" nodeType="afterEffect" fill="hold">
                            <p:stCondLst>
                              <p:cond delay="2000"/>
                            </p:stCondLst>
                            <p:childTnLst>
                              <p:par>
                                <p:cTn id="26" nodeType="afterEffect" fill="hold" presetClass="entr" presetID="22" presetSubtype="8">
                                  <p:stCondLst>
                                    <p:cond delay="0"/>
                                  </p:stCondLst>
                                  <p:childTnLst>
                                    <p:set>
                                      <p:cBhvr>
                                        <p:cTn id="27" dur="1" fill="hold">
                                          <p:stCondLst>
                                            <p:cond delay="0"/>
                                          </p:stCondLst>
                                        </p:cTn>
                                        <p:tgtEl>
                                          <p:spTgt spid="230">
                                            <p:txEl>
                                              <p:pRg st="4" end="4"/>
                                            </p:txEl>
                                          </p:spTgt>
                                        </p:tgtEl>
                                        <p:attrNameLst>
                                          <p:attrName>style.visibility</p:attrName>
                                        </p:attrNameLst>
                                      </p:cBhvr>
                                      <p:to>
                                        <p:strVal val="visible"/>
                                      </p:to>
                                    </p:set>
                                    <p:animEffect filter="wipe(left)" transition="in">
                                      <p:cBhvr additive="repl">
                                        <p:cTn id="28" dur="500"/>
                                        <p:tgtEl>
                                          <p:spTgt spid="230">
                                            <p:txEl>
                                              <p:pRg st="4" end="4"/>
                                            </p:txEl>
                                          </p:spTgt>
                                        </p:tgtEl>
                                      </p:cBhvr>
                                    </p:animEffect>
                                  </p:childTnLst>
                                </p:cTn>
                              </p:par>
                            </p:childTnLst>
                          </p:cTn>
                        </p:par>
                        <p:par>
                          <p:cTn id="29" nodeType="afterEffect" fill="hold">
                            <p:stCondLst>
                              <p:cond delay="2500"/>
                            </p:stCondLst>
                            <p:childTnLst>
                              <p:par>
                                <p:cTn id="30" nodeType="afterEffect" fill="hold" presetClass="entr" presetID="22" presetSubtype="8">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filter="wipe(left)" transition="in">
                                      <p:cBhvr additive="repl">
                                        <p:cTn id="32" dur="500"/>
                                        <p:tgtEl>
                                          <p:spTgt spid="230">
                                            <p:txEl>
                                              <p:pRg st="5" end="5"/>
                                            </p:txEl>
                                          </p:spTgt>
                                        </p:tgtEl>
                                      </p:cBhvr>
                                    </p:animEffect>
                                  </p:childTnLst>
                                </p:cTn>
                              </p:par>
                            </p:childTnLst>
                          </p:cTn>
                        </p:par>
                        <p:par>
                          <p:cTn id="33" nodeType="afterEffect" fill="hold">
                            <p:stCondLst>
                              <p:cond delay="3000"/>
                            </p:stCondLst>
                            <p:childTnLst>
                              <p:par>
                                <p:cTn id="34" nodeType="afterEffect" fill="hold" presetClass="entr" presetID="22" presetSubtype="8">
                                  <p:stCondLst>
                                    <p:cond delay="0"/>
                                  </p:stCondLst>
                                  <p:childTnLst>
                                    <p:set>
                                      <p:cBhvr>
                                        <p:cTn id="35" dur="1" fill="hold">
                                          <p:stCondLst>
                                            <p:cond delay="0"/>
                                          </p:stCondLst>
                                        </p:cTn>
                                        <p:tgtEl>
                                          <p:spTgt spid="230">
                                            <p:txEl>
                                              <p:pRg st="6" end="6"/>
                                            </p:txEl>
                                          </p:spTgt>
                                        </p:tgtEl>
                                        <p:attrNameLst>
                                          <p:attrName>style.visibility</p:attrName>
                                        </p:attrNameLst>
                                      </p:cBhvr>
                                      <p:to>
                                        <p:strVal val="visible"/>
                                      </p:to>
                                    </p:set>
                                    <p:animEffect filter="wipe(left)" transition="in">
                                      <p:cBhvr additive="repl">
                                        <p:cTn id="36" dur="500"/>
                                        <p:tgtEl>
                                          <p:spTgt spid="230">
                                            <p:txEl>
                                              <p:pRg st="6" end="6"/>
                                            </p:txEl>
                                          </p:spTgt>
                                        </p:tgtEl>
                                      </p:cBhvr>
                                    </p:animEffect>
                                  </p:childTnLst>
                                </p:cTn>
                              </p:par>
                            </p:childTnLst>
                          </p:cTn>
                        </p:par>
                        <p:par>
                          <p:cTn id="37" nodeType="afterEffect" fill="hold">
                            <p:stCondLst>
                              <p:cond delay="3500"/>
                            </p:stCondLst>
                            <p:childTnLst>
                              <p:par>
                                <p:cTn id="38" nodeType="afterEffect" fill="hold" presetClass="entr" presetID="22" presetSubtype="8">
                                  <p:stCondLst>
                                    <p:cond delay="0"/>
                                  </p:stCondLst>
                                  <p:childTnLst>
                                    <p:set>
                                      <p:cBhvr>
                                        <p:cTn id="39" dur="1" fill="hold">
                                          <p:stCondLst>
                                            <p:cond delay="0"/>
                                          </p:stCondLst>
                                        </p:cTn>
                                        <p:tgtEl>
                                          <p:spTgt spid="230">
                                            <p:txEl>
                                              <p:pRg st="7" end="7"/>
                                            </p:txEl>
                                          </p:spTgt>
                                        </p:tgtEl>
                                        <p:attrNameLst>
                                          <p:attrName>style.visibility</p:attrName>
                                        </p:attrNameLst>
                                      </p:cBhvr>
                                      <p:to>
                                        <p:strVal val="visible"/>
                                      </p:to>
                                    </p:set>
                                    <p:animEffect filter="wipe(left)" transition="in">
                                      <p:cBhvr additive="repl">
                                        <p:cTn id="40" dur="500"/>
                                        <p:tgtEl>
                                          <p:spTgt spid="230">
                                            <p:txEl>
                                              <p:pRg st="7" end="7"/>
                                            </p:txEl>
                                          </p:spTgt>
                                        </p:tgtEl>
                                      </p:cBhvr>
                                    </p:animEffect>
                                  </p:childTnLst>
                                </p:cTn>
                              </p:par>
                            </p:childTnLst>
                          </p:cTn>
                        </p:par>
                        <p:par>
                          <p:cTn id="41" nodeType="afterEffect" fill="hold">
                            <p:stCondLst>
                              <p:cond delay="4000"/>
                            </p:stCondLst>
                            <p:childTnLst>
                              <p:par>
                                <p:cTn id="42" nodeType="afterEffect" fill="hold" presetClass="entr" presetID="22" presetSubtype="8">
                                  <p:stCondLst>
                                    <p:cond delay="0"/>
                                  </p:stCondLst>
                                  <p:childTnLst>
                                    <p:set>
                                      <p:cBhvr>
                                        <p:cTn id="43" dur="1" fill="hold">
                                          <p:stCondLst>
                                            <p:cond delay="0"/>
                                          </p:stCondLst>
                                        </p:cTn>
                                        <p:tgtEl>
                                          <p:spTgt spid="230">
                                            <p:txEl>
                                              <p:pRg st="8" end="8"/>
                                            </p:txEl>
                                          </p:spTgt>
                                        </p:tgtEl>
                                        <p:attrNameLst>
                                          <p:attrName>style.visibility</p:attrName>
                                        </p:attrNameLst>
                                      </p:cBhvr>
                                      <p:to>
                                        <p:strVal val="visible"/>
                                      </p:to>
                                    </p:set>
                                    <p:animEffect filter="wipe(left)" transition="in">
                                      <p:cBhvr additive="repl">
                                        <p:cTn id="44" dur="500"/>
                                        <p:tgtEl>
                                          <p:spTgt spid="230">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18-9: Popular Financial Ratios</a:t>
            </a:r>
            <a:endParaRPr b="0" lang="en-US" sz="3600" spc="-1" strike="noStrike">
              <a:solidFill>
                <a:srgbClr val="000000"/>
              </a:solidFill>
              <a:latin typeface="Arial"/>
            </a:endParaRPr>
          </a:p>
        </p:txBody>
      </p:sp>
      <p:pic>
        <p:nvPicPr>
          <p:cNvPr id="232" name="Picture 2" descr=""/>
          <p:cNvPicPr/>
          <p:nvPr/>
        </p:nvPicPr>
        <p:blipFill>
          <a:blip r:embed="rId1"/>
          <a:stretch/>
        </p:blipFill>
        <p:spPr>
          <a:xfrm>
            <a:off x="1722600" y="1523880"/>
            <a:ext cx="8564040" cy="3580920"/>
          </a:xfrm>
          <a:prstGeom prst="rect">
            <a:avLst/>
          </a:prstGeom>
          <a:ln w="0">
            <a:noFill/>
          </a:ln>
        </p:spPr>
      </p:pic>
    </p:spTree>
  </p:cSld>
  <mc:AlternateContent>
    <mc:Choice Requires="p14">
      <p:transition spd="med" p14:dur="800"/>
    </mc:Choice>
    <mc:Fallback>
      <p:transition spd="med"/>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500" spc="-1" strike="noStrike">
                <a:solidFill>
                  <a:srgbClr val="808080"/>
                </a:solidFill>
                <a:latin typeface="Calibri"/>
              </a:rPr>
              <a:t>Exhibit 18-9: Popular Financial Ratios (cont.)</a:t>
            </a:r>
            <a:endParaRPr b="0" lang="en-US" sz="3500" spc="-1" strike="noStrike">
              <a:solidFill>
                <a:srgbClr val="000000"/>
              </a:solidFill>
              <a:latin typeface="Arial"/>
            </a:endParaRPr>
          </a:p>
        </p:txBody>
      </p:sp>
      <p:grpSp>
        <p:nvGrpSpPr>
          <p:cNvPr id="234" name="Content Placeholder 10"/>
          <p:cNvGrpSpPr/>
          <p:nvPr/>
        </p:nvGrpSpPr>
        <p:grpSpPr>
          <a:xfrm>
            <a:off x="1981080" y="1371600"/>
            <a:ext cx="8229240" cy="4754160"/>
            <a:chOff x="1981080" y="1371600"/>
            <a:chExt cx="8229240" cy="4754160"/>
          </a:xfrm>
        </p:grpSpPr>
        <p:pic>
          <p:nvPicPr>
            <p:cNvPr id="235" name="Picture 2" descr=""/>
            <p:cNvPicPr/>
            <p:nvPr/>
          </p:nvPicPr>
          <p:blipFill>
            <a:blip r:embed="rId1"/>
            <a:stretch/>
          </p:blipFill>
          <p:spPr>
            <a:xfrm>
              <a:off x="1981080" y="1371600"/>
              <a:ext cx="8057160" cy="653400"/>
            </a:xfrm>
            <a:prstGeom prst="rect">
              <a:avLst/>
            </a:prstGeom>
            <a:ln w="0">
              <a:noFill/>
            </a:ln>
          </p:spPr>
        </p:pic>
        <p:pic>
          <p:nvPicPr>
            <p:cNvPr id="236" name="Picture 3" descr=""/>
            <p:cNvPicPr/>
            <p:nvPr/>
          </p:nvPicPr>
          <p:blipFill>
            <a:blip r:embed="rId2"/>
            <a:stretch/>
          </p:blipFill>
          <p:spPr>
            <a:xfrm>
              <a:off x="2004120" y="1847160"/>
              <a:ext cx="8206200" cy="4278600"/>
            </a:xfrm>
            <a:prstGeom prst="rect">
              <a:avLst/>
            </a:prstGeom>
            <a:ln w="0">
              <a:noFill/>
            </a:ln>
          </p:spPr>
        </p:pic>
      </p:grpSp>
    </p:spTree>
  </p:cSld>
  <mc:AlternateContent>
    <mc:Choice Requires="p14">
      <p:transition spd="med" p14:dur="800"/>
    </mc:Choice>
    <mc:Fallback>
      <p:transition spd="med"/>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What is the Balanced Scorecard?</a:t>
            </a:r>
            <a:endParaRPr b="0" lang="en-US" sz="3300" spc="-1" strike="noStrike">
              <a:solidFill>
                <a:srgbClr val="000000"/>
              </a:solidFill>
              <a:latin typeface="Arial"/>
            </a:endParaRPr>
          </a:p>
        </p:txBody>
      </p:sp>
      <p:sp>
        <p:nvSpPr>
          <p:cNvPr id="238"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Balanced scorecard - </a:t>
            </a:r>
            <a:r>
              <a:rPr b="0" lang="en-US" sz="2400" spc="-1" strike="noStrike">
                <a:solidFill>
                  <a:srgbClr val="000000"/>
                </a:solidFill>
                <a:latin typeface="Calibri"/>
              </a:rPr>
              <a:t>a performance measurement tool that examines more than just the financial perspective.</a:t>
            </a:r>
            <a:endParaRPr b="0" lang="en-US" sz="2400" spc="-1" strike="noStrike">
              <a:solidFill>
                <a:srgbClr val="000000"/>
              </a:solidFill>
              <a:latin typeface="Calibri"/>
            </a:endParaRPr>
          </a:p>
          <a:p>
            <a:pPr lvl="1" marL="557280" indent="-214200">
              <a:lnSpc>
                <a:spcPct val="100000"/>
              </a:lnSpc>
              <a:spcBef>
                <a:spcPts val="629"/>
              </a:spcBef>
              <a:buClr>
                <a:srgbClr val="000000"/>
              </a:buClr>
              <a:buFont typeface="Arial"/>
              <a:buChar char="–"/>
            </a:pPr>
            <a:r>
              <a:rPr b="0" lang="en-US" sz="2100" spc="-1" strike="noStrike">
                <a:solidFill>
                  <a:srgbClr val="000000"/>
                </a:solidFill>
                <a:latin typeface="Calibri"/>
              </a:rPr>
              <a:t>Measures a company’s performance in four areas:</a:t>
            </a:r>
            <a:endParaRPr b="0" lang="en-US" sz="2100" spc="-1" strike="noStrike">
              <a:solidFill>
                <a:srgbClr val="000000"/>
              </a:solidFill>
              <a:latin typeface="Calibri"/>
            </a:endParaRPr>
          </a:p>
          <a:p>
            <a:pPr lvl="2" marL="857160" indent="-171360">
              <a:lnSpc>
                <a:spcPct val="100000"/>
              </a:lnSpc>
              <a:spcBef>
                <a:spcPts val="541"/>
              </a:spcBef>
              <a:buClr>
                <a:srgbClr val="000000"/>
              </a:buClr>
              <a:buFont typeface="Arial"/>
              <a:buChar char="•"/>
            </a:pPr>
            <a:r>
              <a:rPr b="0" lang="en-US" sz="1800" spc="-1" strike="noStrike">
                <a:solidFill>
                  <a:srgbClr val="000000"/>
                </a:solidFill>
                <a:latin typeface="Calibri"/>
              </a:rPr>
              <a:t>Financial</a:t>
            </a:r>
            <a:endParaRPr b="0" lang="en-US" sz="1800" spc="-1" strike="noStrike">
              <a:solidFill>
                <a:srgbClr val="000000"/>
              </a:solidFill>
              <a:latin typeface="Calibri"/>
            </a:endParaRPr>
          </a:p>
          <a:p>
            <a:pPr lvl="2" marL="857160" indent="-171360">
              <a:lnSpc>
                <a:spcPct val="100000"/>
              </a:lnSpc>
              <a:spcBef>
                <a:spcPts val="541"/>
              </a:spcBef>
              <a:buClr>
                <a:srgbClr val="000000"/>
              </a:buClr>
              <a:buFont typeface="Arial"/>
              <a:buChar char="•"/>
            </a:pPr>
            <a:r>
              <a:rPr b="0" lang="en-US" sz="1800" spc="-1" strike="noStrike">
                <a:solidFill>
                  <a:srgbClr val="000000"/>
                </a:solidFill>
                <a:latin typeface="Calibri"/>
              </a:rPr>
              <a:t>Customer</a:t>
            </a:r>
            <a:endParaRPr b="0" lang="en-US" sz="1800" spc="-1" strike="noStrike">
              <a:solidFill>
                <a:srgbClr val="000000"/>
              </a:solidFill>
              <a:latin typeface="Calibri"/>
            </a:endParaRPr>
          </a:p>
          <a:p>
            <a:pPr lvl="2" marL="857160" indent="-171360">
              <a:lnSpc>
                <a:spcPct val="100000"/>
              </a:lnSpc>
              <a:spcBef>
                <a:spcPts val="541"/>
              </a:spcBef>
              <a:buClr>
                <a:srgbClr val="000000"/>
              </a:buClr>
              <a:buFont typeface="Arial"/>
              <a:buChar char="•"/>
            </a:pPr>
            <a:r>
              <a:rPr b="0" lang="en-US" sz="1800" spc="-1" strike="noStrike">
                <a:solidFill>
                  <a:srgbClr val="000000"/>
                </a:solidFill>
                <a:latin typeface="Calibri"/>
              </a:rPr>
              <a:t>Internal processes</a:t>
            </a:r>
            <a:endParaRPr b="0" lang="en-US" sz="1800" spc="-1" strike="noStrike">
              <a:solidFill>
                <a:srgbClr val="000000"/>
              </a:solidFill>
              <a:latin typeface="Calibri"/>
            </a:endParaRPr>
          </a:p>
          <a:p>
            <a:pPr lvl="2" marL="857160" indent="-171360">
              <a:lnSpc>
                <a:spcPct val="100000"/>
              </a:lnSpc>
              <a:spcBef>
                <a:spcPts val="541"/>
              </a:spcBef>
              <a:buClr>
                <a:srgbClr val="000000"/>
              </a:buClr>
              <a:buFont typeface="Arial"/>
              <a:buChar char="•"/>
            </a:pPr>
            <a:r>
              <a:rPr b="0" lang="en-US" sz="1800" spc="-1" strike="noStrike">
                <a:solidFill>
                  <a:srgbClr val="000000"/>
                </a:solidFill>
                <a:latin typeface="Calibri"/>
              </a:rPr>
              <a:t>People/innovation/growth assets</a:t>
            </a:r>
            <a:endParaRPr b="0" lang="en-US" sz="1800" spc="-1" strike="noStrike">
              <a:solidFill>
                <a:srgbClr val="000000"/>
              </a:solidFill>
              <a:latin typeface="Calibri"/>
            </a:endParaRPr>
          </a:p>
          <a:p>
            <a:pPr>
              <a:lnSpc>
                <a:spcPct val="100000"/>
              </a:lnSpc>
              <a:spcBef>
                <a:spcPts val="479"/>
              </a:spcBef>
              <a:buNone/>
            </a:pP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Information Controls</a:t>
            </a:r>
            <a:endParaRPr b="0" lang="en-US" sz="3300" spc="-1" strike="noStrike">
              <a:solidFill>
                <a:srgbClr val="000000"/>
              </a:solidFill>
              <a:latin typeface="Arial"/>
            </a:endParaRPr>
          </a:p>
        </p:txBody>
      </p:sp>
      <p:sp>
        <p:nvSpPr>
          <p:cNvPr id="240"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Management information system (MIS) - </a:t>
            </a:r>
            <a:r>
              <a:rPr b="0" lang="en-US" sz="2400" spc="-1" strike="noStrike">
                <a:solidFill>
                  <a:srgbClr val="000000"/>
                </a:solidFill>
                <a:latin typeface="Calibri"/>
              </a:rPr>
              <a:t>a system used to provide management with needed information on a regular basis.</a:t>
            </a:r>
            <a:endParaRPr b="0" lang="en-US" sz="2400" spc="-1" strike="noStrike">
              <a:solidFill>
                <a:srgbClr val="000000"/>
              </a:solidFill>
              <a:latin typeface="Calibri"/>
            </a:endParaRPr>
          </a:p>
          <a:p>
            <a:pPr lvl="2" marL="857160" indent="-171360">
              <a:lnSpc>
                <a:spcPct val="100000"/>
              </a:lnSpc>
              <a:spcBef>
                <a:spcPts val="901"/>
              </a:spcBef>
              <a:buClr>
                <a:srgbClr val="000000"/>
              </a:buClr>
              <a:buFont typeface="Arial"/>
              <a:buChar char="•"/>
            </a:pPr>
            <a:r>
              <a:rPr b="1" lang="en-US" sz="1800" spc="-1" strike="noStrike">
                <a:solidFill>
                  <a:srgbClr val="000000"/>
                </a:solidFill>
                <a:latin typeface="Calibri"/>
              </a:rPr>
              <a:t>Data -</a:t>
            </a:r>
            <a:r>
              <a:rPr b="0" lang="en-US" sz="1800" spc="-1" strike="noStrike">
                <a:solidFill>
                  <a:srgbClr val="000000"/>
                </a:solidFill>
                <a:latin typeface="Calibri"/>
              </a:rPr>
              <a:t> an unorganized collection of raw, unanalyzed facts (e.g., an unsorted list of customer names).</a:t>
            </a:r>
            <a:endParaRPr b="0" lang="en-US" sz="1800" spc="-1" strike="noStrike">
              <a:solidFill>
                <a:srgbClr val="000000"/>
              </a:solidFill>
              <a:latin typeface="Calibri"/>
            </a:endParaRPr>
          </a:p>
          <a:p>
            <a:pPr lvl="2" marL="857160" indent="-171360">
              <a:lnSpc>
                <a:spcPct val="100000"/>
              </a:lnSpc>
              <a:spcBef>
                <a:spcPts val="901"/>
              </a:spcBef>
              <a:buClr>
                <a:srgbClr val="000000"/>
              </a:buClr>
              <a:buFont typeface="Arial"/>
              <a:buChar char="•"/>
            </a:pPr>
            <a:r>
              <a:rPr b="1" lang="en-US" sz="1800" spc="-1" strike="noStrike">
                <a:solidFill>
                  <a:srgbClr val="000000"/>
                </a:solidFill>
                <a:latin typeface="Calibri"/>
              </a:rPr>
              <a:t>Information -</a:t>
            </a:r>
            <a:r>
              <a:rPr b="0" lang="en-US" sz="1800" spc="-1" strike="noStrike">
                <a:solidFill>
                  <a:srgbClr val="000000"/>
                </a:solidFill>
                <a:latin typeface="Calibri"/>
              </a:rPr>
              <a:t> data that has been analyzed and organized such that it has value and relevance to managers.</a:t>
            </a:r>
            <a:endParaRPr b="0" lang="en-US" sz="18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Benchmarking of Best Practices</a:t>
            </a:r>
            <a:endParaRPr b="0" lang="en-US" sz="3300" spc="-1" strike="noStrike">
              <a:solidFill>
                <a:srgbClr val="000000"/>
              </a:solidFill>
              <a:latin typeface="Arial"/>
            </a:endParaRPr>
          </a:p>
        </p:txBody>
      </p:sp>
      <p:sp>
        <p:nvSpPr>
          <p:cNvPr id="242"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Benchmarking - </a:t>
            </a:r>
            <a:r>
              <a:rPr b="0" lang="en-US" sz="2400" spc="-1" strike="noStrike">
                <a:solidFill>
                  <a:srgbClr val="000000"/>
                </a:solidFill>
                <a:latin typeface="Calibri"/>
              </a:rPr>
              <a:t>the search for the best practices among competitors or non-competitors that lead to their superior performance.</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Benchmark - </a:t>
            </a:r>
            <a:r>
              <a:rPr b="0" lang="en-US" sz="2400" spc="-1" strike="noStrike">
                <a:solidFill>
                  <a:srgbClr val="000000"/>
                </a:solidFill>
                <a:latin typeface="Calibri"/>
              </a:rPr>
              <a:t>the standard of excellence to measure and compare against.</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601640" y="22860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18-10: Suggestions for</a:t>
            </a:r>
            <a:br>
              <a:rPr sz="3600"/>
            </a:br>
            <a:r>
              <a:rPr b="0" lang="en-US" sz="3600" spc="-1" strike="noStrike">
                <a:solidFill>
                  <a:srgbClr val="808080"/>
                </a:solidFill>
                <a:latin typeface="Calibri"/>
              </a:rPr>
              <a:t>Internal Benchmarking</a:t>
            </a:r>
            <a:endParaRPr b="0" lang="en-US" sz="3600" spc="-1" strike="noStrike">
              <a:solidFill>
                <a:srgbClr val="000000"/>
              </a:solidFill>
              <a:latin typeface="Arial"/>
            </a:endParaRPr>
          </a:p>
        </p:txBody>
      </p:sp>
      <p:pic>
        <p:nvPicPr>
          <p:cNvPr id="244" name="Picture 2" descr=""/>
          <p:cNvPicPr/>
          <p:nvPr/>
        </p:nvPicPr>
        <p:blipFill>
          <a:blip r:embed="rId1"/>
          <a:stretch/>
        </p:blipFill>
        <p:spPr>
          <a:xfrm>
            <a:off x="1064880" y="1600200"/>
            <a:ext cx="9980280" cy="4597200"/>
          </a:xfrm>
          <a:prstGeom prst="rect">
            <a:avLst/>
          </a:prstGeom>
          <a:ln w="0">
            <a:noFill/>
          </a:ln>
        </p:spPr>
      </p:pic>
    </p:spTree>
  </p:cSld>
  <mc:AlternateContent>
    <mc:Choice Requires="p14">
      <p:transition spd="med" p14:dur="800"/>
    </mc:Choice>
    <mc:Fallback>
      <p:transition spd="med"/>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Workplace Concerns</a:t>
            </a:r>
            <a:endParaRPr b="0" lang="en-US" sz="3300" spc="-1" strike="noStrike">
              <a:solidFill>
                <a:srgbClr val="000000"/>
              </a:solidFill>
              <a:latin typeface="Arial"/>
            </a:endParaRPr>
          </a:p>
        </p:txBody>
      </p:sp>
      <p:sp>
        <p:nvSpPr>
          <p:cNvPr id="246" name="PlaceHolder 2"/>
          <p:cNvSpPr>
            <a:spLocks noGrp="1"/>
          </p:cNvSpPr>
          <p:nvPr>
            <p:ph/>
          </p:nvPr>
        </p:nvSpPr>
        <p:spPr>
          <a:xfrm>
            <a:off x="609480" y="1600200"/>
            <a:ext cx="10972440" cy="45255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Employee theft - </a:t>
            </a:r>
            <a:r>
              <a:rPr b="0" lang="en-US" sz="2400" spc="-1" strike="noStrike">
                <a:solidFill>
                  <a:srgbClr val="000000"/>
                </a:solidFill>
                <a:latin typeface="Calibri"/>
              </a:rPr>
              <a:t>any unauthorized taking of company property by employees for their personal use.</a:t>
            </a:r>
            <a:endParaRPr b="0" lang="en-US" sz="2400" spc="-1" strike="noStrike">
              <a:solidFill>
                <a:srgbClr val="000000"/>
              </a:solidFill>
              <a:latin typeface="Calibri"/>
            </a:endParaRPr>
          </a:p>
          <a:p>
            <a:pPr marL="257040" indent="-257040">
              <a:lnSpc>
                <a:spcPct val="100000"/>
              </a:lnSpc>
              <a:spcBef>
                <a:spcPts val="479"/>
              </a:spcBef>
              <a:buNone/>
              <a:tabLst>
                <a:tab algn="l" pos="0"/>
              </a:tabLst>
            </a:pP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18-11: Controlling Employee Theft</a:t>
            </a:r>
            <a:endParaRPr b="0" lang="en-US" sz="3600" spc="-1" strike="noStrike">
              <a:solidFill>
                <a:srgbClr val="000000"/>
              </a:solidFill>
              <a:latin typeface="Arial"/>
            </a:endParaRPr>
          </a:p>
        </p:txBody>
      </p:sp>
      <p:pic>
        <p:nvPicPr>
          <p:cNvPr id="248" name="Picture 2" descr=""/>
          <p:cNvPicPr/>
          <p:nvPr/>
        </p:nvPicPr>
        <p:blipFill>
          <a:blip r:embed="rId1"/>
          <a:stretch/>
        </p:blipFill>
        <p:spPr>
          <a:xfrm>
            <a:off x="2057400" y="1371600"/>
            <a:ext cx="8324640" cy="3733560"/>
          </a:xfrm>
          <a:prstGeom prst="rect">
            <a:avLst/>
          </a:prstGeom>
          <a:ln w="0">
            <a:noFill/>
          </a:ln>
        </p:spPr>
      </p:pic>
    </p:spTree>
  </p:cSld>
  <mc:AlternateContent>
    <mc:Choice Requires="p14">
      <p:transition spd="med" p14:dur="800"/>
    </mc:Choice>
    <mc:Fallback>
      <p:transition spd="med"/>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600200" y="36432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18-11: Controlling </a:t>
            </a:r>
            <a:br>
              <a:rPr sz="3600"/>
            </a:br>
            <a:r>
              <a:rPr b="0" lang="en-US" sz="3600" spc="-1" strike="noStrike">
                <a:solidFill>
                  <a:srgbClr val="808080"/>
                </a:solidFill>
                <a:latin typeface="Calibri"/>
              </a:rPr>
              <a:t>Employee Theft (cont.)</a:t>
            </a:r>
            <a:endParaRPr b="0" lang="en-US" sz="3600" spc="-1" strike="noStrike">
              <a:solidFill>
                <a:srgbClr val="000000"/>
              </a:solidFill>
              <a:latin typeface="Arial"/>
            </a:endParaRPr>
          </a:p>
        </p:txBody>
      </p:sp>
      <p:grpSp>
        <p:nvGrpSpPr>
          <p:cNvPr id="250" name="Content Placeholder 8"/>
          <p:cNvGrpSpPr/>
          <p:nvPr/>
        </p:nvGrpSpPr>
        <p:grpSpPr>
          <a:xfrm>
            <a:off x="2057400" y="1828800"/>
            <a:ext cx="8076960" cy="4601880"/>
            <a:chOff x="2057400" y="1828800"/>
            <a:chExt cx="8076960" cy="4601880"/>
          </a:xfrm>
        </p:grpSpPr>
        <p:pic>
          <p:nvPicPr>
            <p:cNvPr id="251" name="Picture 2" descr=""/>
            <p:cNvPicPr/>
            <p:nvPr/>
          </p:nvPicPr>
          <p:blipFill>
            <a:blip r:embed="rId1"/>
            <a:stretch/>
          </p:blipFill>
          <p:spPr>
            <a:xfrm>
              <a:off x="2057400" y="1828800"/>
              <a:ext cx="8076960" cy="811800"/>
            </a:xfrm>
            <a:prstGeom prst="rect">
              <a:avLst/>
            </a:prstGeom>
            <a:ln w="0">
              <a:noFill/>
            </a:ln>
          </p:spPr>
        </p:pic>
        <p:pic>
          <p:nvPicPr>
            <p:cNvPr id="252" name="Picture 3" descr=""/>
            <p:cNvPicPr/>
            <p:nvPr/>
          </p:nvPicPr>
          <p:blipFill>
            <a:blip r:embed="rId2"/>
            <a:stretch/>
          </p:blipFill>
          <p:spPr>
            <a:xfrm>
              <a:off x="2160360" y="2471760"/>
              <a:ext cx="7710840" cy="3958920"/>
            </a:xfrm>
            <a:prstGeom prst="rect">
              <a:avLst/>
            </a:prstGeom>
            <a:ln w="0">
              <a:noFill/>
            </a:ln>
          </p:spPr>
        </p:pic>
      </p:grpSp>
    </p:spTree>
  </p:cSld>
  <mc:AlternateContent>
    <mc:Choice Requires="p14">
      <p:transition spd="med" p14:dur="800"/>
    </mc:Choice>
    <mc:Fallback>
      <p:transition spd="med"/>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Picture 6" descr=""/>
          <p:cNvPicPr/>
          <p:nvPr/>
        </p:nvPicPr>
        <p:blipFill>
          <a:blip r:embed="rId1"/>
          <a:stretch/>
        </p:blipFill>
        <p:spPr>
          <a:xfrm>
            <a:off x="890280" y="676080"/>
            <a:ext cx="9994320" cy="5485320"/>
          </a:xfrm>
          <a:prstGeom prst="rect">
            <a:avLst/>
          </a:prstGeom>
          <a:ln w="0">
            <a:noFill/>
          </a:ln>
        </p:spPr>
      </p:pic>
      <p:sp>
        <p:nvSpPr>
          <p:cNvPr id="192" name="PlaceHolder 1"/>
          <p:cNvSpPr>
            <a:spLocks noGrp="1"/>
          </p:cNvSpPr>
          <p:nvPr>
            <p:ph type="sldNum" idx="4"/>
          </p:nvPr>
        </p:nvSpPr>
        <p:spPr>
          <a:xfrm>
            <a:off x="8636040" y="6381720"/>
            <a:ext cx="2844360" cy="475920"/>
          </a:xfrm>
          <a:prstGeom prst="rect">
            <a:avLst/>
          </a:prstGeom>
          <a:noFill/>
          <a:ln w="9360">
            <a:noFill/>
          </a:ln>
        </p:spPr>
        <p:txBody>
          <a:bodyPr numCol="1" spcCol="0" anchor="t">
            <a:noAutofit/>
          </a:bodyPr>
          <a:lstStyle>
            <a:lvl1pPr algn="r">
              <a:lnSpc>
                <a:spcPct val="100000"/>
              </a:lnSpc>
              <a:buNone/>
              <a:defRPr b="0" lang="en-US" sz="1400" spc="-1" strike="noStrike">
                <a:solidFill>
                  <a:srgbClr val="000000"/>
                </a:solidFill>
                <a:latin typeface="Arial"/>
                <a:ea typeface="MS PGothic"/>
              </a:defRPr>
            </a:lvl1pPr>
          </a:lstStyle>
          <a:p>
            <a:pPr algn="r">
              <a:lnSpc>
                <a:spcPct val="100000"/>
              </a:lnSpc>
              <a:buNone/>
            </a:pPr>
            <a:r>
              <a:rPr b="0" lang="en-US" sz="1400" spc="-1" strike="noStrike">
                <a:solidFill>
                  <a:srgbClr val="000000"/>
                </a:solidFill>
                <a:latin typeface="Arial"/>
                <a:ea typeface="MS PGothic"/>
              </a:rPr>
              <a:t>10-</a:t>
            </a:r>
            <a:fld id="{38B14A43-F9C0-4840-8C11-D463D5E7A704}" type="slidenum">
              <a:rPr b="0" lang="en-US" sz="1400" spc="-1" strike="noStrike">
                <a:solidFill>
                  <a:srgbClr val="000000"/>
                </a:solidFill>
                <a:latin typeface="Arial"/>
                <a:ea typeface="MS PGothic"/>
              </a:rPr>
              <a:t>&lt;number&gt;</a:t>
            </a:fld>
            <a:endParaRPr b="0" lang="en-US" sz="1400" spc="-1" strike="noStrike">
              <a:latin typeface="Times New Roman"/>
            </a:endParaRPr>
          </a:p>
        </p:txBody>
      </p:sp>
      <p:sp>
        <p:nvSpPr>
          <p:cNvPr id="193" name="PlaceHolder 2"/>
          <p:cNvSpPr>
            <a:spLocks noGrp="1"/>
          </p:cNvSpPr>
          <p:nvPr>
            <p:ph type="dt" idx="5"/>
          </p:nvPr>
        </p:nvSpPr>
        <p:spPr>
          <a:xfrm>
            <a:off x="609480" y="6245280"/>
            <a:ext cx="2844360" cy="475920"/>
          </a:xfrm>
          <a:prstGeom prst="rect">
            <a:avLst/>
          </a:prstGeom>
          <a:noFill/>
          <a:ln w="9360">
            <a:noFill/>
          </a:ln>
        </p:spPr>
        <p:txBody>
          <a:bodyPr numCol="1" spcCol="0" anchor="t">
            <a:noAutofit/>
          </a:bodyPr>
          <a:lstStyle>
            <a:lvl1pPr>
              <a:defRPr b="0" lang="en-US" sz="2400" spc="-1" strike="noStrike">
                <a:latin typeface="Times New Roman"/>
              </a:defRPr>
            </a:lvl1pPr>
          </a:lstStyle>
          <a:p>
            <a:endParaRPr b="0" lang="en-US" sz="2400" spc="-1" strike="noStrike">
              <a:latin typeface="Times New Roman"/>
            </a:endParaRPr>
          </a:p>
        </p:txBody>
      </p:sp>
    </p:spTree>
  </p:cSld>
  <mc:AlternateContent>
    <mc:Choice Requires="p14">
      <p:transition spd="med" p14:dur="800"/>
    </mc:Choice>
    <mc:Fallback>
      <p:transition spd="med"/>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600200" y="30492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18-12: Controlling Workplace Violence</a:t>
            </a:r>
            <a:endParaRPr b="0" lang="en-US" sz="3600" spc="-1" strike="noStrike">
              <a:solidFill>
                <a:srgbClr val="000000"/>
              </a:solidFill>
              <a:latin typeface="Arial"/>
            </a:endParaRPr>
          </a:p>
        </p:txBody>
      </p:sp>
      <p:pic>
        <p:nvPicPr>
          <p:cNvPr id="254" name="Picture 2" descr=""/>
          <p:cNvPicPr/>
          <p:nvPr/>
        </p:nvPicPr>
        <p:blipFill>
          <a:blip r:embed="rId1"/>
          <a:stretch/>
        </p:blipFill>
        <p:spPr>
          <a:xfrm>
            <a:off x="2057400" y="1828800"/>
            <a:ext cx="8411760" cy="4495320"/>
          </a:xfrm>
          <a:prstGeom prst="rect">
            <a:avLst/>
          </a:prstGeom>
          <a:ln w="0">
            <a:noFill/>
          </a:ln>
        </p:spPr>
      </p:pic>
    </p:spTree>
  </p:cSld>
  <mc:AlternateContent>
    <mc:Choice Requires="p14">
      <p:transition spd="med" p14:dur="800"/>
    </mc:Choice>
    <mc:Fallback>
      <p:transition spd="med"/>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676520" y="17424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18-12: Controlling </a:t>
            </a:r>
            <a:br>
              <a:rPr sz="3600"/>
            </a:br>
            <a:r>
              <a:rPr b="0" lang="en-US" sz="3600" spc="-1" strike="noStrike">
                <a:solidFill>
                  <a:srgbClr val="808080"/>
                </a:solidFill>
                <a:latin typeface="Calibri"/>
              </a:rPr>
              <a:t>Workplace Violence (cont.)</a:t>
            </a:r>
            <a:endParaRPr b="0" lang="en-US" sz="3600" spc="-1" strike="noStrike">
              <a:solidFill>
                <a:srgbClr val="000000"/>
              </a:solidFill>
              <a:latin typeface="Arial"/>
            </a:endParaRPr>
          </a:p>
        </p:txBody>
      </p:sp>
      <p:grpSp>
        <p:nvGrpSpPr>
          <p:cNvPr id="256" name="Content Placeholder 7"/>
          <p:cNvGrpSpPr/>
          <p:nvPr/>
        </p:nvGrpSpPr>
        <p:grpSpPr>
          <a:xfrm>
            <a:off x="2362320" y="1600200"/>
            <a:ext cx="8229240" cy="4754160"/>
            <a:chOff x="2362320" y="1600200"/>
            <a:chExt cx="8229240" cy="4754160"/>
          </a:xfrm>
        </p:grpSpPr>
        <p:pic>
          <p:nvPicPr>
            <p:cNvPr id="257" name="Picture 2" descr=""/>
            <p:cNvPicPr/>
            <p:nvPr/>
          </p:nvPicPr>
          <p:blipFill>
            <a:blip r:embed="rId1"/>
            <a:stretch/>
          </p:blipFill>
          <p:spPr>
            <a:xfrm>
              <a:off x="2362320" y="1600200"/>
              <a:ext cx="8229240" cy="678960"/>
            </a:xfrm>
            <a:prstGeom prst="rect">
              <a:avLst/>
            </a:prstGeom>
            <a:ln w="0">
              <a:noFill/>
            </a:ln>
          </p:spPr>
        </p:pic>
        <p:pic>
          <p:nvPicPr>
            <p:cNvPr id="258" name="Picture 3" descr=""/>
            <p:cNvPicPr/>
            <p:nvPr/>
          </p:nvPicPr>
          <p:blipFill>
            <a:blip r:embed="rId2"/>
            <a:stretch/>
          </p:blipFill>
          <p:spPr>
            <a:xfrm>
              <a:off x="2402640" y="2166120"/>
              <a:ext cx="6435000" cy="4188240"/>
            </a:xfrm>
            <a:prstGeom prst="rect">
              <a:avLst/>
            </a:prstGeom>
            <a:ln w="0">
              <a:noFill/>
            </a:ln>
          </p:spPr>
        </p:pic>
      </p:grpSp>
    </p:spTree>
  </p:cSld>
  <mc:AlternateContent>
    <mc:Choice Requires="p14">
      <p:transition spd="med" p14:dur="800"/>
    </mc:Choice>
    <mc:Fallback>
      <p:transition spd="med"/>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828800" y="30492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Customer Interactions</a:t>
            </a:r>
            <a:endParaRPr b="0" lang="en-US" sz="3300" spc="-1" strike="noStrike">
              <a:solidFill>
                <a:srgbClr val="000000"/>
              </a:solidFill>
              <a:latin typeface="Arial"/>
            </a:endParaRPr>
          </a:p>
        </p:txBody>
      </p:sp>
      <p:sp>
        <p:nvSpPr>
          <p:cNvPr id="260" name="PlaceHolder 2"/>
          <p:cNvSpPr>
            <a:spLocks noGrp="1"/>
          </p:cNvSpPr>
          <p:nvPr>
            <p:ph/>
          </p:nvPr>
        </p:nvSpPr>
        <p:spPr>
          <a:xfrm>
            <a:off x="609480" y="2057400"/>
            <a:ext cx="10972440" cy="40683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Service profit chain - </a:t>
            </a:r>
            <a:r>
              <a:rPr b="0" lang="en-US" sz="2400" spc="-1" strike="noStrike">
                <a:solidFill>
                  <a:srgbClr val="000000"/>
                </a:solidFill>
                <a:latin typeface="Calibri"/>
              </a:rPr>
              <a:t>the service sequence from employees to customers to profit.</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Corporate governance - </a:t>
            </a:r>
            <a:r>
              <a:rPr b="0" lang="en-US" sz="2400" spc="-1" strike="noStrike">
                <a:solidFill>
                  <a:srgbClr val="000000"/>
                </a:solidFill>
                <a:latin typeface="Calibri"/>
              </a:rPr>
              <a:t>the system used to govern a corporation so that the interests of corporate owners are protected.</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0" y="76320"/>
            <a:ext cx="8229240" cy="1142640"/>
          </a:xfrm>
          <a:prstGeom prst="rect">
            <a:avLst/>
          </a:prstGeom>
          <a:noFill/>
          <a:ln w="0">
            <a:noFill/>
          </a:ln>
        </p:spPr>
        <p:txBody>
          <a:bodyPr numCol="1" spcCol="0" anchor="ctr">
            <a:noAutofit/>
          </a:bodyPr>
          <a:p>
            <a:pPr algn="ctr">
              <a:lnSpc>
                <a:spcPct val="100000"/>
              </a:lnSpc>
              <a:buNone/>
            </a:pPr>
            <a:r>
              <a:rPr b="0" lang="en-US" sz="3300" spc="-1" strike="noStrike">
                <a:solidFill>
                  <a:srgbClr val="000000"/>
                </a:solidFill>
                <a:latin typeface="Calibri"/>
              </a:rPr>
              <a:t>Terms to Know</a:t>
            </a:r>
            <a:endParaRPr b="0" lang="en-US" sz="3300" spc="-1" strike="noStrike">
              <a:solidFill>
                <a:srgbClr val="000000"/>
              </a:solidFill>
              <a:latin typeface="Arial"/>
            </a:endParaRPr>
          </a:p>
        </p:txBody>
      </p:sp>
      <p:sp>
        <p:nvSpPr>
          <p:cNvPr id="262" name="PlaceHolder 2"/>
          <p:cNvSpPr>
            <a:spLocks noGrp="1"/>
          </p:cNvSpPr>
          <p:nvPr>
            <p:ph/>
          </p:nvPr>
        </p:nvSpPr>
        <p:spPr>
          <a:xfrm>
            <a:off x="685800" y="1323720"/>
            <a:ext cx="3974760" cy="502884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controlling</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market control</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bureaucratic control</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control process</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range of variation</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immediate corrective action</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basic corrective action</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performance</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organizational performance</a:t>
            </a:r>
            <a:endParaRPr b="0" lang="en-US" sz="2400" spc="-1" strike="noStrike">
              <a:solidFill>
                <a:srgbClr val="000000"/>
              </a:solidFill>
              <a:latin typeface="Calibri"/>
            </a:endParaRPr>
          </a:p>
        </p:txBody>
      </p:sp>
      <p:sp>
        <p:nvSpPr>
          <p:cNvPr id="263" name="PlaceHolder 3"/>
          <p:cNvSpPr>
            <a:spLocks noGrp="1"/>
          </p:cNvSpPr>
          <p:nvPr>
            <p:ph/>
          </p:nvPr>
        </p:nvSpPr>
        <p:spPr>
          <a:xfrm>
            <a:off x="7531200" y="1219320"/>
            <a:ext cx="3974760" cy="525744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productivity</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organizational effectiveness</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feed forward control</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concurrent control</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management by walking around</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feedback control</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economic value added (EVA)</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market value added (MVA)</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timing>
    <p:tnLst>
      <p:par>
        <p:cTn id="45" dur="indefinite" restart="never" nodeType="tmRoot">
          <p:childTnLst>
            <p:seq>
              <p:cTn id="46" dur="indefinite" nodeType="mainSeq">
                <p:childTnLst>
                  <p:par>
                    <p:cTn id="47" nodeType="clickEffect" fill="hold">
                      <p:stCondLst>
                        <p:cond delay="0"/>
                      </p:stCondLst>
                      <p:childTnLst>
                        <p:par>
                          <p:cTn id="48" nodeType="withEffect" fill="hold">
                            <p:stCondLst>
                              <p:cond delay="0"/>
                            </p:stCondLst>
                            <p:childTnLst>
                              <p:par>
                                <p:cTn id="49" nodeType="afterEffect" fill="hold" presetClass="entr" presetID="22" presetSubtype="8">
                                  <p:stCondLst>
                                    <p:cond delay="0"/>
                                  </p:stCondLst>
                                  <p:childTnLst>
                                    <p:set>
                                      <p:cBhvr>
                                        <p:cTn id="50" dur="1" fill="hold">
                                          <p:stCondLst>
                                            <p:cond delay="0"/>
                                          </p:stCondLst>
                                        </p:cTn>
                                        <p:tgtEl>
                                          <p:spTgt spid="262">
                                            <p:txEl>
                                              <p:pRg st="0" end="0"/>
                                            </p:txEl>
                                          </p:spTgt>
                                        </p:tgtEl>
                                        <p:attrNameLst>
                                          <p:attrName>style.visibility</p:attrName>
                                        </p:attrNameLst>
                                      </p:cBhvr>
                                      <p:to>
                                        <p:strVal val="visible"/>
                                      </p:to>
                                    </p:set>
                                    <p:animEffect filter="wipe(left)" transition="in">
                                      <p:cBhvr additive="repl">
                                        <p:cTn id="51" dur="500"/>
                                        <p:tgtEl>
                                          <p:spTgt spid="262">
                                            <p:txEl>
                                              <p:pRg st="0" end="0"/>
                                            </p:txEl>
                                          </p:spTgt>
                                        </p:tgtEl>
                                      </p:cBhvr>
                                    </p:animEffect>
                                  </p:childTnLst>
                                </p:cTn>
                              </p:par>
                            </p:childTnLst>
                          </p:cTn>
                        </p:par>
                        <p:par>
                          <p:cTn id="52" nodeType="afterEffect" fill="hold">
                            <p:stCondLst>
                              <p:cond delay="500"/>
                            </p:stCondLst>
                            <p:childTnLst>
                              <p:par>
                                <p:cTn id="53" nodeType="afterEffect" fill="hold" presetClass="entr" presetID="22" presetSubtype="8">
                                  <p:stCondLst>
                                    <p:cond delay="0"/>
                                  </p:stCondLst>
                                  <p:childTnLst>
                                    <p:set>
                                      <p:cBhvr>
                                        <p:cTn id="54" dur="1" fill="hold">
                                          <p:stCondLst>
                                            <p:cond delay="0"/>
                                          </p:stCondLst>
                                        </p:cTn>
                                        <p:tgtEl>
                                          <p:spTgt spid="262">
                                            <p:txEl>
                                              <p:pRg st="1" end="1"/>
                                            </p:txEl>
                                          </p:spTgt>
                                        </p:tgtEl>
                                        <p:attrNameLst>
                                          <p:attrName>style.visibility</p:attrName>
                                        </p:attrNameLst>
                                      </p:cBhvr>
                                      <p:to>
                                        <p:strVal val="visible"/>
                                      </p:to>
                                    </p:set>
                                    <p:animEffect filter="wipe(left)" transition="in">
                                      <p:cBhvr additive="repl">
                                        <p:cTn id="55" dur="500"/>
                                        <p:tgtEl>
                                          <p:spTgt spid="262">
                                            <p:txEl>
                                              <p:pRg st="1" end="1"/>
                                            </p:txEl>
                                          </p:spTgt>
                                        </p:tgtEl>
                                      </p:cBhvr>
                                    </p:animEffect>
                                  </p:childTnLst>
                                </p:cTn>
                              </p:par>
                            </p:childTnLst>
                          </p:cTn>
                        </p:par>
                        <p:par>
                          <p:cTn id="56" nodeType="afterEffect" fill="hold">
                            <p:stCondLst>
                              <p:cond delay="1000"/>
                            </p:stCondLst>
                            <p:childTnLst>
                              <p:par>
                                <p:cTn id="57" nodeType="afterEffect" fill="hold" presetClass="entr" presetID="22" presetSubtype="8">
                                  <p:stCondLst>
                                    <p:cond delay="0"/>
                                  </p:stCondLst>
                                  <p:childTnLst>
                                    <p:set>
                                      <p:cBhvr>
                                        <p:cTn id="58" dur="1" fill="hold">
                                          <p:stCondLst>
                                            <p:cond delay="0"/>
                                          </p:stCondLst>
                                        </p:cTn>
                                        <p:tgtEl>
                                          <p:spTgt spid="262">
                                            <p:txEl>
                                              <p:pRg st="2" end="2"/>
                                            </p:txEl>
                                          </p:spTgt>
                                        </p:tgtEl>
                                        <p:attrNameLst>
                                          <p:attrName>style.visibility</p:attrName>
                                        </p:attrNameLst>
                                      </p:cBhvr>
                                      <p:to>
                                        <p:strVal val="visible"/>
                                      </p:to>
                                    </p:set>
                                    <p:animEffect filter="wipe(left)" transition="in">
                                      <p:cBhvr additive="repl">
                                        <p:cTn id="59" dur="500"/>
                                        <p:tgtEl>
                                          <p:spTgt spid="262">
                                            <p:txEl>
                                              <p:pRg st="2" end="2"/>
                                            </p:txEl>
                                          </p:spTgt>
                                        </p:tgtEl>
                                      </p:cBhvr>
                                    </p:animEffect>
                                  </p:childTnLst>
                                </p:cTn>
                              </p:par>
                            </p:childTnLst>
                          </p:cTn>
                        </p:par>
                        <p:par>
                          <p:cTn id="60" nodeType="afterEffect" fill="hold">
                            <p:stCondLst>
                              <p:cond delay="1500"/>
                            </p:stCondLst>
                            <p:childTnLst>
                              <p:par>
                                <p:cTn id="61" nodeType="afterEffect" fill="hold" presetClass="entr" presetID="22" presetSubtype="8">
                                  <p:stCondLst>
                                    <p:cond delay="0"/>
                                  </p:stCondLst>
                                  <p:childTnLst>
                                    <p:set>
                                      <p:cBhvr>
                                        <p:cTn id="62" dur="1" fill="hold">
                                          <p:stCondLst>
                                            <p:cond delay="0"/>
                                          </p:stCondLst>
                                        </p:cTn>
                                        <p:tgtEl>
                                          <p:spTgt spid="262">
                                            <p:txEl>
                                              <p:pRg st="3" end="3"/>
                                            </p:txEl>
                                          </p:spTgt>
                                        </p:tgtEl>
                                        <p:attrNameLst>
                                          <p:attrName>style.visibility</p:attrName>
                                        </p:attrNameLst>
                                      </p:cBhvr>
                                      <p:to>
                                        <p:strVal val="visible"/>
                                      </p:to>
                                    </p:set>
                                    <p:animEffect filter="wipe(left)" transition="in">
                                      <p:cBhvr additive="repl">
                                        <p:cTn id="63" dur="500"/>
                                        <p:tgtEl>
                                          <p:spTgt spid="262">
                                            <p:txEl>
                                              <p:pRg st="3" end="3"/>
                                            </p:txEl>
                                          </p:spTgt>
                                        </p:tgtEl>
                                      </p:cBhvr>
                                    </p:animEffect>
                                  </p:childTnLst>
                                </p:cTn>
                              </p:par>
                            </p:childTnLst>
                          </p:cTn>
                        </p:par>
                        <p:par>
                          <p:cTn id="64" nodeType="afterEffect" fill="hold">
                            <p:stCondLst>
                              <p:cond delay="2000"/>
                            </p:stCondLst>
                            <p:childTnLst>
                              <p:par>
                                <p:cTn id="65" nodeType="afterEffect" fill="hold" presetClass="entr" presetID="22" presetSubtype="8">
                                  <p:stCondLst>
                                    <p:cond delay="0"/>
                                  </p:stCondLst>
                                  <p:childTnLst>
                                    <p:set>
                                      <p:cBhvr>
                                        <p:cTn id="66" dur="1" fill="hold">
                                          <p:stCondLst>
                                            <p:cond delay="0"/>
                                          </p:stCondLst>
                                        </p:cTn>
                                        <p:tgtEl>
                                          <p:spTgt spid="262">
                                            <p:txEl>
                                              <p:pRg st="4" end="4"/>
                                            </p:txEl>
                                          </p:spTgt>
                                        </p:tgtEl>
                                        <p:attrNameLst>
                                          <p:attrName>style.visibility</p:attrName>
                                        </p:attrNameLst>
                                      </p:cBhvr>
                                      <p:to>
                                        <p:strVal val="visible"/>
                                      </p:to>
                                    </p:set>
                                    <p:animEffect filter="wipe(left)" transition="in">
                                      <p:cBhvr additive="repl">
                                        <p:cTn id="67" dur="500"/>
                                        <p:tgtEl>
                                          <p:spTgt spid="262">
                                            <p:txEl>
                                              <p:pRg st="4" end="4"/>
                                            </p:txEl>
                                          </p:spTgt>
                                        </p:tgtEl>
                                      </p:cBhvr>
                                    </p:animEffect>
                                  </p:childTnLst>
                                </p:cTn>
                              </p:par>
                            </p:childTnLst>
                          </p:cTn>
                        </p:par>
                        <p:par>
                          <p:cTn id="68" nodeType="afterEffect" fill="hold">
                            <p:stCondLst>
                              <p:cond delay="2500"/>
                            </p:stCondLst>
                            <p:childTnLst>
                              <p:par>
                                <p:cTn id="69" nodeType="afterEffect" fill="hold" presetClass="entr" presetID="22" presetSubtype="8">
                                  <p:stCondLst>
                                    <p:cond delay="0"/>
                                  </p:stCondLst>
                                  <p:childTnLst>
                                    <p:set>
                                      <p:cBhvr>
                                        <p:cTn id="70" dur="1" fill="hold">
                                          <p:stCondLst>
                                            <p:cond delay="0"/>
                                          </p:stCondLst>
                                        </p:cTn>
                                        <p:tgtEl>
                                          <p:spTgt spid="262">
                                            <p:txEl>
                                              <p:pRg st="5" end="5"/>
                                            </p:txEl>
                                          </p:spTgt>
                                        </p:tgtEl>
                                        <p:attrNameLst>
                                          <p:attrName>style.visibility</p:attrName>
                                        </p:attrNameLst>
                                      </p:cBhvr>
                                      <p:to>
                                        <p:strVal val="visible"/>
                                      </p:to>
                                    </p:set>
                                    <p:animEffect filter="wipe(left)" transition="in">
                                      <p:cBhvr additive="repl">
                                        <p:cTn id="71" dur="500"/>
                                        <p:tgtEl>
                                          <p:spTgt spid="262">
                                            <p:txEl>
                                              <p:pRg st="5" end="5"/>
                                            </p:txEl>
                                          </p:spTgt>
                                        </p:tgtEl>
                                      </p:cBhvr>
                                    </p:animEffect>
                                  </p:childTnLst>
                                </p:cTn>
                              </p:par>
                            </p:childTnLst>
                          </p:cTn>
                        </p:par>
                        <p:par>
                          <p:cTn id="72" nodeType="afterEffect" fill="hold">
                            <p:stCondLst>
                              <p:cond delay="3000"/>
                            </p:stCondLst>
                            <p:childTnLst>
                              <p:par>
                                <p:cTn id="73" nodeType="afterEffect" fill="hold" presetClass="entr" presetID="22" presetSubtype="8">
                                  <p:stCondLst>
                                    <p:cond delay="0"/>
                                  </p:stCondLst>
                                  <p:childTnLst>
                                    <p:set>
                                      <p:cBhvr>
                                        <p:cTn id="74" dur="1" fill="hold">
                                          <p:stCondLst>
                                            <p:cond delay="0"/>
                                          </p:stCondLst>
                                        </p:cTn>
                                        <p:tgtEl>
                                          <p:spTgt spid="262">
                                            <p:txEl>
                                              <p:pRg st="6" end="6"/>
                                            </p:txEl>
                                          </p:spTgt>
                                        </p:tgtEl>
                                        <p:attrNameLst>
                                          <p:attrName>style.visibility</p:attrName>
                                        </p:attrNameLst>
                                      </p:cBhvr>
                                      <p:to>
                                        <p:strVal val="visible"/>
                                      </p:to>
                                    </p:set>
                                    <p:animEffect filter="wipe(left)" transition="in">
                                      <p:cBhvr additive="repl">
                                        <p:cTn id="75" dur="500"/>
                                        <p:tgtEl>
                                          <p:spTgt spid="262">
                                            <p:txEl>
                                              <p:pRg st="6" end="6"/>
                                            </p:txEl>
                                          </p:spTgt>
                                        </p:tgtEl>
                                      </p:cBhvr>
                                    </p:animEffect>
                                  </p:childTnLst>
                                </p:cTn>
                              </p:par>
                            </p:childTnLst>
                          </p:cTn>
                        </p:par>
                        <p:par>
                          <p:cTn id="76" nodeType="afterEffect" fill="hold">
                            <p:stCondLst>
                              <p:cond delay="3500"/>
                            </p:stCondLst>
                            <p:childTnLst>
                              <p:par>
                                <p:cTn id="77" nodeType="afterEffect" fill="hold" presetClass="entr" presetID="22" presetSubtype="8">
                                  <p:stCondLst>
                                    <p:cond delay="0"/>
                                  </p:stCondLst>
                                  <p:childTnLst>
                                    <p:set>
                                      <p:cBhvr>
                                        <p:cTn id="78" dur="1" fill="hold">
                                          <p:stCondLst>
                                            <p:cond delay="0"/>
                                          </p:stCondLst>
                                        </p:cTn>
                                        <p:tgtEl>
                                          <p:spTgt spid="262">
                                            <p:txEl>
                                              <p:pRg st="7" end="7"/>
                                            </p:txEl>
                                          </p:spTgt>
                                        </p:tgtEl>
                                        <p:attrNameLst>
                                          <p:attrName>style.visibility</p:attrName>
                                        </p:attrNameLst>
                                      </p:cBhvr>
                                      <p:to>
                                        <p:strVal val="visible"/>
                                      </p:to>
                                    </p:set>
                                    <p:animEffect filter="wipe(left)" transition="in">
                                      <p:cBhvr additive="repl">
                                        <p:cTn id="79" dur="500"/>
                                        <p:tgtEl>
                                          <p:spTgt spid="262">
                                            <p:txEl>
                                              <p:pRg st="7" end="7"/>
                                            </p:txEl>
                                          </p:spTgt>
                                        </p:tgtEl>
                                      </p:cBhvr>
                                    </p:animEffect>
                                  </p:childTnLst>
                                </p:cTn>
                              </p:par>
                            </p:childTnLst>
                          </p:cTn>
                        </p:par>
                        <p:par>
                          <p:cTn id="80" nodeType="afterEffect" fill="hold">
                            <p:stCondLst>
                              <p:cond delay="4000"/>
                            </p:stCondLst>
                            <p:childTnLst>
                              <p:par>
                                <p:cTn id="81" nodeType="afterEffect" fill="hold" presetClass="entr" presetID="22" presetSubtype="8">
                                  <p:stCondLst>
                                    <p:cond delay="0"/>
                                  </p:stCondLst>
                                  <p:childTnLst>
                                    <p:set>
                                      <p:cBhvr>
                                        <p:cTn id="82" dur="1" fill="hold">
                                          <p:stCondLst>
                                            <p:cond delay="0"/>
                                          </p:stCondLst>
                                        </p:cTn>
                                        <p:tgtEl>
                                          <p:spTgt spid="262">
                                            <p:txEl>
                                              <p:pRg st="8" end="8"/>
                                            </p:txEl>
                                          </p:spTgt>
                                        </p:tgtEl>
                                        <p:attrNameLst>
                                          <p:attrName>style.visibility</p:attrName>
                                        </p:attrNameLst>
                                      </p:cBhvr>
                                      <p:to>
                                        <p:strVal val="visible"/>
                                      </p:to>
                                    </p:set>
                                    <p:animEffect filter="wipe(left)" transition="in">
                                      <p:cBhvr additive="repl">
                                        <p:cTn id="83" dur="500"/>
                                        <p:tgtEl>
                                          <p:spTgt spid="262">
                                            <p:txEl>
                                              <p:pRg st="8" end="8"/>
                                            </p:txEl>
                                          </p:spTgt>
                                        </p:tgtEl>
                                      </p:cBhvr>
                                    </p:animEffect>
                                  </p:childTnLst>
                                </p:cTn>
                              </p:par>
                            </p:childTnLst>
                          </p:cTn>
                        </p:par>
                        <p:par>
                          <p:cTn id="84" nodeType="afterEffect" fill="hold">
                            <p:stCondLst>
                              <p:cond delay="4500"/>
                            </p:stCondLst>
                            <p:childTnLst>
                              <p:par>
                                <p:cTn id="85" nodeType="afterEffect" fill="hold" presetClass="entr" presetID="22" presetSubtype="8">
                                  <p:stCondLst>
                                    <p:cond delay="0"/>
                                  </p:stCondLst>
                                  <p:childTnLst>
                                    <p:set>
                                      <p:cBhvr>
                                        <p:cTn id="86" dur="1" fill="hold">
                                          <p:stCondLst>
                                            <p:cond delay="0"/>
                                          </p:stCondLst>
                                        </p:cTn>
                                        <p:tgtEl>
                                          <p:spTgt spid="263">
                                            <p:txEl>
                                              <p:pRg st="0" end="0"/>
                                            </p:txEl>
                                          </p:spTgt>
                                        </p:tgtEl>
                                        <p:attrNameLst>
                                          <p:attrName>style.visibility</p:attrName>
                                        </p:attrNameLst>
                                      </p:cBhvr>
                                      <p:to>
                                        <p:strVal val="visible"/>
                                      </p:to>
                                    </p:set>
                                    <p:animEffect filter="wipe(left)" transition="in">
                                      <p:cBhvr additive="repl">
                                        <p:cTn id="87" dur="500"/>
                                        <p:tgtEl>
                                          <p:spTgt spid="263">
                                            <p:txEl>
                                              <p:pRg st="0" end="0"/>
                                            </p:txEl>
                                          </p:spTgt>
                                        </p:tgtEl>
                                      </p:cBhvr>
                                    </p:animEffect>
                                  </p:childTnLst>
                                </p:cTn>
                              </p:par>
                            </p:childTnLst>
                          </p:cTn>
                        </p:par>
                        <p:par>
                          <p:cTn id="88" nodeType="afterEffect" fill="hold">
                            <p:stCondLst>
                              <p:cond delay="5000"/>
                            </p:stCondLst>
                            <p:childTnLst>
                              <p:par>
                                <p:cTn id="89" nodeType="afterEffect" fill="hold" presetClass="entr" presetID="22" presetSubtype="8">
                                  <p:stCondLst>
                                    <p:cond delay="0"/>
                                  </p:stCondLst>
                                  <p:childTnLst>
                                    <p:set>
                                      <p:cBhvr>
                                        <p:cTn id="90" dur="1" fill="hold">
                                          <p:stCondLst>
                                            <p:cond delay="0"/>
                                          </p:stCondLst>
                                        </p:cTn>
                                        <p:tgtEl>
                                          <p:spTgt spid="263">
                                            <p:txEl>
                                              <p:pRg st="1" end="1"/>
                                            </p:txEl>
                                          </p:spTgt>
                                        </p:tgtEl>
                                        <p:attrNameLst>
                                          <p:attrName>style.visibility</p:attrName>
                                        </p:attrNameLst>
                                      </p:cBhvr>
                                      <p:to>
                                        <p:strVal val="visible"/>
                                      </p:to>
                                    </p:set>
                                    <p:animEffect filter="wipe(left)" transition="in">
                                      <p:cBhvr additive="repl">
                                        <p:cTn id="91" dur="500"/>
                                        <p:tgtEl>
                                          <p:spTgt spid="263">
                                            <p:txEl>
                                              <p:pRg st="1" end="1"/>
                                            </p:txEl>
                                          </p:spTgt>
                                        </p:tgtEl>
                                      </p:cBhvr>
                                    </p:animEffect>
                                  </p:childTnLst>
                                </p:cTn>
                              </p:par>
                            </p:childTnLst>
                          </p:cTn>
                        </p:par>
                        <p:par>
                          <p:cTn id="92" nodeType="afterEffect" fill="hold">
                            <p:stCondLst>
                              <p:cond delay="5500"/>
                            </p:stCondLst>
                            <p:childTnLst>
                              <p:par>
                                <p:cTn id="93" nodeType="afterEffect" fill="hold" presetClass="entr" presetID="22" presetSubtype="8">
                                  <p:stCondLst>
                                    <p:cond delay="0"/>
                                  </p:stCondLst>
                                  <p:childTnLst>
                                    <p:set>
                                      <p:cBhvr>
                                        <p:cTn id="94" dur="1" fill="hold">
                                          <p:stCondLst>
                                            <p:cond delay="0"/>
                                          </p:stCondLst>
                                        </p:cTn>
                                        <p:tgtEl>
                                          <p:spTgt spid="263">
                                            <p:txEl>
                                              <p:pRg st="2" end="2"/>
                                            </p:txEl>
                                          </p:spTgt>
                                        </p:tgtEl>
                                        <p:attrNameLst>
                                          <p:attrName>style.visibility</p:attrName>
                                        </p:attrNameLst>
                                      </p:cBhvr>
                                      <p:to>
                                        <p:strVal val="visible"/>
                                      </p:to>
                                    </p:set>
                                    <p:animEffect filter="wipe(left)" transition="in">
                                      <p:cBhvr additive="repl">
                                        <p:cTn id="95" dur="500"/>
                                        <p:tgtEl>
                                          <p:spTgt spid="263">
                                            <p:txEl>
                                              <p:pRg st="2" end="2"/>
                                            </p:txEl>
                                          </p:spTgt>
                                        </p:tgtEl>
                                      </p:cBhvr>
                                    </p:animEffect>
                                  </p:childTnLst>
                                </p:cTn>
                              </p:par>
                            </p:childTnLst>
                          </p:cTn>
                        </p:par>
                        <p:par>
                          <p:cTn id="96" nodeType="afterEffect" fill="hold">
                            <p:stCondLst>
                              <p:cond delay="6000"/>
                            </p:stCondLst>
                            <p:childTnLst>
                              <p:par>
                                <p:cTn id="97" nodeType="afterEffect" fill="hold" presetClass="entr" presetID="22" presetSubtype="8">
                                  <p:stCondLst>
                                    <p:cond delay="0"/>
                                  </p:stCondLst>
                                  <p:childTnLst>
                                    <p:set>
                                      <p:cBhvr>
                                        <p:cTn id="98" dur="1" fill="hold">
                                          <p:stCondLst>
                                            <p:cond delay="0"/>
                                          </p:stCondLst>
                                        </p:cTn>
                                        <p:tgtEl>
                                          <p:spTgt spid="263">
                                            <p:txEl>
                                              <p:pRg st="3" end="3"/>
                                            </p:txEl>
                                          </p:spTgt>
                                        </p:tgtEl>
                                        <p:attrNameLst>
                                          <p:attrName>style.visibility</p:attrName>
                                        </p:attrNameLst>
                                      </p:cBhvr>
                                      <p:to>
                                        <p:strVal val="visible"/>
                                      </p:to>
                                    </p:set>
                                    <p:animEffect filter="wipe(left)" transition="in">
                                      <p:cBhvr additive="repl">
                                        <p:cTn id="99" dur="500"/>
                                        <p:tgtEl>
                                          <p:spTgt spid="263">
                                            <p:txEl>
                                              <p:pRg st="3" end="3"/>
                                            </p:txEl>
                                          </p:spTgt>
                                        </p:tgtEl>
                                      </p:cBhvr>
                                    </p:animEffect>
                                  </p:childTnLst>
                                </p:cTn>
                              </p:par>
                            </p:childTnLst>
                          </p:cTn>
                        </p:par>
                        <p:par>
                          <p:cTn id="100" nodeType="afterEffect" fill="hold">
                            <p:stCondLst>
                              <p:cond delay="6500"/>
                            </p:stCondLst>
                            <p:childTnLst>
                              <p:par>
                                <p:cTn id="101" nodeType="afterEffect" fill="hold" presetClass="entr" presetID="22" presetSubtype="8">
                                  <p:stCondLst>
                                    <p:cond delay="0"/>
                                  </p:stCondLst>
                                  <p:childTnLst>
                                    <p:set>
                                      <p:cBhvr>
                                        <p:cTn id="102" dur="1" fill="hold">
                                          <p:stCondLst>
                                            <p:cond delay="0"/>
                                          </p:stCondLst>
                                        </p:cTn>
                                        <p:tgtEl>
                                          <p:spTgt spid="263">
                                            <p:txEl>
                                              <p:pRg st="4" end="4"/>
                                            </p:txEl>
                                          </p:spTgt>
                                        </p:tgtEl>
                                        <p:attrNameLst>
                                          <p:attrName>style.visibility</p:attrName>
                                        </p:attrNameLst>
                                      </p:cBhvr>
                                      <p:to>
                                        <p:strVal val="visible"/>
                                      </p:to>
                                    </p:set>
                                    <p:animEffect filter="wipe(left)" transition="in">
                                      <p:cBhvr additive="repl">
                                        <p:cTn id="103" dur="500"/>
                                        <p:tgtEl>
                                          <p:spTgt spid="263">
                                            <p:txEl>
                                              <p:pRg st="4" end="4"/>
                                            </p:txEl>
                                          </p:spTgt>
                                        </p:tgtEl>
                                      </p:cBhvr>
                                    </p:animEffect>
                                  </p:childTnLst>
                                </p:cTn>
                              </p:par>
                            </p:childTnLst>
                          </p:cTn>
                        </p:par>
                        <p:par>
                          <p:cTn id="104" nodeType="afterEffect" fill="hold">
                            <p:stCondLst>
                              <p:cond delay="7000"/>
                            </p:stCondLst>
                            <p:childTnLst>
                              <p:par>
                                <p:cTn id="105" nodeType="afterEffect" fill="hold" presetClass="entr" presetID="22" presetSubtype="8">
                                  <p:stCondLst>
                                    <p:cond delay="0"/>
                                  </p:stCondLst>
                                  <p:childTnLst>
                                    <p:set>
                                      <p:cBhvr>
                                        <p:cTn id="106" dur="1" fill="hold">
                                          <p:stCondLst>
                                            <p:cond delay="0"/>
                                          </p:stCondLst>
                                        </p:cTn>
                                        <p:tgtEl>
                                          <p:spTgt spid="263">
                                            <p:txEl>
                                              <p:pRg st="5" end="5"/>
                                            </p:txEl>
                                          </p:spTgt>
                                        </p:tgtEl>
                                        <p:attrNameLst>
                                          <p:attrName>style.visibility</p:attrName>
                                        </p:attrNameLst>
                                      </p:cBhvr>
                                      <p:to>
                                        <p:strVal val="visible"/>
                                      </p:to>
                                    </p:set>
                                    <p:animEffect filter="wipe(left)" transition="in">
                                      <p:cBhvr additive="repl">
                                        <p:cTn id="107" dur="500"/>
                                        <p:tgtEl>
                                          <p:spTgt spid="263">
                                            <p:txEl>
                                              <p:pRg st="5" end="5"/>
                                            </p:txEl>
                                          </p:spTgt>
                                        </p:tgtEl>
                                      </p:cBhvr>
                                    </p:animEffect>
                                  </p:childTnLst>
                                </p:cTn>
                              </p:par>
                            </p:childTnLst>
                          </p:cTn>
                        </p:par>
                        <p:par>
                          <p:cTn id="108" nodeType="afterEffect" fill="hold">
                            <p:stCondLst>
                              <p:cond delay="7500"/>
                            </p:stCondLst>
                            <p:childTnLst>
                              <p:par>
                                <p:cTn id="109" nodeType="afterEffect" fill="hold" presetClass="entr" presetID="22" presetSubtype="8">
                                  <p:stCondLst>
                                    <p:cond delay="0"/>
                                  </p:stCondLst>
                                  <p:childTnLst>
                                    <p:set>
                                      <p:cBhvr>
                                        <p:cTn id="110" dur="1" fill="hold">
                                          <p:stCondLst>
                                            <p:cond delay="0"/>
                                          </p:stCondLst>
                                        </p:cTn>
                                        <p:tgtEl>
                                          <p:spTgt spid="263">
                                            <p:txEl>
                                              <p:pRg st="6" end="6"/>
                                            </p:txEl>
                                          </p:spTgt>
                                        </p:tgtEl>
                                        <p:attrNameLst>
                                          <p:attrName>style.visibility</p:attrName>
                                        </p:attrNameLst>
                                      </p:cBhvr>
                                      <p:to>
                                        <p:strVal val="visible"/>
                                      </p:to>
                                    </p:set>
                                    <p:animEffect filter="wipe(left)" transition="in">
                                      <p:cBhvr additive="repl">
                                        <p:cTn id="111" dur="500"/>
                                        <p:tgtEl>
                                          <p:spTgt spid="263">
                                            <p:txEl>
                                              <p:pRg st="6" end="6"/>
                                            </p:txEl>
                                          </p:spTgt>
                                        </p:tgtEl>
                                      </p:cBhvr>
                                    </p:animEffect>
                                  </p:childTnLst>
                                </p:cTn>
                              </p:par>
                            </p:childTnLst>
                          </p:cTn>
                        </p:par>
                        <p:par>
                          <p:cTn id="112" nodeType="afterEffect" fill="hold">
                            <p:stCondLst>
                              <p:cond delay="8000"/>
                            </p:stCondLst>
                            <p:childTnLst>
                              <p:par>
                                <p:cTn id="113" nodeType="afterEffect" fill="hold" presetClass="entr" presetID="22" presetSubtype="8">
                                  <p:stCondLst>
                                    <p:cond delay="0"/>
                                  </p:stCondLst>
                                  <p:childTnLst>
                                    <p:set>
                                      <p:cBhvr>
                                        <p:cTn id="114" dur="1" fill="hold">
                                          <p:stCondLst>
                                            <p:cond delay="0"/>
                                          </p:stCondLst>
                                        </p:cTn>
                                        <p:tgtEl>
                                          <p:spTgt spid="263">
                                            <p:txEl>
                                              <p:pRg st="7" end="7"/>
                                            </p:txEl>
                                          </p:spTgt>
                                        </p:tgtEl>
                                        <p:attrNameLst>
                                          <p:attrName>style.visibility</p:attrName>
                                        </p:attrNameLst>
                                      </p:cBhvr>
                                      <p:to>
                                        <p:strVal val="visible"/>
                                      </p:to>
                                    </p:set>
                                    <p:animEffect filter="wipe(left)" transition="in">
                                      <p:cBhvr additive="repl">
                                        <p:cTn id="115" dur="500"/>
                                        <p:tgtEl>
                                          <p:spTgt spid="263">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4" name="TextBox 2"/>
          <p:cNvSpPr/>
          <p:nvPr/>
        </p:nvSpPr>
        <p:spPr>
          <a:xfrm>
            <a:off x="228600" y="1581840"/>
            <a:ext cx="11810520" cy="3219840"/>
          </a:xfrm>
          <a:prstGeom prst="rect">
            <a:avLst/>
          </a:prstGeom>
          <a:blipFill rotWithShape="0">
            <a:blip r:embed="rId1"/>
            <a:srcRect/>
            <a:tile/>
          </a:blipFill>
          <a:ln>
            <a:solidFill>
              <a:srgbClr val="98b855"/>
            </a:solidFill>
            <a:round/>
          </a:ln>
          <a:effectLst>
            <a:outerShdw blurRad="39960" dir="5400000" dist="2016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rIns="90000" tIns="45000" bIns="45000" anchor="ctr">
            <a:spAutoFit/>
          </a:bodyPr>
          <a:p>
            <a:pPr algn="ctr" rtl="1">
              <a:lnSpc>
                <a:spcPct val="107000"/>
              </a:lnSpc>
              <a:spcAft>
                <a:spcPts val="799"/>
              </a:spcAft>
              <a:buNone/>
            </a:pPr>
            <a:r>
              <a:rPr b="0" lang="ar-SA" sz="9600" spc="12" strike="noStrike">
                <a:solidFill>
                  <a:srgbClr val="ffff00"/>
                </a:solidFill>
                <a:latin typeface="Calibri"/>
                <a:cs typeface="_PDMS_Saleem_QuranFont"/>
              </a:rPr>
              <a:t>یَاحَیُّ یَا قَیُّومُ بِرَحمَتِكَ اَستَغِیثُ</a:t>
            </a:r>
            <a:endParaRPr b="0" lang="en-US" sz="9600" spc="-1" strike="noStrike">
              <a:latin typeface="Arial"/>
            </a:endParaRPr>
          </a:p>
        </p:txBody>
      </p:sp>
    </p:spTree>
  </p:cSld>
  <mc:AlternateContent>
    <mc:Choice Requires="p14">
      <p:transition spd="med" p14:dur="800"/>
    </mc:Choice>
    <mc:Fallback>
      <p:transition spd="med"/>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Picture 6" descr="PPT_Banner_CO18"/>
          <p:cNvPicPr/>
          <p:nvPr/>
        </p:nvPicPr>
        <p:blipFill>
          <a:blip r:embed="rId1"/>
          <a:stretch/>
        </p:blipFill>
        <p:spPr>
          <a:xfrm>
            <a:off x="0" y="0"/>
            <a:ext cx="12191760" cy="3428640"/>
          </a:xfrm>
          <a:prstGeom prst="rect">
            <a:avLst/>
          </a:prstGeom>
          <a:ln w="0">
            <a:noFill/>
          </a:ln>
        </p:spPr>
      </p:pic>
      <p:sp>
        <p:nvSpPr>
          <p:cNvPr id="195" name="TextBox 4"/>
          <p:cNvSpPr/>
          <p:nvPr/>
        </p:nvSpPr>
        <p:spPr>
          <a:xfrm>
            <a:off x="1905120" y="1828800"/>
            <a:ext cx="8457840" cy="523440"/>
          </a:xfrm>
          <a:prstGeom prst="rect">
            <a:avLst/>
          </a:prstGeom>
          <a:noFill/>
          <a:ln w="0">
            <a:noFill/>
          </a:ln>
        </p:spPr>
        <p:style>
          <a:lnRef idx="0"/>
          <a:fillRef idx="0"/>
          <a:effectRef idx="0"/>
          <a:fontRef idx="minor"/>
        </p:style>
      </p:sp>
      <p:sp>
        <p:nvSpPr>
          <p:cNvPr id="196" name="TextBox 5"/>
          <p:cNvSpPr/>
          <p:nvPr/>
        </p:nvSpPr>
        <p:spPr>
          <a:xfrm>
            <a:off x="647640" y="3124080"/>
            <a:ext cx="10896120" cy="35017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1" lang="en-US" sz="3200" spc="-1" strike="noStrike">
                <a:solidFill>
                  <a:srgbClr val="000000"/>
                </a:solidFill>
                <a:latin typeface="Calibri"/>
              </a:rPr>
              <a:t>Explain </a:t>
            </a:r>
            <a:r>
              <a:rPr b="0" lang="en-US" sz="3200" spc="-1" strike="noStrike">
                <a:solidFill>
                  <a:srgbClr val="000000"/>
                </a:solidFill>
                <a:latin typeface="Calibri"/>
              </a:rPr>
              <a:t>the</a:t>
            </a:r>
            <a:r>
              <a:rPr b="1" lang="en-US" sz="3200" spc="-1" strike="noStrike">
                <a:solidFill>
                  <a:srgbClr val="000000"/>
                </a:solidFill>
                <a:latin typeface="Calibri"/>
              </a:rPr>
              <a:t> </a:t>
            </a:r>
            <a:r>
              <a:rPr b="0" lang="en-US" sz="3200" spc="-1" strike="noStrike">
                <a:solidFill>
                  <a:srgbClr val="000000"/>
                </a:solidFill>
                <a:latin typeface="Calibri"/>
              </a:rPr>
              <a:t>nature and importance of control</a:t>
            </a:r>
            <a:endParaRPr b="0" lang="en-US" sz="3200" spc="-1" strike="noStrike">
              <a:latin typeface="Arial"/>
            </a:endParaRPr>
          </a:p>
          <a:p>
            <a:pPr marL="216000" indent="-216000">
              <a:lnSpc>
                <a:spcPct val="100000"/>
              </a:lnSpc>
              <a:buClr>
                <a:srgbClr val="000000"/>
              </a:buClr>
              <a:buFont typeface="Arial"/>
              <a:buChar char="•"/>
            </a:pPr>
            <a:r>
              <a:rPr b="1" lang="en-US" sz="3200" spc="-1" strike="noStrike">
                <a:solidFill>
                  <a:srgbClr val="000000"/>
                </a:solidFill>
                <a:latin typeface="Calibri"/>
              </a:rPr>
              <a:t>Describe </a:t>
            </a:r>
            <a:r>
              <a:rPr b="0" lang="en-US" sz="3200" spc="-1" strike="noStrike">
                <a:solidFill>
                  <a:srgbClr val="000000"/>
                </a:solidFill>
                <a:latin typeface="Calibri"/>
              </a:rPr>
              <a:t>the</a:t>
            </a:r>
            <a:r>
              <a:rPr b="1" lang="en-US" sz="3200" spc="-1" strike="noStrike">
                <a:solidFill>
                  <a:srgbClr val="000000"/>
                </a:solidFill>
                <a:latin typeface="Calibri"/>
              </a:rPr>
              <a:t> </a:t>
            </a:r>
            <a:r>
              <a:rPr b="0" lang="en-US" sz="3200" spc="-1" strike="noStrike">
                <a:solidFill>
                  <a:srgbClr val="000000"/>
                </a:solidFill>
                <a:latin typeface="Calibri"/>
              </a:rPr>
              <a:t>three steps in the control process</a:t>
            </a:r>
            <a:endParaRPr b="0" lang="en-US" sz="3200" spc="-1" strike="noStrike">
              <a:latin typeface="Arial"/>
            </a:endParaRPr>
          </a:p>
          <a:p>
            <a:pPr marL="216000" indent="-216000">
              <a:lnSpc>
                <a:spcPct val="100000"/>
              </a:lnSpc>
              <a:buClr>
                <a:srgbClr val="000000"/>
              </a:buClr>
              <a:buFont typeface="Arial"/>
              <a:buChar char="•"/>
            </a:pPr>
            <a:r>
              <a:rPr b="1" lang="en-US" sz="3200" spc="-1" strike="noStrike">
                <a:solidFill>
                  <a:srgbClr val="000000"/>
                </a:solidFill>
                <a:latin typeface="Calibri"/>
              </a:rPr>
              <a:t>Explain </a:t>
            </a:r>
            <a:r>
              <a:rPr b="0" lang="en-US" sz="3200" spc="-1" strike="noStrike">
                <a:solidFill>
                  <a:srgbClr val="000000"/>
                </a:solidFill>
                <a:latin typeface="Calibri"/>
              </a:rPr>
              <a:t>how</a:t>
            </a:r>
            <a:r>
              <a:rPr b="1" lang="en-US" sz="3200" spc="-1" strike="noStrike">
                <a:solidFill>
                  <a:srgbClr val="000000"/>
                </a:solidFill>
                <a:latin typeface="Calibri"/>
              </a:rPr>
              <a:t> </a:t>
            </a:r>
            <a:r>
              <a:rPr b="0" lang="en-US" sz="3200" spc="-1" strike="noStrike">
                <a:solidFill>
                  <a:srgbClr val="000000"/>
                </a:solidFill>
                <a:latin typeface="Calibri"/>
              </a:rPr>
              <a:t>organizational performance is measured</a:t>
            </a:r>
            <a:endParaRPr b="0" lang="en-US" sz="3200" spc="-1" strike="noStrike">
              <a:latin typeface="Arial"/>
            </a:endParaRPr>
          </a:p>
          <a:p>
            <a:pPr marL="216000" indent="-216000">
              <a:lnSpc>
                <a:spcPct val="100000"/>
              </a:lnSpc>
              <a:buClr>
                <a:srgbClr val="000000"/>
              </a:buClr>
              <a:buFont typeface="Arial"/>
              <a:buChar char="•"/>
            </a:pPr>
            <a:r>
              <a:rPr b="1" lang="en-US" sz="3200" spc="-1" strike="noStrike">
                <a:solidFill>
                  <a:srgbClr val="000000"/>
                </a:solidFill>
                <a:latin typeface="Calibri"/>
              </a:rPr>
              <a:t>Describe </a:t>
            </a:r>
            <a:r>
              <a:rPr b="0" lang="en-US" sz="3200" spc="-1" strike="noStrike">
                <a:solidFill>
                  <a:srgbClr val="000000"/>
                </a:solidFill>
                <a:latin typeface="Calibri"/>
              </a:rPr>
              <a:t>tools</a:t>
            </a:r>
            <a:r>
              <a:rPr b="1" lang="en-US" sz="3200" spc="-1" strike="noStrike">
                <a:solidFill>
                  <a:srgbClr val="000000"/>
                </a:solidFill>
                <a:latin typeface="Calibri"/>
              </a:rPr>
              <a:t> </a:t>
            </a:r>
            <a:r>
              <a:rPr b="0" lang="en-US" sz="3200" spc="-1" strike="noStrike">
                <a:solidFill>
                  <a:srgbClr val="000000"/>
                </a:solidFill>
                <a:latin typeface="Calibri"/>
              </a:rPr>
              <a:t>used to measure organizational</a:t>
            </a:r>
            <a:endParaRPr b="0" lang="en-US" sz="3200" spc="-1" strike="noStrike">
              <a:latin typeface="Arial"/>
            </a:endParaRPr>
          </a:p>
          <a:p>
            <a:pPr>
              <a:lnSpc>
                <a:spcPct val="100000"/>
              </a:lnSpc>
              <a:buNone/>
            </a:pPr>
            <a:r>
              <a:rPr b="0" lang="en-US" sz="3200" spc="-1" strike="noStrike">
                <a:solidFill>
                  <a:srgbClr val="000000"/>
                </a:solidFill>
                <a:latin typeface="Calibri"/>
              </a:rPr>
              <a:t>performance</a:t>
            </a:r>
            <a:endParaRPr b="0" lang="en-US" sz="3200" spc="-1" strike="noStrike">
              <a:latin typeface="Arial"/>
            </a:endParaRPr>
          </a:p>
          <a:p>
            <a:pPr marL="216000" indent="-216000">
              <a:lnSpc>
                <a:spcPct val="100000"/>
              </a:lnSpc>
              <a:buClr>
                <a:srgbClr val="000000"/>
              </a:buClr>
              <a:buFont typeface="Arial"/>
              <a:buChar char="•"/>
            </a:pPr>
            <a:r>
              <a:rPr b="1" lang="en-US" sz="3200" spc="-1" strike="noStrike">
                <a:solidFill>
                  <a:srgbClr val="000000"/>
                </a:solidFill>
                <a:latin typeface="Calibri"/>
              </a:rPr>
              <a:t>Discuss </a:t>
            </a:r>
            <a:r>
              <a:rPr b="0" lang="en-US" sz="3200" spc="-1" strike="noStrike">
                <a:solidFill>
                  <a:srgbClr val="000000"/>
                </a:solidFill>
                <a:latin typeface="Calibri"/>
              </a:rPr>
              <a:t>contemporary issues in control</a:t>
            </a:r>
            <a:endParaRPr b="0" lang="en-US" sz="3200" spc="-1" strike="noStrike">
              <a:latin typeface="Arial"/>
            </a:endParaRPr>
          </a:p>
        </p:txBody>
      </p:sp>
    </p:spTree>
  </p:cSld>
  <mc:AlternateContent>
    <mc:Choice Requires="p14">
      <p:transition spd="med" p14:dur="800"/>
    </mc:Choice>
    <mc:Fallback>
      <p:transition spd="med"/>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2286000" y="228600"/>
            <a:ext cx="921996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What Is Control?</a:t>
            </a:r>
            <a:endParaRPr b="0" lang="en-US" sz="3300" spc="-1" strike="noStrike">
              <a:solidFill>
                <a:srgbClr val="000000"/>
              </a:solidFill>
              <a:latin typeface="Arial"/>
            </a:endParaRPr>
          </a:p>
        </p:txBody>
      </p:sp>
      <p:sp>
        <p:nvSpPr>
          <p:cNvPr id="198" name="PlaceHolder 2"/>
          <p:cNvSpPr>
            <a:spLocks noGrp="1"/>
          </p:cNvSpPr>
          <p:nvPr>
            <p:ph/>
          </p:nvPr>
        </p:nvSpPr>
        <p:spPr>
          <a:xfrm>
            <a:off x="990720" y="1676520"/>
            <a:ext cx="10591560" cy="444924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Controlling - </a:t>
            </a:r>
            <a:r>
              <a:rPr b="0" lang="en-US" sz="2400" spc="-1" strike="noStrike">
                <a:solidFill>
                  <a:srgbClr val="000000"/>
                </a:solidFill>
                <a:latin typeface="Calibri"/>
              </a:rPr>
              <a:t>the process of monitoring, comparing, and correcting work performance.</a:t>
            </a:r>
            <a:endParaRPr b="0" lang="en-US" sz="2400" spc="-1" strike="noStrike">
              <a:solidFill>
                <a:srgbClr val="000000"/>
              </a:solidFill>
              <a:latin typeface="Calibri"/>
            </a:endParaRPr>
          </a:p>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The Purpose of Control</a:t>
            </a:r>
            <a:endParaRPr b="0" lang="en-US" sz="2400" spc="-1" strike="noStrike">
              <a:solidFill>
                <a:srgbClr val="000000"/>
              </a:solidFill>
              <a:latin typeface="Calibri"/>
            </a:endParaRPr>
          </a:p>
          <a:p>
            <a:pPr lvl="1" marL="557280" indent="-214200">
              <a:lnSpc>
                <a:spcPct val="100000"/>
              </a:lnSpc>
              <a:spcBef>
                <a:spcPts val="420"/>
              </a:spcBef>
              <a:buClr>
                <a:srgbClr val="000000"/>
              </a:buClr>
              <a:buFont typeface="Arial"/>
              <a:buChar char="–"/>
            </a:pPr>
            <a:r>
              <a:rPr b="0" lang="en-US" sz="2100" spc="-1" strike="noStrike">
                <a:solidFill>
                  <a:srgbClr val="000000"/>
                </a:solidFill>
                <a:latin typeface="Calibri"/>
              </a:rPr>
              <a:t>To ensure that activities are completed in ways that lead to the accomplishment of organizational goals.</a:t>
            </a:r>
            <a:endParaRPr b="0" lang="en-US" sz="2100" spc="-1" strike="noStrike">
              <a:solidFill>
                <a:srgbClr val="000000"/>
              </a:solidFill>
              <a:latin typeface="Calibri"/>
            </a:endParaRPr>
          </a:p>
          <a:p>
            <a:pPr marL="257040" indent="-257040">
              <a:lnSpc>
                <a:spcPct val="100000"/>
              </a:lnSpc>
              <a:spcBef>
                <a:spcPts val="479"/>
              </a:spcBef>
              <a:buNone/>
              <a:tabLst>
                <a:tab algn="l" pos="0"/>
              </a:tabLst>
            </a:pP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754280" y="15228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Why Is Control Important?</a:t>
            </a:r>
            <a:endParaRPr b="0" lang="en-US" sz="3300" spc="-1" strike="noStrike">
              <a:solidFill>
                <a:srgbClr val="000000"/>
              </a:solidFill>
              <a:latin typeface="Arial"/>
            </a:endParaRPr>
          </a:p>
        </p:txBody>
      </p:sp>
      <p:sp>
        <p:nvSpPr>
          <p:cNvPr id="200" name="PlaceHolder 2"/>
          <p:cNvSpPr>
            <a:spLocks noGrp="1"/>
          </p:cNvSpPr>
          <p:nvPr>
            <p:ph/>
          </p:nvPr>
        </p:nvSpPr>
        <p:spPr>
          <a:xfrm>
            <a:off x="609480" y="1371600"/>
            <a:ext cx="10972440" cy="475416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0" lang="en-US" sz="2400" spc="-1" strike="noStrike">
                <a:solidFill>
                  <a:srgbClr val="000000"/>
                </a:solidFill>
                <a:latin typeface="Calibri"/>
              </a:rPr>
              <a:t>As the final link in management functions:</a:t>
            </a:r>
            <a:endParaRPr b="0" lang="en-US" sz="2400" spc="-1" strike="noStrike">
              <a:solidFill>
                <a:srgbClr val="000000"/>
              </a:solidFill>
              <a:latin typeface="Calibri"/>
            </a:endParaRPr>
          </a:p>
          <a:p>
            <a:pPr lvl="1" marL="557280" indent="-214200">
              <a:lnSpc>
                <a:spcPct val="100000"/>
              </a:lnSpc>
              <a:spcBef>
                <a:spcPts val="420"/>
              </a:spcBef>
              <a:buClr>
                <a:srgbClr val="000000"/>
              </a:buClr>
              <a:buFont typeface="Arial"/>
              <a:buChar char="–"/>
            </a:pPr>
            <a:r>
              <a:rPr b="0" lang="en-US" sz="2100" spc="-1" strike="noStrike">
                <a:solidFill>
                  <a:srgbClr val="000000"/>
                </a:solidFill>
                <a:latin typeface="Calibri"/>
              </a:rPr>
              <a:t>Planning</a:t>
            </a:r>
            <a:endParaRPr b="0" lang="en-US" sz="2100" spc="-1" strike="noStrike">
              <a:solidFill>
                <a:srgbClr val="000000"/>
              </a:solidFill>
              <a:latin typeface="Calibri"/>
            </a:endParaRPr>
          </a:p>
          <a:p>
            <a:pPr lvl="2" marL="857160" indent="-171360">
              <a:lnSpc>
                <a:spcPct val="100000"/>
              </a:lnSpc>
              <a:spcBef>
                <a:spcPts val="360"/>
              </a:spcBef>
              <a:buClr>
                <a:srgbClr val="000000"/>
              </a:buClr>
              <a:buFont typeface="Arial"/>
              <a:buChar char="•"/>
            </a:pPr>
            <a:r>
              <a:rPr b="0" lang="en-US" sz="1800" spc="-1" strike="noStrike">
                <a:solidFill>
                  <a:srgbClr val="000000"/>
                </a:solidFill>
                <a:latin typeface="Calibri"/>
              </a:rPr>
              <a:t>Controls let managers know whether their goals and plans are on target and what future actions to take.</a:t>
            </a:r>
            <a:endParaRPr b="0" lang="en-US" sz="1800" spc="-1" strike="noStrike">
              <a:solidFill>
                <a:srgbClr val="000000"/>
              </a:solidFill>
              <a:latin typeface="Calibri"/>
            </a:endParaRPr>
          </a:p>
          <a:p>
            <a:pPr lvl="1" marL="557280" indent="-214200">
              <a:lnSpc>
                <a:spcPct val="100000"/>
              </a:lnSpc>
              <a:spcBef>
                <a:spcPts val="420"/>
              </a:spcBef>
              <a:buClr>
                <a:srgbClr val="000000"/>
              </a:buClr>
              <a:buFont typeface="Arial"/>
              <a:buChar char="–"/>
            </a:pPr>
            <a:r>
              <a:rPr b="0" lang="en-US" sz="2100" spc="-1" strike="noStrike">
                <a:solidFill>
                  <a:srgbClr val="000000"/>
                </a:solidFill>
                <a:latin typeface="Calibri"/>
              </a:rPr>
              <a:t>Empowering employees</a:t>
            </a:r>
            <a:endParaRPr b="0" lang="en-US" sz="2100" spc="-1" strike="noStrike">
              <a:solidFill>
                <a:srgbClr val="000000"/>
              </a:solidFill>
              <a:latin typeface="Calibri"/>
            </a:endParaRPr>
          </a:p>
          <a:p>
            <a:pPr lvl="2" marL="857160" indent="-171360">
              <a:lnSpc>
                <a:spcPct val="100000"/>
              </a:lnSpc>
              <a:spcBef>
                <a:spcPts val="360"/>
              </a:spcBef>
              <a:buClr>
                <a:srgbClr val="000000"/>
              </a:buClr>
              <a:buFont typeface="Arial"/>
              <a:buChar char="•"/>
            </a:pPr>
            <a:r>
              <a:rPr b="0" lang="en-US" sz="1800" spc="-1" strike="noStrike">
                <a:solidFill>
                  <a:srgbClr val="000000"/>
                </a:solidFill>
                <a:latin typeface="Calibri"/>
              </a:rPr>
              <a:t>Control systems provide managers with information and feedback on employee performance.</a:t>
            </a:r>
            <a:endParaRPr b="0" lang="en-US" sz="1800" spc="-1" strike="noStrike">
              <a:solidFill>
                <a:srgbClr val="000000"/>
              </a:solidFill>
              <a:latin typeface="Calibri"/>
            </a:endParaRPr>
          </a:p>
          <a:p>
            <a:pPr lvl="1" marL="557280" indent="-214200">
              <a:lnSpc>
                <a:spcPct val="100000"/>
              </a:lnSpc>
              <a:spcBef>
                <a:spcPts val="420"/>
              </a:spcBef>
              <a:buClr>
                <a:srgbClr val="000000"/>
              </a:buClr>
              <a:buFont typeface="Arial"/>
              <a:buChar char="–"/>
            </a:pPr>
            <a:r>
              <a:rPr b="0" lang="en-US" sz="2100" spc="-1" strike="noStrike">
                <a:solidFill>
                  <a:srgbClr val="000000"/>
                </a:solidFill>
                <a:latin typeface="Calibri"/>
              </a:rPr>
              <a:t>Protecting the workplace</a:t>
            </a:r>
            <a:endParaRPr b="0" lang="en-US" sz="2100" spc="-1" strike="noStrike">
              <a:solidFill>
                <a:srgbClr val="000000"/>
              </a:solidFill>
              <a:latin typeface="Calibri"/>
            </a:endParaRPr>
          </a:p>
          <a:p>
            <a:pPr lvl="2" marL="857160" indent="-171360">
              <a:lnSpc>
                <a:spcPct val="100000"/>
              </a:lnSpc>
              <a:spcBef>
                <a:spcPts val="360"/>
              </a:spcBef>
              <a:buClr>
                <a:srgbClr val="000000"/>
              </a:buClr>
              <a:buFont typeface="Arial"/>
              <a:buChar char="•"/>
            </a:pPr>
            <a:r>
              <a:rPr b="0" lang="en-US" sz="1800" spc="-1" strike="noStrike">
                <a:solidFill>
                  <a:srgbClr val="000000"/>
                </a:solidFill>
                <a:latin typeface="Calibri"/>
              </a:rPr>
              <a:t>Controls enhance physical security and help minimize  workplace disruptions.</a:t>
            </a:r>
            <a:endParaRPr b="0" lang="en-US" sz="18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gn="ctr">
              <a:lnSpc>
                <a:spcPct val="100000"/>
              </a:lnSpc>
              <a:buNone/>
            </a:pPr>
            <a:r>
              <a:rPr b="0" lang="en-US" sz="3600" spc="-1" strike="noStrike">
                <a:solidFill>
                  <a:srgbClr val="808080"/>
                </a:solidFill>
                <a:latin typeface="Calibri"/>
              </a:rPr>
              <a:t>Exhibit 18-1: Planning-Controlling Link</a:t>
            </a:r>
            <a:endParaRPr b="0" lang="en-US" sz="3600" spc="-1" strike="noStrike">
              <a:solidFill>
                <a:srgbClr val="000000"/>
              </a:solidFill>
              <a:latin typeface="Arial"/>
            </a:endParaRPr>
          </a:p>
        </p:txBody>
      </p:sp>
      <p:pic>
        <p:nvPicPr>
          <p:cNvPr id="202" name="Picture 3" descr=""/>
          <p:cNvPicPr/>
          <p:nvPr/>
        </p:nvPicPr>
        <p:blipFill>
          <a:blip r:embed="rId1"/>
          <a:stretch/>
        </p:blipFill>
        <p:spPr>
          <a:xfrm>
            <a:off x="2847960" y="1401120"/>
            <a:ext cx="6495840" cy="4695480"/>
          </a:xfrm>
          <a:prstGeom prst="rect">
            <a:avLst/>
          </a:prstGeom>
          <a:ln w="0">
            <a:noFill/>
          </a:ln>
        </p:spPr>
      </p:pic>
    </p:spTree>
  </p:cSld>
  <mc:AlternateContent>
    <mc:Choice Requires="p14">
      <p:transition spd="med" p14:dur="800"/>
    </mc:Choice>
    <mc:Fallback>
      <p:transition spd="med"/>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830240" y="22860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What is the Control Process?</a:t>
            </a:r>
            <a:endParaRPr b="0" lang="en-US" sz="3300" spc="-1" strike="noStrike">
              <a:solidFill>
                <a:srgbClr val="000000"/>
              </a:solidFill>
              <a:latin typeface="Arial"/>
            </a:endParaRPr>
          </a:p>
        </p:txBody>
      </p:sp>
      <p:sp>
        <p:nvSpPr>
          <p:cNvPr id="204" name="PlaceHolder 2"/>
          <p:cNvSpPr>
            <a:spLocks noGrp="1"/>
          </p:cNvSpPr>
          <p:nvPr>
            <p:ph/>
          </p:nvPr>
        </p:nvSpPr>
        <p:spPr>
          <a:xfrm>
            <a:off x="1066680" y="1676520"/>
            <a:ext cx="10515240" cy="4449240"/>
          </a:xfrm>
          <a:prstGeom prst="rect">
            <a:avLst/>
          </a:prstGeom>
          <a:noFill/>
          <a:ln w="0">
            <a:noFill/>
          </a:ln>
        </p:spPr>
        <p:txBody>
          <a:bodyPr numCol="1" spcCol="0" anchor="t">
            <a:noAutofit/>
          </a:bodyPr>
          <a:p>
            <a:pPr marL="257040" indent="-257040">
              <a:lnSpc>
                <a:spcPct val="100000"/>
              </a:lnSpc>
              <a:spcBef>
                <a:spcPts val="479"/>
              </a:spcBef>
              <a:buClr>
                <a:srgbClr val="000000"/>
              </a:buClr>
              <a:buFont typeface="Arial"/>
              <a:buChar char="•"/>
            </a:pPr>
            <a:r>
              <a:rPr b="1" lang="en-US" sz="2400" spc="-1" strike="noStrike">
                <a:solidFill>
                  <a:srgbClr val="000000"/>
                </a:solidFill>
                <a:latin typeface="Calibri"/>
              </a:rPr>
              <a:t>Control process - </a:t>
            </a:r>
            <a:r>
              <a:rPr b="0" lang="en-US" sz="2400" spc="-1" strike="noStrike">
                <a:solidFill>
                  <a:srgbClr val="000000"/>
                </a:solidFill>
                <a:latin typeface="Calibri"/>
              </a:rPr>
              <a:t>a three-step process of measuring actual performance, comparing actual performance against a standard, and taking managerial action to correct deviations or inadequate standards.</a:t>
            </a:r>
            <a:endParaRPr b="0" lang="en-US" sz="24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601640" y="0"/>
            <a:ext cx="9980280" cy="1142640"/>
          </a:xfrm>
          <a:prstGeom prst="rect">
            <a:avLst/>
          </a:prstGeom>
          <a:noFill/>
          <a:ln w="0">
            <a:noFill/>
          </a:ln>
        </p:spPr>
        <p:txBody>
          <a:bodyPr numCol="1" spcCol="0" anchor="ctr">
            <a:noAutofit/>
          </a:bodyPr>
          <a:p>
            <a:pPr>
              <a:lnSpc>
                <a:spcPct val="100000"/>
              </a:lnSpc>
              <a:buNone/>
            </a:pPr>
            <a:r>
              <a:rPr b="0" lang="en-US" sz="3300" spc="-1" strike="noStrike">
                <a:solidFill>
                  <a:srgbClr val="808080"/>
                </a:solidFill>
                <a:latin typeface="Calibri"/>
              </a:rPr>
              <a:t>The Control Process</a:t>
            </a:r>
            <a:endParaRPr b="0" lang="en-US" sz="3300" spc="-1" strike="noStrike">
              <a:solidFill>
                <a:srgbClr val="000000"/>
              </a:solidFill>
              <a:latin typeface="Arial"/>
            </a:endParaRPr>
          </a:p>
        </p:txBody>
      </p:sp>
      <p:sp>
        <p:nvSpPr>
          <p:cNvPr id="206" name="PlaceHolder 2"/>
          <p:cNvSpPr>
            <a:spLocks noGrp="1"/>
          </p:cNvSpPr>
          <p:nvPr>
            <p:ph/>
          </p:nvPr>
        </p:nvSpPr>
        <p:spPr>
          <a:xfrm>
            <a:off x="2057400" y="1676520"/>
            <a:ext cx="7391160" cy="4419360"/>
          </a:xfrm>
          <a:prstGeom prst="rect">
            <a:avLst/>
          </a:prstGeom>
          <a:noFill/>
          <a:ln w="0">
            <a:noFill/>
          </a:ln>
        </p:spPr>
        <p:txBody>
          <a:bodyPr numCol="1" spcCol="0" anchor="t">
            <a:noAutofit/>
          </a:bodyPr>
          <a:p>
            <a:pPr marL="228600" indent="-228600">
              <a:lnSpc>
                <a:spcPct val="100000"/>
              </a:lnSpc>
              <a:spcBef>
                <a:spcPts val="961"/>
              </a:spcBef>
              <a:buClr>
                <a:srgbClr val="000000"/>
              </a:buClr>
              <a:buFont typeface="Arial"/>
              <a:buChar char="•"/>
            </a:pPr>
            <a:r>
              <a:rPr b="0" lang="en-US" sz="2400" spc="-1" strike="noStrike">
                <a:solidFill>
                  <a:srgbClr val="000000"/>
                </a:solidFill>
                <a:latin typeface="Calibri"/>
              </a:rPr>
              <a:t>The Process of Control</a:t>
            </a:r>
            <a:endParaRPr b="0" lang="en-US" sz="2400" spc="-1" strike="noStrike">
              <a:solidFill>
                <a:srgbClr val="000000"/>
              </a:solidFill>
              <a:latin typeface="Calibri"/>
            </a:endParaRPr>
          </a:p>
          <a:p>
            <a:pPr lvl="1" marL="685800" indent="-338040">
              <a:lnSpc>
                <a:spcPct val="100000"/>
              </a:lnSpc>
              <a:spcBef>
                <a:spcPts val="839"/>
              </a:spcBef>
              <a:buClr>
                <a:srgbClr val="000000"/>
              </a:buClr>
              <a:buFont typeface="Wingdings" charset="2"/>
              <a:buAutoNum type="arabicPeriod"/>
            </a:pPr>
            <a:r>
              <a:rPr b="0" lang="en-US" sz="2100" spc="-1" strike="noStrike">
                <a:solidFill>
                  <a:srgbClr val="000000"/>
                </a:solidFill>
                <a:latin typeface="Calibri"/>
              </a:rPr>
              <a:t>Measuring actual performance</a:t>
            </a:r>
            <a:endParaRPr b="0" lang="en-US" sz="2100" spc="-1" strike="noStrike">
              <a:solidFill>
                <a:srgbClr val="000000"/>
              </a:solidFill>
              <a:latin typeface="Calibri"/>
            </a:endParaRPr>
          </a:p>
          <a:p>
            <a:pPr lvl="1" marL="685800" indent="-338040">
              <a:lnSpc>
                <a:spcPct val="100000"/>
              </a:lnSpc>
              <a:spcBef>
                <a:spcPts val="839"/>
              </a:spcBef>
              <a:buClr>
                <a:srgbClr val="000000"/>
              </a:buClr>
              <a:buFont typeface="Wingdings" charset="2"/>
              <a:buAutoNum type="arabicPeriod"/>
            </a:pPr>
            <a:r>
              <a:rPr b="0" lang="en-US" sz="2100" spc="-1" strike="noStrike">
                <a:solidFill>
                  <a:srgbClr val="000000"/>
                </a:solidFill>
                <a:latin typeface="Calibri"/>
              </a:rPr>
              <a:t>Comparing actual performance against a standard</a:t>
            </a:r>
            <a:endParaRPr b="0" lang="en-US" sz="2100" spc="-1" strike="noStrike">
              <a:solidFill>
                <a:srgbClr val="000000"/>
              </a:solidFill>
              <a:latin typeface="Calibri"/>
            </a:endParaRPr>
          </a:p>
          <a:p>
            <a:pPr lvl="1" marL="685800" indent="-338040">
              <a:lnSpc>
                <a:spcPct val="100000"/>
              </a:lnSpc>
              <a:spcBef>
                <a:spcPts val="839"/>
              </a:spcBef>
              <a:buClr>
                <a:srgbClr val="000000"/>
              </a:buClr>
              <a:buFont typeface="Wingdings" charset="2"/>
              <a:buAutoNum type="arabicPeriod"/>
            </a:pPr>
            <a:r>
              <a:rPr b="0" lang="en-US" sz="2100" spc="-1" strike="noStrike">
                <a:solidFill>
                  <a:srgbClr val="000000"/>
                </a:solidFill>
                <a:latin typeface="Calibri"/>
              </a:rPr>
              <a:t>Taking action to correct deviations or inadequate standards</a:t>
            </a:r>
            <a:endParaRPr b="0" lang="en-US" sz="2100" spc="-1" strike="noStrike">
              <a:solidFill>
                <a:srgbClr val="000000"/>
              </a:solidFill>
              <a:latin typeface="Calibri"/>
            </a:endParaRPr>
          </a:p>
        </p:txBody>
      </p:sp>
    </p:spTree>
  </p:cSld>
  <mc:AlternateContent>
    <mc:Choice Requires="p14">
      <p:transition spd="med" p14:dur="800"/>
    </mc:Choice>
    <mc:Fallback>
      <p:transition spd="med"/>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34530</TotalTime>
  <Application>LibreOffice/7.3.7.2$Linux_X86_64 LibreOffice_project/30$Build-2</Application>
  <AppVersion>15.0000</AppVersion>
  <Words>1121</Words>
  <Paragraphs>147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2009-10-21T20:34:16Z</dcterms:created>
  <dc:creator>andersoj</dc:creator>
  <dc:description/>
  <dc:language>en-US</dc:language>
  <cp:lastModifiedBy/>
  <dcterms:modified xsi:type="dcterms:W3CDTF">2024-06-06T09:40:47Z</dcterms:modified>
  <cp:revision>623</cp:revision>
  <dc:subject/>
  <dc:title>Chapter One Managers and Management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30</vt:i4>
  </property>
  <property fmtid="{D5CDD505-2E9C-101B-9397-08002B2CF9AE}" pid="3" name="PresentationFormat">
    <vt:lpwstr>Widescreen</vt:lpwstr>
  </property>
  <property fmtid="{D5CDD505-2E9C-101B-9397-08002B2CF9AE}" pid="4" name="Slides">
    <vt:i4>34</vt:i4>
  </property>
</Properties>
</file>