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9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spc="30" dirty="0"/>
              <a:t>Awais</a:t>
            </a:r>
            <a:r>
              <a:rPr spc="-15" dirty="0"/>
              <a:t> </a:t>
            </a:r>
            <a:r>
              <a:rPr spc="35" dirty="0"/>
              <a:t>&amp;</a:t>
            </a:r>
            <a:r>
              <a:rPr spc="-10" dirty="0"/>
              <a:t> </a:t>
            </a:r>
            <a:r>
              <a:rPr spc="25" dirty="0"/>
              <a:t>Ahmad|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spc="30" dirty="0"/>
              <a:t>Awais</a:t>
            </a:r>
            <a:r>
              <a:rPr spc="-15" dirty="0"/>
              <a:t> </a:t>
            </a:r>
            <a:r>
              <a:rPr spc="35" dirty="0"/>
              <a:t>&amp;</a:t>
            </a:r>
            <a:r>
              <a:rPr spc="-10" dirty="0"/>
              <a:t> </a:t>
            </a:r>
            <a:r>
              <a:rPr spc="25" dirty="0"/>
              <a:t>Ahmad|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spc="30" dirty="0"/>
              <a:t>Awais</a:t>
            </a:r>
            <a:r>
              <a:rPr spc="-15" dirty="0"/>
              <a:t> </a:t>
            </a:r>
            <a:r>
              <a:rPr spc="35" dirty="0"/>
              <a:t>&amp;</a:t>
            </a:r>
            <a:r>
              <a:rPr spc="-10" dirty="0"/>
              <a:t> </a:t>
            </a:r>
            <a:r>
              <a:rPr spc="25" dirty="0"/>
              <a:t>Ahmad|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spc="30" dirty="0"/>
              <a:t>Awais</a:t>
            </a:r>
            <a:r>
              <a:rPr spc="-15" dirty="0"/>
              <a:t> </a:t>
            </a:r>
            <a:r>
              <a:rPr spc="35" dirty="0"/>
              <a:t>&amp;</a:t>
            </a:r>
            <a:r>
              <a:rPr spc="-10" dirty="0"/>
              <a:t> </a:t>
            </a:r>
            <a:r>
              <a:rPr spc="25" dirty="0"/>
              <a:t>Ahmad|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spc="30" dirty="0"/>
              <a:t>Awais</a:t>
            </a:r>
            <a:r>
              <a:rPr spc="-15" dirty="0"/>
              <a:t> </a:t>
            </a:r>
            <a:r>
              <a:rPr spc="35" dirty="0"/>
              <a:t>&amp;</a:t>
            </a:r>
            <a:r>
              <a:rPr spc="-10" dirty="0"/>
              <a:t> </a:t>
            </a:r>
            <a:r>
              <a:rPr spc="25" dirty="0"/>
              <a:t>Ahmad|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555" y="422973"/>
            <a:ext cx="3966888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9778" y="1051099"/>
            <a:ext cx="3984442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4695" y="4586283"/>
            <a:ext cx="63957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spc="30" dirty="0"/>
              <a:t>Awais</a:t>
            </a:r>
            <a:r>
              <a:rPr spc="-15" dirty="0"/>
              <a:t> </a:t>
            </a:r>
            <a:r>
              <a:rPr spc="35" dirty="0"/>
              <a:t>&amp;</a:t>
            </a:r>
            <a:r>
              <a:rPr spc="-10" dirty="0"/>
              <a:t> </a:t>
            </a:r>
            <a:r>
              <a:rPr spc="25" dirty="0"/>
              <a:t>Ahmad|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176626"/>
              <a:ext cx="9144000" cy="710565"/>
            </a:xfrm>
            <a:custGeom>
              <a:avLst/>
              <a:gdLst/>
              <a:ahLst/>
              <a:cxnLst/>
              <a:rect l="l" t="t" r="r" b="b"/>
              <a:pathLst>
                <a:path w="9144000" h="710564">
                  <a:moveTo>
                    <a:pt x="0" y="710476"/>
                  </a:moveTo>
                  <a:lnTo>
                    <a:pt x="0" y="0"/>
                  </a:lnTo>
                  <a:lnTo>
                    <a:pt x="9143999" y="0"/>
                  </a:lnTo>
                  <a:lnTo>
                    <a:pt x="9143999" y="710476"/>
                  </a:lnTo>
                  <a:lnTo>
                    <a:pt x="0" y="71047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8474" y="948314"/>
              <a:ext cx="1471137" cy="147113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972" y="3005300"/>
            <a:ext cx="1697601" cy="5247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3588" y="1429076"/>
            <a:ext cx="64795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365" dirty="0"/>
              <a:t>Dental Disease Detection 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2209800" y="2150326"/>
            <a:ext cx="51815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latin typeface="Arial"/>
                <a:cs typeface="Arial"/>
              </a:rPr>
              <a:t>Presentation </a:t>
            </a:r>
            <a:r>
              <a:rPr sz="2000" b="1" spc="-55" dirty="0">
                <a:latin typeface="Arial"/>
                <a:cs typeface="Arial"/>
              </a:rPr>
              <a:t>by</a:t>
            </a:r>
            <a:r>
              <a:rPr lang="en-US" sz="2000" b="1" spc="-55" dirty="0">
                <a:latin typeface="Arial"/>
                <a:cs typeface="Arial"/>
              </a:rPr>
              <a:t> Amna , Abdullah , Umair 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650" y="4351654"/>
            <a:ext cx="24618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Microsoft Sans Serif"/>
                <a:cs typeface="Microsoft Sans Serif"/>
              </a:rPr>
              <a:t>Bachelors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in</a:t>
            </a:r>
            <a:r>
              <a:rPr sz="1500" spc="-25" dirty="0">
                <a:latin typeface="Microsoft Sans Serif"/>
                <a:cs typeface="Microsoft Sans Serif"/>
              </a:rPr>
              <a:t> </a:t>
            </a:r>
            <a:r>
              <a:rPr sz="1500" spc="-55" dirty="0">
                <a:latin typeface="Microsoft Sans Serif"/>
                <a:cs typeface="Microsoft Sans Serif"/>
              </a:rPr>
              <a:t>CS|</a:t>
            </a:r>
            <a:r>
              <a:rPr sz="1500" spc="-20" dirty="0">
                <a:latin typeface="Microsoft Sans Serif"/>
                <a:cs typeface="Microsoft Sans Serif"/>
              </a:rPr>
              <a:t> </a:t>
            </a:r>
            <a:r>
              <a:rPr sz="1500" spc="70" dirty="0">
                <a:latin typeface="Microsoft Sans Serif"/>
                <a:cs typeface="Microsoft Sans Serif"/>
              </a:rPr>
              <a:t>2020-2024</a:t>
            </a:r>
            <a:endParaRPr sz="15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4510" y="4351654"/>
            <a:ext cx="1868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Microsoft Sans Serif"/>
                <a:cs typeface="Microsoft Sans Serif"/>
              </a:rPr>
              <a:t>CUI, </a:t>
            </a:r>
            <a:r>
              <a:rPr sz="1500" spc="15" dirty="0">
                <a:latin typeface="Microsoft Sans Serif"/>
                <a:cs typeface="Microsoft Sans Serif"/>
              </a:rPr>
              <a:t>Sahiwal</a:t>
            </a:r>
            <a:r>
              <a:rPr sz="1500" spc="-40" dirty="0">
                <a:latin typeface="Microsoft Sans Serif"/>
                <a:cs typeface="Microsoft Sans Serif"/>
              </a:rPr>
              <a:t> </a:t>
            </a:r>
            <a:r>
              <a:rPr sz="1500" spc="-15" dirty="0">
                <a:latin typeface="Microsoft Sans Serif"/>
                <a:cs typeface="Microsoft Sans Serif"/>
              </a:rPr>
              <a:t>Campus</a:t>
            </a:r>
            <a:endParaRPr sz="1500" dirty="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08456" y="0"/>
            <a:ext cx="535543" cy="10153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1478698"/>
              <a:ext cx="9144000" cy="3665220"/>
            </a:xfrm>
            <a:custGeom>
              <a:avLst/>
              <a:gdLst/>
              <a:ahLst/>
              <a:cxnLst/>
              <a:rect l="l" t="t" r="r" b="b"/>
              <a:pathLst>
                <a:path w="9144000" h="3665220">
                  <a:moveTo>
                    <a:pt x="8417928" y="0"/>
                  </a:moveTo>
                  <a:lnTo>
                    <a:pt x="726059" y="0"/>
                  </a:lnTo>
                  <a:lnTo>
                    <a:pt x="726059" y="1318971"/>
                  </a:lnTo>
                  <a:lnTo>
                    <a:pt x="8417928" y="1318971"/>
                  </a:lnTo>
                  <a:lnTo>
                    <a:pt x="8417928" y="0"/>
                  </a:lnTo>
                  <a:close/>
                </a:path>
                <a:path w="9144000" h="3665220">
                  <a:moveTo>
                    <a:pt x="9144000" y="2921863"/>
                  </a:moveTo>
                  <a:lnTo>
                    <a:pt x="0" y="2921863"/>
                  </a:lnTo>
                  <a:lnTo>
                    <a:pt x="0" y="3664801"/>
                  </a:lnTo>
                  <a:lnTo>
                    <a:pt x="9144000" y="3664801"/>
                  </a:lnTo>
                  <a:lnTo>
                    <a:pt x="9144000" y="292186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57956" y="0"/>
              <a:ext cx="1086043" cy="13358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9505" y="343652"/>
            <a:ext cx="4005579" cy="865505"/>
          </a:xfrm>
          <a:prstGeom prst="rect">
            <a:avLst/>
          </a:prstGeom>
          <a:solidFill>
            <a:srgbClr val="DDDEDE"/>
          </a:solidFill>
          <a:ln w="38099">
            <a:solidFill>
              <a:srgbClr val="F1F1F1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335280">
              <a:lnSpc>
                <a:spcPct val="100000"/>
              </a:lnSpc>
              <a:spcBef>
                <a:spcPts val="725"/>
              </a:spcBef>
            </a:pPr>
            <a:r>
              <a:rPr spc="245" dirty="0"/>
              <a:t>METHODOLOGY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07143" y="1551058"/>
            <a:ext cx="5494742" cy="1184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0"/>
              </a:spcBef>
            </a:pPr>
            <a:r>
              <a:rPr lang="en-US" sz="1400" b="1" dirty="0">
                <a:latin typeface="Arial"/>
                <a:cs typeface="Arial"/>
              </a:rPr>
              <a:t>Generate comprehensive diagnostic reports for dental practitioners, including YOLO-based abnormality detection, multi-class classification, and diagnostic confidence scores, enhancing clinical decision-making</a:t>
            </a:r>
            <a:endParaRPr sz="1400" b="1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6061" y="2939622"/>
            <a:ext cx="7692390" cy="1319530"/>
          </a:xfrm>
          <a:custGeom>
            <a:avLst/>
            <a:gdLst/>
            <a:ahLst/>
            <a:cxnLst/>
            <a:rect l="l" t="t" r="r" b="b"/>
            <a:pathLst>
              <a:path w="7692390" h="1319529">
                <a:moveTo>
                  <a:pt x="7691876" y="1318967"/>
                </a:moveTo>
                <a:lnTo>
                  <a:pt x="0" y="1318967"/>
                </a:lnTo>
                <a:lnTo>
                  <a:pt x="0" y="0"/>
                </a:lnTo>
                <a:lnTo>
                  <a:pt x="7691876" y="0"/>
                </a:lnTo>
                <a:lnTo>
                  <a:pt x="7691876" y="131896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17126" y="1652658"/>
            <a:ext cx="161036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900" spc="100" dirty="0">
                <a:latin typeface="Tahoma"/>
                <a:cs typeface="Tahoma"/>
              </a:rPr>
              <a:t>Detection </a:t>
            </a:r>
            <a:r>
              <a:rPr sz="1900" spc="140" dirty="0">
                <a:latin typeface="Tahoma"/>
                <a:cs typeface="Tahoma"/>
              </a:rPr>
              <a:t>&amp; </a:t>
            </a:r>
            <a:r>
              <a:rPr sz="1900" spc="145" dirty="0">
                <a:latin typeface="Tahoma"/>
                <a:cs typeface="Tahoma"/>
              </a:rPr>
              <a:t> </a:t>
            </a:r>
            <a:r>
              <a:rPr sz="1900" spc="130" dirty="0">
                <a:latin typeface="Tahoma"/>
                <a:cs typeface="Tahoma"/>
              </a:rPr>
              <a:t>Classiﬁcation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9826" y="3229409"/>
            <a:ext cx="11512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latin typeface="Tahoma"/>
                <a:cs typeface="Tahoma"/>
              </a:rPr>
              <a:t>R</a:t>
            </a:r>
            <a:r>
              <a:rPr sz="1900" spc="105" dirty="0">
                <a:latin typeface="Tahoma"/>
                <a:cs typeface="Tahoma"/>
              </a:rPr>
              <a:t>eporting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7142" y="3003415"/>
            <a:ext cx="5502553" cy="1013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just">
              <a:lnSpc>
                <a:spcPct val="140000"/>
              </a:lnSpc>
              <a:spcBef>
                <a:spcPts val="100"/>
              </a:spcBef>
            </a:pPr>
            <a:r>
              <a:rPr lang="en-US" sz="1600" b="1" i="0" dirty="0">
                <a:effectLst/>
                <a:latin typeface="Söhne"/>
              </a:rPr>
              <a:t>Generate comprehensive diagnostic reports for dental practitioners, including detection results, classifications, and diagnostic confidence scores, enhancing clinical decision-making</a:t>
            </a:r>
            <a:endParaRPr lang="en-US" sz="1700" b="1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" y="727334"/>
            <a:ext cx="2743199" cy="3370705"/>
            <a:chOff x="0" y="727334"/>
            <a:chExt cx="3345729" cy="3370705"/>
          </a:xfrm>
        </p:grpSpPr>
        <p:sp>
          <p:nvSpPr>
            <p:cNvPr id="12" name="object 12"/>
            <p:cNvSpPr/>
            <p:nvPr/>
          </p:nvSpPr>
          <p:spPr>
            <a:xfrm>
              <a:off x="3336204" y="1572644"/>
              <a:ext cx="9525" cy="2525395"/>
            </a:xfrm>
            <a:custGeom>
              <a:avLst/>
              <a:gdLst/>
              <a:ahLst/>
              <a:cxnLst/>
              <a:rect l="l" t="t" r="r" b="b"/>
              <a:pathLst>
                <a:path w="9525" h="2525395">
                  <a:moveTo>
                    <a:pt x="0" y="1064393"/>
                  </a:moveTo>
                  <a:lnTo>
                    <a:pt x="9524" y="0"/>
                  </a:lnTo>
                </a:path>
                <a:path w="9525" h="2525395">
                  <a:moveTo>
                    <a:pt x="0" y="2525321"/>
                  </a:moveTo>
                  <a:lnTo>
                    <a:pt x="9524" y="1460927"/>
                  </a:lnTo>
                </a:path>
              </a:pathLst>
            </a:custGeom>
            <a:ln w="133349">
              <a:solidFill>
                <a:srgbClr val="DD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27334"/>
              <a:ext cx="726061" cy="1290179"/>
            </a:xfrm>
            <a:prstGeom prst="rect">
              <a:avLst/>
            </a:prstGeom>
          </p:spPr>
        </p:pic>
      </p:grpSp>
      <p:sp>
        <p:nvSpPr>
          <p:cNvPr id="15" name="object 13">
            <a:extLst>
              <a:ext uri="{FF2B5EF4-FFF2-40B4-BE49-F238E27FC236}">
                <a16:creationId xmlns:a16="http://schemas.microsoft.com/office/drawing/2014/main" id="{2545D1F6-0ADD-9419-3794-D43C8E10530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41680" y="4803764"/>
            <a:ext cx="12617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25" dirty="0">
                <a:latin typeface="Arial"/>
                <a:cs typeface="Arial"/>
              </a:rPr>
              <a:t>A</a:t>
            </a:r>
            <a:r>
              <a:rPr sz="1700" b="1" spc="-5" dirty="0">
                <a:latin typeface="Arial"/>
                <a:cs typeface="Arial"/>
              </a:rPr>
              <a:t>r</a:t>
            </a:r>
            <a:r>
              <a:rPr sz="1700" b="1" spc="-40" dirty="0">
                <a:latin typeface="Arial"/>
                <a:cs typeface="Arial"/>
              </a:rPr>
              <a:t>chit</a:t>
            </a:r>
            <a:r>
              <a:rPr sz="1700" b="1" spc="-85" dirty="0">
                <a:latin typeface="Arial"/>
                <a:cs typeface="Arial"/>
              </a:rPr>
              <a:t>ec</a:t>
            </a:r>
            <a:r>
              <a:rPr sz="1700" b="1" spc="10" dirty="0">
                <a:latin typeface="Arial"/>
                <a:cs typeface="Arial"/>
              </a:rPr>
              <a:t>tu</a:t>
            </a:r>
            <a:r>
              <a:rPr sz="1700" b="1" spc="-5" dirty="0">
                <a:latin typeface="Arial"/>
                <a:cs typeface="Arial"/>
              </a:rPr>
              <a:t>r</a:t>
            </a:r>
            <a:r>
              <a:rPr sz="1700" b="1" spc="-25" dirty="0">
                <a:latin typeface="Arial"/>
                <a:cs typeface="Arial"/>
              </a:rPr>
              <a:t>e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7" name="Picture 6" descr="A diagram of a model&#10;&#10;Description automatically generated">
            <a:extLst>
              <a:ext uri="{FF2B5EF4-FFF2-40B4-BE49-F238E27FC236}">
                <a16:creationId xmlns:a16="http://schemas.microsoft.com/office/drawing/2014/main" id="{B7B58DE5-E9E2-8482-E90D-E0B78561A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55256"/>
            <a:ext cx="5226066" cy="47135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713523" y="1989038"/>
              <a:ext cx="1745614" cy="2104390"/>
            </a:xfrm>
            <a:custGeom>
              <a:avLst/>
              <a:gdLst/>
              <a:ahLst/>
              <a:cxnLst/>
              <a:rect l="l" t="t" r="r" b="b"/>
              <a:pathLst>
                <a:path w="1745614" h="2104390">
                  <a:moveTo>
                    <a:pt x="1745271" y="2104179"/>
                  </a:moveTo>
                  <a:lnTo>
                    <a:pt x="0" y="2104179"/>
                  </a:lnTo>
                  <a:lnTo>
                    <a:pt x="0" y="0"/>
                  </a:lnTo>
                  <a:lnTo>
                    <a:pt x="1745271" y="0"/>
                  </a:lnTo>
                  <a:lnTo>
                    <a:pt x="1745271" y="210417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74139" y="343652"/>
              <a:ext cx="4596130" cy="865505"/>
            </a:xfrm>
            <a:custGeom>
              <a:avLst/>
              <a:gdLst/>
              <a:ahLst/>
              <a:cxnLst/>
              <a:rect l="l" t="t" r="r" b="b"/>
              <a:pathLst>
                <a:path w="4596130" h="865505">
                  <a:moveTo>
                    <a:pt x="4595720" y="865114"/>
                  </a:moveTo>
                  <a:lnTo>
                    <a:pt x="0" y="865114"/>
                  </a:lnTo>
                  <a:lnTo>
                    <a:pt x="0" y="0"/>
                  </a:lnTo>
                  <a:lnTo>
                    <a:pt x="4595720" y="0"/>
                  </a:lnTo>
                  <a:lnTo>
                    <a:pt x="4595720" y="865114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7956" y="0"/>
            <a:ext cx="1086043" cy="13358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4139" y="343652"/>
            <a:ext cx="4596130" cy="865505"/>
          </a:xfrm>
          <a:prstGeom prst="rect">
            <a:avLst/>
          </a:prstGeom>
          <a:solidFill>
            <a:srgbClr val="DDDEDE"/>
          </a:solidFill>
          <a:ln w="38099">
            <a:solidFill>
              <a:srgbClr val="F1F1F1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725"/>
              </a:spcBef>
            </a:pPr>
            <a:r>
              <a:rPr spc="135" dirty="0"/>
              <a:t>IMPLEMENTATION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27334"/>
            <a:ext cx="726061" cy="12901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66086" y="1563348"/>
            <a:ext cx="6212205" cy="427990"/>
            <a:chOff x="1466086" y="1563348"/>
            <a:chExt cx="6212205" cy="427990"/>
          </a:xfrm>
        </p:grpSpPr>
        <p:sp>
          <p:nvSpPr>
            <p:cNvPr id="10" name="object 10"/>
            <p:cNvSpPr/>
            <p:nvPr/>
          </p:nvSpPr>
          <p:spPr>
            <a:xfrm>
              <a:off x="1466086" y="1563348"/>
              <a:ext cx="6212205" cy="133350"/>
            </a:xfrm>
            <a:custGeom>
              <a:avLst/>
              <a:gdLst/>
              <a:ahLst/>
              <a:cxnLst/>
              <a:rect l="l" t="t" r="r" b="b"/>
              <a:pathLst>
                <a:path w="6212205" h="133350">
                  <a:moveTo>
                    <a:pt x="0" y="0"/>
                  </a:moveTo>
                  <a:lnTo>
                    <a:pt x="6211826" y="0"/>
                  </a:lnTo>
                  <a:lnTo>
                    <a:pt x="6211826" y="133349"/>
                  </a:lnTo>
                  <a:lnTo>
                    <a:pt x="0" y="13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075" y="1663369"/>
              <a:ext cx="6212205" cy="328295"/>
            </a:xfrm>
            <a:custGeom>
              <a:avLst/>
              <a:gdLst/>
              <a:ahLst/>
              <a:cxnLst/>
              <a:rect l="l" t="t" r="r" b="b"/>
              <a:pathLst>
                <a:path w="6212205" h="328294">
                  <a:moveTo>
                    <a:pt x="240157" y="0"/>
                  </a:moveTo>
                  <a:lnTo>
                    <a:pt x="0" y="0"/>
                  </a:lnTo>
                  <a:lnTo>
                    <a:pt x="0" y="327710"/>
                  </a:lnTo>
                  <a:lnTo>
                    <a:pt x="240157" y="327710"/>
                  </a:lnTo>
                  <a:lnTo>
                    <a:pt x="240157" y="0"/>
                  </a:lnTo>
                  <a:close/>
                </a:path>
                <a:path w="6212205" h="328294">
                  <a:moveTo>
                    <a:pt x="3225990" y="0"/>
                  </a:moveTo>
                  <a:lnTo>
                    <a:pt x="2985846" y="0"/>
                  </a:lnTo>
                  <a:lnTo>
                    <a:pt x="2985846" y="327710"/>
                  </a:lnTo>
                  <a:lnTo>
                    <a:pt x="3225990" y="327710"/>
                  </a:lnTo>
                  <a:lnTo>
                    <a:pt x="3225990" y="0"/>
                  </a:lnTo>
                  <a:close/>
                </a:path>
                <a:path w="6212205" h="328294">
                  <a:moveTo>
                    <a:pt x="6211836" y="0"/>
                  </a:moveTo>
                  <a:lnTo>
                    <a:pt x="5971679" y="0"/>
                  </a:lnTo>
                  <a:lnTo>
                    <a:pt x="5971679" y="327710"/>
                  </a:lnTo>
                  <a:lnTo>
                    <a:pt x="6211836" y="327710"/>
                  </a:lnTo>
                  <a:lnTo>
                    <a:pt x="6211836" y="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29308" y="2050889"/>
            <a:ext cx="136178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60"/>
              </a:lnSpc>
              <a:spcBef>
                <a:spcPts val="100"/>
              </a:spcBef>
            </a:pPr>
            <a:r>
              <a:rPr lang="en-US" sz="1400" spc="170" dirty="0">
                <a:latin typeface="Tahoma"/>
                <a:cs typeface="Tahoma"/>
              </a:rPr>
              <a:t>   </a:t>
            </a:r>
            <a:r>
              <a:rPr sz="1400" spc="170" dirty="0">
                <a:latin typeface="Tahoma"/>
                <a:cs typeface="Tahoma"/>
              </a:rPr>
              <a:t>PH</a:t>
            </a:r>
            <a:r>
              <a:rPr sz="1400" spc="105" dirty="0">
                <a:latin typeface="Tahoma"/>
                <a:cs typeface="Tahoma"/>
              </a:rPr>
              <a:t>A</a:t>
            </a:r>
            <a:r>
              <a:rPr sz="1400" spc="95" dirty="0">
                <a:latin typeface="Tahoma"/>
                <a:cs typeface="Tahoma"/>
              </a:rPr>
              <a:t>SE</a:t>
            </a:r>
            <a:r>
              <a:rPr sz="1400" spc="-114" dirty="0">
                <a:latin typeface="Tahoma"/>
                <a:cs typeface="Tahoma"/>
              </a:rPr>
              <a:t> </a:t>
            </a:r>
            <a:r>
              <a:rPr sz="1400" spc="-265" dirty="0">
                <a:latin typeface="Tahoma"/>
                <a:cs typeface="Tahoma"/>
              </a:rPr>
              <a:t>1</a:t>
            </a:r>
            <a:endParaRPr sz="1400" dirty="0">
              <a:latin typeface="Tahoma"/>
              <a:cs typeface="Tahoma"/>
            </a:endParaRPr>
          </a:p>
          <a:p>
            <a:pPr marL="360045">
              <a:lnSpc>
                <a:spcPts val="2020"/>
              </a:lnSpc>
            </a:pPr>
            <a:r>
              <a:rPr sz="1200" b="1" spc="-65" dirty="0">
                <a:latin typeface="Arial"/>
                <a:cs typeface="Arial"/>
              </a:rPr>
              <a:t>SRS</a:t>
            </a:r>
            <a:endParaRPr sz="1200" dirty="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815"/>
              </a:spcBef>
            </a:pPr>
            <a:r>
              <a:rPr sz="1200" b="1" spc="20" dirty="0">
                <a:latin typeface="Arial"/>
                <a:cs typeface="Arial"/>
              </a:rPr>
              <a:t>SDD</a:t>
            </a:r>
            <a:endParaRPr lang="en-US" sz="1200" b="1" spc="20" dirty="0">
              <a:latin typeface="Arial"/>
              <a:cs typeface="Arial"/>
            </a:endParaRPr>
          </a:p>
          <a:p>
            <a:pPr marL="337820">
              <a:lnSpc>
                <a:spcPct val="100000"/>
              </a:lnSpc>
              <a:spcBef>
                <a:spcPts val="815"/>
              </a:spcBef>
            </a:pPr>
            <a:r>
              <a:rPr lang="en-US" sz="1200" b="1" spc="20" dirty="0">
                <a:latin typeface="Arial"/>
                <a:cs typeface="Arial"/>
              </a:rPr>
              <a:t>A simple model of object detection 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9364" y="1991073"/>
            <a:ext cx="1745614" cy="1941557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900" spc="125" dirty="0">
                <a:latin typeface="Tahoma"/>
                <a:cs typeface="Tahoma"/>
              </a:rPr>
              <a:t>PHASE</a:t>
            </a:r>
            <a:r>
              <a:rPr sz="1900" spc="-15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2</a:t>
            </a:r>
            <a:endParaRPr lang="en-US" sz="1900" spc="114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lang="en-US" sz="1700" b="1" spc="114" dirty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r>
              <a:rPr lang="en-US" sz="1700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endParaRPr lang="en-US" sz="1900" spc="114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endParaRPr lang="en-US" sz="1900" spc="114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780"/>
              </a:spcBef>
            </a:pPr>
            <a:endParaRPr lang="en-US" sz="1900" spc="114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5204" y="1993109"/>
            <a:ext cx="1745614" cy="21043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7155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765"/>
              </a:spcBef>
            </a:pPr>
            <a:r>
              <a:rPr sz="1900" spc="125" dirty="0">
                <a:latin typeface="Tahoma"/>
                <a:cs typeface="Tahoma"/>
              </a:rPr>
              <a:t>PHASE</a:t>
            </a:r>
            <a:r>
              <a:rPr sz="1900" spc="-15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3</a:t>
            </a:r>
            <a:endParaRPr sz="19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ahoma"/>
              <a:cs typeface="Tahoma"/>
            </a:endParaRPr>
          </a:p>
          <a:p>
            <a:pPr marL="462280">
              <a:lnSpc>
                <a:spcPct val="100000"/>
              </a:lnSpc>
            </a:pPr>
            <a:r>
              <a:rPr sz="1700" b="1" spc="-40" dirty="0">
                <a:latin typeface="Arial"/>
                <a:cs typeface="Arial"/>
              </a:rPr>
              <a:t>Pending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9B5EF6BF-A9BE-7B1F-6805-3132DF96E12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2863690" y="343652"/>
              <a:ext cx="3416935" cy="865505"/>
            </a:xfrm>
            <a:custGeom>
              <a:avLst/>
              <a:gdLst/>
              <a:ahLst/>
              <a:cxnLst/>
              <a:rect l="l" t="t" r="r" b="b"/>
              <a:pathLst>
                <a:path w="3416935" h="865505">
                  <a:moveTo>
                    <a:pt x="3416618" y="865114"/>
                  </a:moveTo>
                  <a:lnTo>
                    <a:pt x="0" y="865114"/>
                  </a:lnTo>
                  <a:lnTo>
                    <a:pt x="0" y="0"/>
                  </a:lnTo>
                  <a:lnTo>
                    <a:pt x="3416618" y="0"/>
                  </a:lnTo>
                  <a:lnTo>
                    <a:pt x="3416618" y="865114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63690" y="343652"/>
              <a:ext cx="3416935" cy="865505"/>
            </a:xfrm>
            <a:custGeom>
              <a:avLst/>
              <a:gdLst/>
              <a:ahLst/>
              <a:cxnLst/>
              <a:rect l="l" t="t" r="r" b="b"/>
              <a:pathLst>
                <a:path w="3416935" h="865505">
                  <a:moveTo>
                    <a:pt x="0" y="0"/>
                  </a:moveTo>
                  <a:lnTo>
                    <a:pt x="3416618" y="0"/>
                  </a:lnTo>
                  <a:lnTo>
                    <a:pt x="3416618" y="865114"/>
                  </a:lnTo>
                  <a:lnTo>
                    <a:pt x="0" y="86511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42894" y="422973"/>
            <a:ext cx="16586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RESULT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1650" y="1525086"/>
            <a:ext cx="3546475" cy="1473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1700" b="1" spc="35" dirty="0">
                <a:latin typeface="Arial"/>
                <a:cs typeface="Arial"/>
              </a:rPr>
              <a:t>A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lang="en-US" sz="1700" b="1" spc="-20" dirty="0">
                <a:latin typeface="Arial"/>
                <a:cs typeface="Arial"/>
              </a:rPr>
              <a:t>UNET </a:t>
            </a:r>
            <a:r>
              <a:rPr sz="1700" b="1" spc="-15" dirty="0">
                <a:latin typeface="Arial"/>
                <a:cs typeface="Arial"/>
              </a:rPr>
              <a:t>model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80" dirty="0">
                <a:latin typeface="Arial"/>
                <a:cs typeface="Arial"/>
              </a:rPr>
              <a:t>is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trained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on</a:t>
            </a:r>
            <a:r>
              <a:rPr sz="1700" b="1" spc="-20" dirty="0">
                <a:latin typeface="Arial"/>
                <a:cs typeface="Arial"/>
              </a:rPr>
              <a:t> a </a:t>
            </a:r>
            <a:r>
              <a:rPr sz="1700" b="1" spc="-25" dirty="0">
                <a:latin typeface="Arial"/>
                <a:cs typeface="Arial"/>
              </a:rPr>
              <a:t>image </a:t>
            </a:r>
            <a:r>
              <a:rPr sz="1700" b="1" spc="-455" dirty="0">
                <a:latin typeface="Arial"/>
                <a:cs typeface="Arial"/>
              </a:rPr>
              <a:t> </a:t>
            </a:r>
            <a:r>
              <a:rPr sz="1700" b="1" spc="-25" dirty="0">
                <a:latin typeface="Arial"/>
                <a:cs typeface="Arial"/>
              </a:rPr>
              <a:t>dataset:</a:t>
            </a:r>
            <a:endParaRPr sz="1700" dirty="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815"/>
              </a:spcBef>
              <a:buChar char="●"/>
              <a:tabLst>
                <a:tab pos="469265" algn="l"/>
                <a:tab pos="469900" algn="l"/>
              </a:tabLst>
            </a:pPr>
            <a:r>
              <a:rPr sz="1700" b="1" spc="80" dirty="0">
                <a:latin typeface="Arial"/>
                <a:cs typeface="Arial"/>
              </a:rPr>
              <a:t>9</a:t>
            </a:r>
            <a:r>
              <a:rPr lang="en-US" sz="1700" b="1" spc="80" dirty="0">
                <a:latin typeface="Arial"/>
                <a:cs typeface="Arial"/>
              </a:rPr>
              <a:t>1</a:t>
            </a:r>
            <a:r>
              <a:rPr sz="1700" b="1" spc="80" dirty="0">
                <a:latin typeface="Arial"/>
                <a:cs typeface="Arial"/>
              </a:rPr>
              <a:t>%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spc="-75" dirty="0">
                <a:latin typeface="Arial"/>
                <a:cs typeface="Arial"/>
              </a:rPr>
              <a:t>accuracy</a:t>
            </a:r>
            <a:endParaRPr lang="en-US" sz="1700" b="1" spc="-75" dirty="0">
              <a:latin typeface="Arial"/>
              <a:cs typeface="Arial"/>
            </a:endParaRPr>
          </a:p>
          <a:p>
            <a:pPr marL="469900" indent="-359410">
              <a:lnSpc>
                <a:spcPct val="100000"/>
              </a:lnSpc>
              <a:spcBef>
                <a:spcPts val="815"/>
              </a:spcBef>
              <a:buChar char="●"/>
              <a:tabLst>
                <a:tab pos="469265" algn="l"/>
                <a:tab pos="469900" algn="l"/>
              </a:tabLst>
            </a:pPr>
            <a:r>
              <a:rPr lang="en-US" sz="1700" b="1" spc="-75" dirty="0">
                <a:latin typeface="Arial"/>
                <a:cs typeface="Arial"/>
              </a:rPr>
              <a:t>Dental Dataset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6" cy="10153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0849" y="240125"/>
            <a:ext cx="1363150" cy="524713"/>
          </a:xfrm>
          <a:prstGeom prst="rect">
            <a:avLst/>
          </a:prstGeom>
        </p:spPr>
      </p:pic>
      <p:sp>
        <p:nvSpPr>
          <p:cNvPr id="12" name="object 13">
            <a:extLst>
              <a:ext uri="{FF2B5EF4-FFF2-40B4-BE49-F238E27FC236}">
                <a16:creationId xmlns:a16="http://schemas.microsoft.com/office/drawing/2014/main" id="{234B4D24-A8EE-4B5C-5BB5-A5F2512EF9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BC3C0-EF87-FE44-5012-74D44F234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42" y="3314752"/>
            <a:ext cx="6457950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7417" y="343652"/>
            <a:ext cx="5494163" cy="3816401"/>
            <a:chOff x="727417" y="343652"/>
            <a:chExt cx="5494163" cy="3816401"/>
          </a:xfrm>
        </p:grpSpPr>
        <p:sp>
          <p:nvSpPr>
            <p:cNvPr id="3" name="object 3"/>
            <p:cNvSpPr/>
            <p:nvPr/>
          </p:nvSpPr>
          <p:spPr>
            <a:xfrm>
              <a:off x="727417" y="1855935"/>
              <a:ext cx="1745614" cy="2304118"/>
            </a:xfrm>
            <a:custGeom>
              <a:avLst/>
              <a:gdLst/>
              <a:ahLst/>
              <a:cxnLst/>
              <a:rect l="l" t="t" r="r" b="b"/>
              <a:pathLst>
                <a:path w="1745614" h="2104390">
                  <a:moveTo>
                    <a:pt x="1745271" y="2104179"/>
                  </a:moveTo>
                  <a:lnTo>
                    <a:pt x="0" y="2104179"/>
                  </a:lnTo>
                  <a:lnTo>
                    <a:pt x="0" y="0"/>
                  </a:lnTo>
                  <a:lnTo>
                    <a:pt x="1745271" y="0"/>
                  </a:lnTo>
                  <a:lnTo>
                    <a:pt x="1745271" y="210417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2922755" y="343652"/>
              <a:ext cx="3298825" cy="865505"/>
            </a:xfrm>
            <a:custGeom>
              <a:avLst/>
              <a:gdLst/>
              <a:ahLst/>
              <a:cxnLst/>
              <a:rect l="l" t="t" r="r" b="b"/>
              <a:pathLst>
                <a:path w="3298825" h="865505">
                  <a:moveTo>
                    <a:pt x="3298488" y="865114"/>
                  </a:moveTo>
                  <a:lnTo>
                    <a:pt x="0" y="865114"/>
                  </a:lnTo>
                  <a:lnTo>
                    <a:pt x="0" y="0"/>
                  </a:lnTo>
                  <a:lnTo>
                    <a:pt x="3298488" y="0"/>
                  </a:lnTo>
                  <a:lnTo>
                    <a:pt x="3298488" y="865114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22755" y="343652"/>
            <a:ext cx="3298825" cy="865505"/>
          </a:xfrm>
          <a:prstGeom prst="rect">
            <a:avLst/>
          </a:prstGeom>
          <a:solidFill>
            <a:srgbClr val="DDDEDE"/>
          </a:solidFill>
          <a:ln w="38099">
            <a:solidFill>
              <a:srgbClr val="F1F1F1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725"/>
              </a:spcBef>
            </a:pPr>
            <a:r>
              <a:rPr spc="265" dirty="0"/>
              <a:t>FUTURE</a:t>
            </a:r>
            <a:r>
              <a:rPr spc="-240" dirty="0"/>
              <a:t> </a:t>
            </a:r>
            <a:r>
              <a:rPr spc="270" dirty="0"/>
              <a:t>PLANS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7417" y="2077727"/>
            <a:ext cx="17189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125" dirty="0">
                <a:latin typeface="Tahoma"/>
                <a:cs typeface="Tahoma"/>
              </a:rPr>
              <a:t>PHASE</a:t>
            </a:r>
            <a:r>
              <a:rPr sz="1900" spc="-15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2</a:t>
            </a:r>
            <a:r>
              <a:rPr sz="1900" spc="-145" dirty="0">
                <a:latin typeface="Tahoma"/>
                <a:cs typeface="Tahoma"/>
              </a:rPr>
              <a:t> </a:t>
            </a:r>
            <a:r>
              <a:rPr sz="1900" spc="140" dirty="0">
                <a:latin typeface="Tahoma"/>
                <a:cs typeface="Tahoma"/>
              </a:rPr>
              <a:t>extra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8083" y="2483111"/>
            <a:ext cx="5969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5" dirty="0">
                <a:latin typeface="Tahoma"/>
                <a:cs typeface="Tahoma"/>
              </a:rPr>
              <a:t>w</a:t>
            </a:r>
            <a:r>
              <a:rPr sz="1900" spc="120" dirty="0">
                <a:latin typeface="Tahoma"/>
                <a:cs typeface="Tahoma"/>
              </a:rPr>
              <a:t>ork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65897" y="1475541"/>
            <a:ext cx="6212205" cy="427990"/>
            <a:chOff x="1466086" y="1563348"/>
            <a:chExt cx="6212205" cy="427990"/>
          </a:xfrm>
        </p:grpSpPr>
        <p:sp>
          <p:nvSpPr>
            <p:cNvPr id="10" name="object 10"/>
            <p:cNvSpPr/>
            <p:nvPr/>
          </p:nvSpPr>
          <p:spPr>
            <a:xfrm>
              <a:off x="1466086" y="1563348"/>
              <a:ext cx="6212205" cy="133350"/>
            </a:xfrm>
            <a:custGeom>
              <a:avLst/>
              <a:gdLst/>
              <a:ahLst/>
              <a:cxnLst/>
              <a:rect l="l" t="t" r="r" b="b"/>
              <a:pathLst>
                <a:path w="6212205" h="133350">
                  <a:moveTo>
                    <a:pt x="0" y="0"/>
                  </a:moveTo>
                  <a:lnTo>
                    <a:pt x="6211826" y="0"/>
                  </a:lnTo>
                  <a:lnTo>
                    <a:pt x="6211826" y="133349"/>
                  </a:lnTo>
                  <a:lnTo>
                    <a:pt x="0" y="133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6075" y="1663369"/>
              <a:ext cx="6212205" cy="328295"/>
            </a:xfrm>
            <a:custGeom>
              <a:avLst/>
              <a:gdLst/>
              <a:ahLst/>
              <a:cxnLst/>
              <a:rect l="l" t="t" r="r" b="b"/>
              <a:pathLst>
                <a:path w="6212205" h="328294">
                  <a:moveTo>
                    <a:pt x="240157" y="0"/>
                  </a:moveTo>
                  <a:lnTo>
                    <a:pt x="0" y="0"/>
                  </a:lnTo>
                  <a:lnTo>
                    <a:pt x="0" y="327710"/>
                  </a:lnTo>
                  <a:lnTo>
                    <a:pt x="240157" y="327710"/>
                  </a:lnTo>
                  <a:lnTo>
                    <a:pt x="240157" y="0"/>
                  </a:lnTo>
                  <a:close/>
                </a:path>
                <a:path w="6212205" h="328294">
                  <a:moveTo>
                    <a:pt x="6211836" y="0"/>
                  </a:moveTo>
                  <a:lnTo>
                    <a:pt x="5971679" y="0"/>
                  </a:lnTo>
                  <a:lnTo>
                    <a:pt x="5971679" y="327710"/>
                  </a:lnTo>
                  <a:lnTo>
                    <a:pt x="6211836" y="327710"/>
                  </a:lnTo>
                  <a:lnTo>
                    <a:pt x="6211836" y="0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97875" y="2329855"/>
            <a:ext cx="1377315" cy="1814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0000"/>
              </a:lnSpc>
              <a:spcBef>
                <a:spcPts val="100"/>
              </a:spcBef>
            </a:pPr>
            <a:endParaRPr lang="en-US" sz="1700" b="1" spc="-45" dirty="0">
              <a:latin typeface="Arial"/>
              <a:cs typeface="Arial"/>
            </a:endParaRPr>
          </a:p>
          <a:p>
            <a:pPr marL="12700" marR="5080" algn="ctr">
              <a:lnSpc>
                <a:spcPct val="140000"/>
              </a:lnSpc>
              <a:spcBef>
                <a:spcPts val="100"/>
              </a:spcBef>
            </a:pPr>
            <a:r>
              <a:rPr sz="1700" b="1" spc="-45" dirty="0">
                <a:latin typeface="Arial"/>
                <a:cs typeface="Arial"/>
              </a:rPr>
              <a:t>Advanced 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-15" dirty="0">
                <a:latin typeface="Arial"/>
                <a:cs typeface="Arial"/>
              </a:rPr>
              <a:t>model </a:t>
            </a:r>
            <a:r>
              <a:rPr sz="1700" b="1" spc="35" dirty="0">
                <a:latin typeface="Arial"/>
                <a:cs typeface="Arial"/>
              </a:rPr>
              <a:t>with </a:t>
            </a:r>
            <a:r>
              <a:rPr lang="en-US" sz="1700" b="1" spc="35" dirty="0">
                <a:latin typeface="Arial"/>
                <a:cs typeface="Arial"/>
              </a:rPr>
              <a:t>Dental </a:t>
            </a:r>
            <a:r>
              <a:rPr sz="1700" b="1" spc="-20" dirty="0">
                <a:latin typeface="Arial"/>
                <a:cs typeface="Arial"/>
              </a:rPr>
              <a:t>datas</a:t>
            </a:r>
            <a:r>
              <a:rPr sz="1700" b="1" spc="-25" dirty="0">
                <a:latin typeface="Arial"/>
                <a:cs typeface="Arial"/>
              </a:rPr>
              <a:t>e</a:t>
            </a:r>
            <a:r>
              <a:rPr sz="1700" b="1" spc="85" dirty="0">
                <a:latin typeface="Arial"/>
                <a:cs typeface="Arial"/>
              </a:rPr>
              <a:t>t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85204" y="1993109"/>
            <a:ext cx="1745614" cy="1465786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9715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65"/>
              </a:spcBef>
            </a:pPr>
            <a:r>
              <a:rPr sz="1900" spc="125" dirty="0">
                <a:latin typeface="Tahoma"/>
                <a:cs typeface="Tahoma"/>
              </a:rPr>
              <a:t>PHASE</a:t>
            </a:r>
            <a:r>
              <a:rPr sz="1900" spc="-150" dirty="0">
                <a:latin typeface="Tahoma"/>
                <a:cs typeface="Tahoma"/>
              </a:rPr>
              <a:t> </a:t>
            </a:r>
            <a:r>
              <a:rPr sz="1900" spc="114" dirty="0">
                <a:latin typeface="Tahoma"/>
                <a:cs typeface="Tahoma"/>
              </a:rPr>
              <a:t>3</a:t>
            </a:r>
            <a:endParaRPr sz="1900" dirty="0">
              <a:latin typeface="Tahoma"/>
              <a:cs typeface="Tahoma"/>
            </a:endParaRPr>
          </a:p>
          <a:p>
            <a:pPr marL="102870" marR="94615" algn="ctr">
              <a:lnSpc>
                <a:spcPct val="140000"/>
              </a:lnSpc>
              <a:spcBef>
                <a:spcPts val="1545"/>
              </a:spcBef>
            </a:pPr>
            <a:r>
              <a:rPr sz="1700" b="1" spc="-5" dirty="0">
                <a:latin typeface="Arial"/>
                <a:cs typeface="Arial"/>
              </a:rPr>
              <a:t>Deployment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on</a:t>
            </a:r>
            <a:endParaRPr lang="en-US" sz="1700" b="1" spc="-55" dirty="0">
              <a:latin typeface="Arial"/>
              <a:cs typeface="Arial"/>
            </a:endParaRPr>
          </a:p>
          <a:p>
            <a:pPr marL="102870" marR="94615" algn="ctr">
              <a:lnSpc>
                <a:spcPct val="140000"/>
              </a:lnSpc>
              <a:spcBef>
                <a:spcPts val="1545"/>
              </a:spcBef>
            </a:pPr>
            <a:r>
              <a:rPr lang="en-US" sz="1700" b="1" spc="-55" dirty="0">
                <a:latin typeface="Arial"/>
                <a:cs typeface="Arial"/>
              </a:rPr>
              <a:t>Website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9720" y="279759"/>
            <a:ext cx="584279" cy="147113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38647"/>
            <a:ext cx="1105975" cy="524713"/>
          </a:xfrm>
          <a:prstGeom prst="rect">
            <a:avLst/>
          </a:prstGeom>
        </p:spPr>
      </p:pic>
      <p:sp>
        <p:nvSpPr>
          <p:cNvPr id="17" name="object 13">
            <a:extLst>
              <a:ext uri="{FF2B5EF4-FFF2-40B4-BE49-F238E27FC236}">
                <a16:creationId xmlns:a16="http://schemas.microsoft.com/office/drawing/2014/main" id="{9FE6A9BC-1748-DE47-7FF1-A6EC1C2A94B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37" y="752982"/>
            <a:ext cx="8115300" cy="3263900"/>
          </a:xfrm>
          <a:custGeom>
            <a:avLst/>
            <a:gdLst/>
            <a:ahLst/>
            <a:cxnLst/>
            <a:rect l="l" t="t" r="r" b="b"/>
            <a:pathLst>
              <a:path w="8115300" h="3263900">
                <a:moveTo>
                  <a:pt x="8115300" y="0"/>
                </a:moveTo>
                <a:lnTo>
                  <a:pt x="0" y="0"/>
                </a:lnTo>
                <a:lnTo>
                  <a:pt x="0" y="455790"/>
                </a:lnTo>
                <a:lnTo>
                  <a:pt x="0" y="3263315"/>
                </a:lnTo>
                <a:lnTo>
                  <a:pt x="8115300" y="3263315"/>
                </a:lnTo>
                <a:lnTo>
                  <a:pt x="8115300" y="455790"/>
                </a:lnTo>
                <a:lnTo>
                  <a:pt x="81153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679" cy="903605"/>
            <a:chOff x="2550455" y="324602"/>
            <a:chExt cx="4043679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5579" cy="865505"/>
            </a:xfrm>
            <a:custGeom>
              <a:avLst/>
              <a:gdLst/>
              <a:ahLst/>
              <a:cxnLst/>
              <a:rect l="l" t="t" r="r" b="b"/>
              <a:pathLst>
                <a:path w="4005579" h="865505">
                  <a:moveTo>
                    <a:pt x="4004987" y="865114"/>
                  </a:moveTo>
                  <a:lnTo>
                    <a:pt x="0" y="865114"/>
                  </a:lnTo>
                  <a:lnTo>
                    <a:pt x="0" y="0"/>
                  </a:lnTo>
                  <a:lnTo>
                    <a:pt x="4004987" y="0"/>
                  </a:lnTo>
                  <a:lnTo>
                    <a:pt x="4004987" y="865114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5579" cy="865505"/>
            </a:xfrm>
            <a:custGeom>
              <a:avLst/>
              <a:gdLst/>
              <a:ahLst/>
              <a:cxnLst/>
              <a:rect l="l" t="t" r="r" b="b"/>
              <a:pathLst>
                <a:path w="4005579" h="865505">
                  <a:moveTo>
                    <a:pt x="0" y="0"/>
                  </a:moveTo>
                  <a:lnTo>
                    <a:pt x="4004987" y="0"/>
                  </a:lnTo>
                  <a:lnTo>
                    <a:pt x="4004987" y="865114"/>
                  </a:lnTo>
                  <a:lnTo>
                    <a:pt x="0" y="86511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6810" y="1602879"/>
            <a:ext cx="6801484" cy="855344"/>
          </a:xfrm>
          <a:custGeom>
            <a:avLst/>
            <a:gdLst/>
            <a:ahLst/>
            <a:cxnLst/>
            <a:rect l="l" t="t" r="r" b="b"/>
            <a:pathLst>
              <a:path w="6801484" h="855344">
                <a:moveTo>
                  <a:pt x="5294668" y="595884"/>
                </a:moveTo>
                <a:lnTo>
                  <a:pt x="0" y="595884"/>
                </a:lnTo>
                <a:lnTo>
                  <a:pt x="0" y="854964"/>
                </a:lnTo>
                <a:lnTo>
                  <a:pt x="5294668" y="854964"/>
                </a:lnTo>
                <a:lnTo>
                  <a:pt x="5294668" y="595884"/>
                </a:lnTo>
                <a:close/>
              </a:path>
              <a:path w="6801484" h="855344">
                <a:moveTo>
                  <a:pt x="6177724" y="297942"/>
                </a:moveTo>
                <a:lnTo>
                  <a:pt x="0" y="297942"/>
                </a:lnTo>
                <a:lnTo>
                  <a:pt x="0" y="557022"/>
                </a:lnTo>
                <a:lnTo>
                  <a:pt x="6177724" y="557022"/>
                </a:lnTo>
                <a:lnTo>
                  <a:pt x="6177724" y="297942"/>
                </a:lnTo>
                <a:close/>
              </a:path>
              <a:path w="6801484" h="855344">
                <a:moveTo>
                  <a:pt x="6801167" y="0"/>
                </a:moveTo>
                <a:lnTo>
                  <a:pt x="0" y="0"/>
                </a:lnTo>
                <a:lnTo>
                  <a:pt x="0" y="259080"/>
                </a:lnTo>
                <a:lnTo>
                  <a:pt x="6801167" y="259080"/>
                </a:lnTo>
                <a:lnTo>
                  <a:pt x="6801167" y="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6810" y="2687205"/>
            <a:ext cx="6790690" cy="557530"/>
          </a:xfrm>
          <a:custGeom>
            <a:avLst/>
            <a:gdLst/>
            <a:ahLst/>
            <a:cxnLst/>
            <a:rect l="l" t="t" r="r" b="b"/>
            <a:pathLst>
              <a:path w="6790690" h="557530">
                <a:moveTo>
                  <a:pt x="6014351" y="297942"/>
                </a:moveTo>
                <a:lnTo>
                  <a:pt x="0" y="297942"/>
                </a:lnTo>
                <a:lnTo>
                  <a:pt x="0" y="557022"/>
                </a:lnTo>
                <a:lnTo>
                  <a:pt x="6014351" y="557022"/>
                </a:lnTo>
                <a:lnTo>
                  <a:pt x="6014351" y="297942"/>
                </a:lnTo>
                <a:close/>
              </a:path>
              <a:path w="6790690" h="557530">
                <a:moveTo>
                  <a:pt x="6790588" y="0"/>
                </a:moveTo>
                <a:lnTo>
                  <a:pt x="0" y="0"/>
                </a:lnTo>
                <a:lnTo>
                  <a:pt x="0" y="259080"/>
                </a:lnTo>
                <a:lnTo>
                  <a:pt x="6790588" y="259080"/>
                </a:lnTo>
                <a:lnTo>
                  <a:pt x="6790588" y="0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4120" y="1542679"/>
            <a:ext cx="6830059" cy="14914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lang="en-US" sz="1700" b="1" spc="5" dirty="0">
                <a:latin typeface="Arial"/>
                <a:cs typeface="Arial"/>
              </a:rPr>
              <a:t>Our integrated system, combining YOLO-based detection and multi-class classification, offers comprehensive diagnostic reports with high diagnostic confidence and interpretability, empowering dental practitioners in clinical decision-making for improved patient care.</a:t>
            </a:r>
            <a:endParaRPr lang="en-US" sz="17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2137" y="3266596"/>
            <a:ext cx="974687" cy="9746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4350"/>
            <a:ext cx="1363150" cy="52471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40" dirty="0"/>
              <a:t>CONCLUSION</a:t>
            </a: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D960A3DB-7576-6D91-AADF-E098FB5D25C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4176626"/>
              <a:ext cx="9144000" cy="710565"/>
            </a:xfrm>
            <a:custGeom>
              <a:avLst/>
              <a:gdLst/>
              <a:ahLst/>
              <a:cxnLst/>
              <a:rect l="l" t="t" r="r" b="b"/>
              <a:pathLst>
                <a:path w="9144000" h="710564">
                  <a:moveTo>
                    <a:pt x="0" y="710489"/>
                  </a:moveTo>
                  <a:lnTo>
                    <a:pt x="0" y="0"/>
                  </a:lnTo>
                  <a:lnTo>
                    <a:pt x="9143999" y="0"/>
                  </a:lnTo>
                  <a:lnTo>
                    <a:pt x="9143999" y="710489"/>
                  </a:lnTo>
                  <a:lnTo>
                    <a:pt x="0" y="71048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8125" y="831303"/>
              <a:ext cx="1471137" cy="147113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0022" y="3005300"/>
            <a:ext cx="1697601" cy="52471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14400" y="1051099"/>
            <a:ext cx="5649820" cy="1636987"/>
          </a:xfrm>
          <a:prstGeom prst="rect">
            <a:avLst/>
          </a:prstGeom>
        </p:spPr>
        <p:txBody>
          <a:bodyPr vert="horz" wrap="square" lIns="0" tIns="384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25"/>
              </a:spcBef>
            </a:pPr>
            <a:r>
              <a:rPr spc="455" dirty="0"/>
              <a:t>THANK</a:t>
            </a:r>
            <a:r>
              <a:rPr spc="-385" dirty="0"/>
              <a:t> </a:t>
            </a:r>
            <a:r>
              <a:rPr spc="425" dirty="0"/>
              <a:t>YOU</a:t>
            </a:r>
          </a:p>
          <a:p>
            <a:pPr marL="80010">
              <a:lnSpc>
                <a:spcPct val="100000"/>
              </a:lnSpc>
              <a:spcBef>
                <a:spcPts val="1130"/>
              </a:spcBef>
            </a:pPr>
            <a:r>
              <a:rPr sz="2000" b="1" spc="-25" dirty="0">
                <a:latin typeface="Arial"/>
                <a:cs typeface="Arial"/>
              </a:rPr>
              <a:t>Presentation </a:t>
            </a:r>
            <a:r>
              <a:rPr sz="2000" b="1" spc="-55" dirty="0">
                <a:latin typeface="Arial"/>
                <a:cs typeface="Arial"/>
              </a:rPr>
              <a:t>by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lang="en-US" sz="2000" b="1" spc="-20" dirty="0">
                <a:latin typeface="Arial"/>
                <a:cs typeface="Arial"/>
              </a:rPr>
              <a:t>Amna , Umair , Abdullah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1650" y="4351654"/>
            <a:ext cx="2282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Microsoft Sans Serif"/>
                <a:cs typeface="Microsoft Sans Serif"/>
              </a:rPr>
              <a:t>Bache</a:t>
            </a:r>
            <a:r>
              <a:rPr sz="1500" spc="-10" dirty="0">
                <a:latin typeface="Microsoft Sans Serif"/>
                <a:cs typeface="Microsoft Sans Serif"/>
              </a:rPr>
              <a:t>l</a:t>
            </a:r>
            <a:r>
              <a:rPr sz="1500" spc="20" dirty="0">
                <a:latin typeface="Microsoft Sans Serif"/>
                <a:cs typeface="Microsoft Sans Serif"/>
              </a:rPr>
              <a:t>o</a:t>
            </a:r>
            <a:r>
              <a:rPr sz="1500" dirty="0">
                <a:latin typeface="Microsoft Sans Serif"/>
                <a:cs typeface="Microsoft Sans Serif"/>
              </a:rPr>
              <a:t>r</a:t>
            </a:r>
            <a:r>
              <a:rPr sz="1500" spc="-30" dirty="0">
                <a:latin typeface="Microsoft Sans Serif"/>
                <a:cs typeface="Microsoft Sans Serif"/>
              </a:rPr>
              <a:t>s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10" dirty="0">
                <a:latin typeface="Microsoft Sans Serif"/>
                <a:cs typeface="Microsoft Sans Serif"/>
              </a:rPr>
              <a:t>in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-95" dirty="0">
                <a:latin typeface="Microsoft Sans Serif"/>
                <a:cs typeface="Microsoft Sans Serif"/>
              </a:rPr>
              <a:t>C</a:t>
            </a:r>
            <a:r>
              <a:rPr sz="1500" spc="-80" dirty="0">
                <a:latin typeface="Microsoft Sans Serif"/>
                <a:cs typeface="Microsoft Sans Serif"/>
              </a:rPr>
              <a:t>S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5" dirty="0">
                <a:latin typeface="Microsoft Sans Serif"/>
                <a:cs typeface="Microsoft Sans Serif"/>
              </a:rPr>
              <a:t>|</a:t>
            </a:r>
            <a:r>
              <a:rPr sz="1500" spc="-15" dirty="0">
                <a:latin typeface="Microsoft Sans Serif"/>
                <a:cs typeface="Microsoft Sans Serif"/>
              </a:rPr>
              <a:t> </a:t>
            </a:r>
            <a:r>
              <a:rPr sz="1500" spc="75" dirty="0">
                <a:latin typeface="Microsoft Sans Serif"/>
                <a:cs typeface="Microsoft Sans Serif"/>
              </a:rPr>
              <a:t>2020-24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74362" y="4351654"/>
            <a:ext cx="1868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5" dirty="0">
                <a:latin typeface="Microsoft Sans Serif"/>
                <a:cs typeface="Microsoft Sans Serif"/>
              </a:rPr>
              <a:t>CUI, </a:t>
            </a:r>
            <a:r>
              <a:rPr sz="1500" spc="15" dirty="0">
                <a:latin typeface="Microsoft Sans Serif"/>
                <a:cs typeface="Microsoft Sans Serif"/>
              </a:rPr>
              <a:t>Sahiwal</a:t>
            </a:r>
            <a:r>
              <a:rPr sz="1500" spc="-40" dirty="0">
                <a:latin typeface="Microsoft Sans Serif"/>
                <a:cs typeface="Microsoft Sans Serif"/>
              </a:rPr>
              <a:t> </a:t>
            </a:r>
            <a:r>
              <a:rPr sz="1500" spc="-15" dirty="0">
                <a:latin typeface="Microsoft Sans Serif"/>
                <a:cs typeface="Microsoft Sans Serif"/>
              </a:rPr>
              <a:t>Campus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400550"/>
              <a:ext cx="9144000" cy="742950"/>
            </a:xfrm>
            <a:custGeom>
              <a:avLst/>
              <a:gdLst/>
              <a:ahLst/>
              <a:cxnLst/>
              <a:rect l="l" t="t" r="r" b="b"/>
              <a:pathLst>
                <a:path w="9144000" h="742950">
                  <a:moveTo>
                    <a:pt x="0" y="0"/>
                  </a:moveTo>
                  <a:lnTo>
                    <a:pt x="9143999" y="0"/>
                  </a:lnTo>
                  <a:lnTo>
                    <a:pt x="9143999" y="742949"/>
                  </a:lnTo>
                  <a:lnTo>
                    <a:pt x="0" y="742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21276" y="1591866"/>
            <a:ext cx="6478905" cy="952056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  <a:tabLst>
                <a:tab pos="358775" algn="l"/>
              </a:tabLst>
            </a:pPr>
            <a:r>
              <a:rPr sz="1700" b="1" dirty="0">
                <a:latin typeface="Arial"/>
                <a:cs typeface="Arial"/>
              </a:rPr>
              <a:t>●	</a:t>
            </a:r>
            <a:r>
              <a:rPr sz="1700" b="1" spc="-45" dirty="0">
                <a:latin typeface="Arial"/>
                <a:cs typeface="Arial"/>
              </a:rPr>
              <a:t>Trafﬁc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accidents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have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become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a </a:t>
            </a:r>
            <a:r>
              <a:rPr sz="1700" b="1" spc="-25" dirty="0">
                <a:latin typeface="Arial"/>
                <a:cs typeface="Arial"/>
              </a:rPr>
              <a:t>major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reason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deaths</a:t>
            </a:r>
            <a:endParaRPr sz="1700" dirty="0">
              <a:latin typeface="Arial"/>
              <a:cs typeface="Arial"/>
            </a:endParaRPr>
          </a:p>
          <a:p>
            <a:pPr marL="358775">
              <a:lnSpc>
                <a:spcPct val="100000"/>
              </a:lnSpc>
              <a:spcBef>
                <a:spcPts val="820"/>
              </a:spcBef>
            </a:pPr>
            <a:r>
              <a:rPr sz="1700" b="1" spc="-15" dirty="0">
                <a:latin typeface="Arial"/>
                <a:cs typeface="Arial"/>
              </a:rPr>
              <a:t>throughout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spc="10" dirty="0">
                <a:latin typeface="Arial"/>
                <a:cs typeface="Arial"/>
              </a:rPr>
              <a:t>the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5" dirty="0">
                <a:latin typeface="Arial"/>
                <a:cs typeface="Arial"/>
              </a:rPr>
              <a:t>world.</a:t>
            </a:r>
            <a:endParaRPr sz="1700" dirty="0">
              <a:latin typeface="Arial"/>
              <a:cs typeface="Arial"/>
            </a:endParaRPr>
          </a:p>
          <a:p>
            <a:pPr marL="358775" marR="139065" indent="-359410">
              <a:lnSpc>
                <a:spcPct val="140000"/>
              </a:lnSpc>
              <a:tabLst>
                <a:tab pos="358775" algn="l"/>
              </a:tabLst>
            </a:pPr>
            <a:r>
              <a:rPr sz="1700" b="1" dirty="0">
                <a:latin typeface="Arial"/>
                <a:cs typeface="Arial"/>
              </a:rPr>
              <a:t>●	</a:t>
            </a:r>
            <a:r>
              <a:rPr sz="1700" b="1" spc="-10" dirty="0">
                <a:latin typeface="Arial"/>
                <a:cs typeface="Arial"/>
              </a:rPr>
              <a:t>But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one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25" dirty="0">
                <a:latin typeface="Arial"/>
                <a:cs typeface="Arial"/>
              </a:rPr>
              <a:t>major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45" dirty="0">
                <a:latin typeface="Arial"/>
                <a:cs typeface="Arial"/>
              </a:rPr>
              <a:t>reason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30" dirty="0">
                <a:latin typeface="Arial"/>
                <a:cs typeface="Arial"/>
              </a:rPr>
              <a:t>that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80" dirty="0">
                <a:latin typeface="Arial"/>
                <a:cs typeface="Arial"/>
              </a:rPr>
              <a:t>causes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40" dirty="0">
                <a:latin typeface="Arial"/>
                <a:cs typeface="Arial"/>
              </a:rPr>
              <a:t>signiﬁcant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30" dirty="0">
                <a:latin typeface="Arial"/>
                <a:cs typeface="Arial"/>
              </a:rPr>
              <a:t>number</a:t>
            </a:r>
            <a:r>
              <a:rPr sz="1700" b="1" spc="-1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of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4350" y="752971"/>
            <a:ext cx="8115300" cy="2885579"/>
          </a:xfrm>
          <a:custGeom>
            <a:avLst/>
            <a:gdLst/>
            <a:ahLst/>
            <a:cxnLst/>
            <a:rect l="l" t="t" r="r" b="b"/>
            <a:pathLst>
              <a:path w="8115300" h="3263265">
                <a:moveTo>
                  <a:pt x="8115139" y="3263260"/>
                </a:moveTo>
                <a:lnTo>
                  <a:pt x="0" y="3263260"/>
                </a:lnTo>
                <a:lnTo>
                  <a:pt x="0" y="0"/>
                </a:lnTo>
                <a:lnTo>
                  <a:pt x="8115139" y="0"/>
                </a:lnTo>
                <a:lnTo>
                  <a:pt x="8115139" y="32632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6306" cy="10153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95199" y="3491583"/>
            <a:ext cx="848800" cy="524713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82577"/>
              </p:ext>
            </p:extLst>
          </p:nvPr>
        </p:nvGraphicFramePr>
        <p:xfrm>
          <a:off x="886762" y="1469550"/>
          <a:ext cx="7360920" cy="1463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0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0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700" b="1" spc="100" dirty="0">
                          <a:latin typeface="Tahoma"/>
                          <a:cs typeface="Tahoma"/>
                        </a:rPr>
                        <a:t>Supervisor</a:t>
                      </a:r>
                      <a:endParaRPr sz="1700" b="1" dirty="0">
                        <a:latin typeface="Tahoma"/>
                        <a:cs typeface="Tahoma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spc="40" dirty="0">
                          <a:latin typeface="Tahoma"/>
                          <a:cs typeface="Tahoma"/>
                        </a:rPr>
                        <a:t>Dr. Waqas Ahmed</a:t>
                      </a:r>
                      <a:endParaRPr sz="1700" b="1" dirty="0">
                        <a:latin typeface="Tahoma"/>
                        <a:cs typeface="Tahoma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700" b="0" spc="-35" dirty="0">
                          <a:latin typeface="Arial"/>
                          <a:cs typeface="Arial"/>
                        </a:rPr>
                        <a:t>Co-Supervisor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700" b="0" spc="-10" dirty="0">
                          <a:latin typeface="Arial"/>
                          <a:cs typeface="Arial"/>
                        </a:rPr>
                        <a:t>Dr.</a:t>
                      </a:r>
                      <a:r>
                        <a:rPr sz="17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700" b="0" spc="-25" dirty="0">
                          <a:latin typeface="Arial"/>
                          <a:cs typeface="Arial"/>
                        </a:rPr>
                        <a:t>Javed Ferzund </a:t>
                      </a:r>
                      <a:endParaRPr sz="1700" b="0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66800" y="4586283"/>
            <a:ext cx="7180882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Amna, Umair,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153" y="1015328"/>
            <a:ext cx="8115300" cy="3263265"/>
          </a:xfrm>
          <a:custGeom>
            <a:avLst/>
            <a:gdLst/>
            <a:ahLst/>
            <a:cxnLst/>
            <a:rect l="l" t="t" r="r" b="b"/>
            <a:pathLst>
              <a:path w="8115300" h="3263265">
                <a:moveTo>
                  <a:pt x="8115147" y="0"/>
                </a:moveTo>
                <a:lnTo>
                  <a:pt x="0" y="0"/>
                </a:lnTo>
                <a:lnTo>
                  <a:pt x="0" y="455777"/>
                </a:lnTo>
                <a:lnTo>
                  <a:pt x="0" y="3263252"/>
                </a:lnTo>
                <a:lnTo>
                  <a:pt x="8115147" y="3263252"/>
                </a:lnTo>
                <a:lnTo>
                  <a:pt x="8115147" y="455777"/>
                </a:lnTo>
                <a:lnTo>
                  <a:pt x="81151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045" cy="903605"/>
            <a:chOff x="2550455" y="324602"/>
            <a:chExt cx="4043045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4004907" y="865097"/>
                  </a:moveTo>
                  <a:lnTo>
                    <a:pt x="0" y="865097"/>
                  </a:lnTo>
                  <a:lnTo>
                    <a:pt x="0" y="0"/>
                  </a:lnTo>
                  <a:lnTo>
                    <a:pt x="4004907" y="0"/>
                  </a:lnTo>
                  <a:lnTo>
                    <a:pt x="4004907" y="865097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0" y="0"/>
                  </a:moveTo>
                  <a:lnTo>
                    <a:pt x="4004907" y="0"/>
                  </a:lnTo>
                  <a:lnTo>
                    <a:pt x="4004907" y="865097"/>
                  </a:lnTo>
                  <a:lnTo>
                    <a:pt x="0" y="86509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-381000" y="4400550"/>
            <a:ext cx="96012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GROUP</a:t>
            </a:r>
            <a:r>
              <a:rPr spc="-235" dirty="0"/>
              <a:t> </a:t>
            </a:r>
            <a:r>
              <a:rPr spc="204" dirty="0"/>
              <a:t>MEMBERS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7" cy="10153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5199" y="3491583"/>
            <a:ext cx="848800" cy="524713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53913"/>
              </p:ext>
            </p:extLst>
          </p:nvPr>
        </p:nvGraphicFramePr>
        <p:xfrm>
          <a:off x="891517" y="1245025"/>
          <a:ext cx="7360919" cy="2926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624"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700" spc="-35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egi</a:t>
                      </a:r>
                      <a:r>
                        <a:rPr sz="1700" spc="-3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1700" spc="-50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ation</a:t>
                      </a:r>
                      <a:r>
                        <a:rPr sz="17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700" dirty="0">
                          <a:latin typeface="Tahoma"/>
                          <a:cs typeface="Tahoma"/>
                        </a:rPr>
                        <a:t>#</a:t>
                      </a: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700" spc="75" dirty="0">
                          <a:latin typeface="Tahoma"/>
                          <a:cs typeface="Tahoma"/>
                        </a:rPr>
                        <a:t>Name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700" spc="120" dirty="0">
                          <a:latin typeface="Tahoma"/>
                          <a:cs typeface="Tahoma"/>
                        </a:rPr>
                        <a:t>CGPA</a:t>
                      </a:r>
                      <a:endParaRPr sz="1700">
                        <a:latin typeface="Tahoma"/>
                        <a:cs typeface="Tahoma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24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spc="30" dirty="0">
                          <a:latin typeface="Arial"/>
                          <a:cs typeface="Arial"/>
                        </a:rPr>
                        <a:t>Fa20-BCS-123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spc="-20" dirty="0">
                          <a:latin typeface="Arial"/>
                          <a:cs typeface="Arial"/>
                        </a:rPr>
                        <a:t>Umair Ali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dirty="0">
                          <a:latin typeface="Arial"/>
                          <a:cs typeface="Arial"/>
                        </a:rPr>
                        <a:t>2.95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624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spc="30" dirty="0">
                          <a:latin typeface="Arial"/>
                          <a:cs typeface="Arial"/>
                        </a:rPr>
                        <a:t>Fa20-BCS-151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dirty="0">
                          <a:latin typeface="Arial"/>
                          <a:cs typeface="Arial"/>
                        </a:rPr>
                        <a:t>Amna Zahid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spc="40" dirty="0">
                          <a:latin typeface="Arial"/>
                          <a:cs typeface="Arial"/>
                        </a:rPr>
                        <a:t>3.77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624">
                <a:tc>
                  <a:txBody>
                    <a:bodyPr/>
                    <a:lstStyle/>
                    <a:p>
                      <a:pPr marL="45593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dirty="0">
                          <a:latin typeface="Arial"/>
                          <a:cs typeface="Arial"/>
                        </a:rPr>
                        <a:t>Fa20-BCS-153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dirty="0">
                          <a:latin typeface="Arial"/>
                          <a:cs typeface="Arial"/>
                        </a:rPr>
                        <a:t>Abdullah Shafique 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lang="en-US" sz="1700" b="1" dirty="0">
                          <a:latin typeface="Arial"/>
                          <a:cs typeface="Arial"/>
                        </a:rPr>
                        <a:t>3.08</a:t>
                      </a:r>
                      <a:endParaRPr sz="1700" b="1" dirty="0">
                        <a:latin typeface="Arial"/>
                        <a:cs typeface="Arial"/>
                      </a:endParaRPr>
                    </a:p>
                  </a:txBody>
                  <a:tcPr marL="0" marR="0" marT="227329" marB="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2906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50294" y="4534721"/>
            <a:ext cx="776930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37" y="752982"/>
            <a:ext cx="8115300" cy="3263265"/>
          </a:xfrm>
          <a:custGeom>
            <a:avLst/>
            <a:gdLst/>
            <a:ahLst/>
            <a:cxnLst/>
            <a:rect l="l" t="t" r="r" b="b"/>
            <a:pathLst>
              <a:path w="8115300" h="3263265">
                <a:moveTo>
                  <a:pt x="8115147" y="0"/>
                </a:moveTo>
                <a:lnTo>
                  <a:pt x="0" y="0"/>
                </a:lnTo>
                <a:lnTo>
                  <a:pt x="0" y="455777"/>
                </a:lnTo>
                <a:lnTo>
                  <a:pt x="0" y="3263252"/>
                </a:lnTo>
                <a:lnTo>
                  <a:pt x="8115147" y="3263252"/>
                </a:lnTo>
                <a:lnTo>
                  <a:pt x="8115147" y="455777"/>
                </a:lnTo>
                <a:lnTo>
                  <a:pt x="81151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045" cy="903605"/>
            <a:chOff x="2550455" y="324602"/>
            <a:chExt cx="4043045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4004907" y="865097"/>
                  </a:moveTo>
                  <a:lnTo>
                    <a:pt x="0" y="865097"/>
                  </a:lnTo>
                  <a:lnTo>
                    <a:pt x="0" y="0"/>
                  </a:lnTo>
                  <a:lnTo>
                    <a:pt x="4004907" y="0"/>
                  </a:lnTo>
                  <a:lnTo>
                    <a:pt x="4004907" y="865097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0" y="0"/>
                  </a:moveTo>
                  <a:lnTo>
                    <a:pt x="4004907" y="0"/>
                  </a:lnTo>
                  <a:lnTo>
                    <a:pt x="4004907" y="865097"/>
                  </a:lnTo>
                  <a:lnTo>
                    <a:pt x="0" y="86509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52400" y="4390518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219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55753" y="1275027"/>
            <a:ext cx="1772920" cy="14763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91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25" dirty="0">
                <a:latin typeface="Arial"/>
                <a:cs typeface="Arial"/>
              </a:rPr>
              <a:t>Introduction</a:t>
            </a:r>
            <a:endParaRPr sz="1700" dirty="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81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5" dirty="0">
                <a:latin typeface="Arial"/>
                <a:cs typeface="Arial"/>
              </a:rPr>
              <a:t>Related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20" dirty="0">
                <a:latin typeface="Arial"/>
                <a:cs typeface="Arial"/>
              </a:rPr>
              <a:t>Work</a:t>
            </a:r>
            <a:endParaRPr sz="1700" dirty="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81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20" dirty="0">
                <a:latin typeface="Arial"/>
                <a:cs typeface="Arial"/>
              </a:rPr>
              <a:t>Problem</a:t>
            </a:r>
            <a:endParaRPr sz="1700" dirty="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82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35" dirty="0">
                <a:latin typeface="Arial"/>
                <a:cs typeface="Arial"/>
              </a:rPr>
              <a:t>Objectives</a:t>
            </a:r>
            <a:endParaRPr sz="17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7" cy="10153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5199" y="3491583"/>
            <a:ext cx="848800" cy="5247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713253" y="1275027"/>
            <a:ext cx="1974214" cy="14763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91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10" dirty="0">
                <a:latin typeface="Arial"/>
                <a:cs typeface="Arial"/>
              </a:rPr>
              <a:t>Methodology</a:t>
            </a:r>
            <a:endParaRPr sz="1700" dirty="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81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10" dirty="0">
                <a:latin typeface="Arial"/>
                <a:cs typeface="Arial"/>
              </a:rPr>
              <a:t>Imp</a:t>
            </a:r>
            <a:r>
              <a:rPr sz="1700" b="1" spc="-5" dirty="0">
                <a:latin typeface="Arial"/>
                <a:cs typeface="Arial"/>
              </a:rPr>
              <a:t>l</a:t>
            </a:r>
            <a:r>
              <a:rPr sz="1700" b="1" spc="5" dirty="0">
                <a:latin typeface="Arial"/>
                <a:cs typeface="Arial"/>
              </a:rPr>
              <a:t>ementa</a:t>
            </a:r>
            <a:r>
              <a:rPr sz="1700" b="1" spc="20" dirty="0">
                <a:latin typeface="Arial"/>
                <a:cs typeface="Arial"/>
              </a:rPr>
              <a:t>t</a:t>
            </a:r>
            <a:r>
              <a:rPr sz="1700" b="1" spc="-50" dirty="0">
                <a:latin typeface="Arial"/>
                <a:cs typeface="Arial"/>
              </a:rPr>
              <a:t>ion</a:t>
            </a:r>
            <a:endParaRPr sz="1700" dirty="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815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25" dirty="0">
                <a:latin typeface="Arial"/>
                <a:cs typeface="Arial"/>
              </a:rPr>
              <a:t>Result</a:t>
            </a:r>
            <a:endParaRPr sz="1700" dirty="0">
              <a:latin typeface="Arial"/>
              <a:cs typeface="Arial"/>
            </a:endParaRPr>
          </a:p>
          <a:p>
            <a:pPr marL="371475" indent="-359410">
              <a:lnSpc>
                <a:spcPct val="100000"/>
              </a:lnSpc>
              <a:spcBef>
                <a:spcPts val="820"/>
              </a:spcBef>
              <a:buChar char="●"/>
              <a:tabLst>
                <a:tab pos="371475" algn="l"/>
                <a:tab pos="372110" algn="l"/>
              </a:tabLst>
            </a:pPr>
            <a:r>
              <a:rPr lang="en-US" sz="1700" b="1" spc="-30" dirty="0">
                <a:latin typeface="Arial"/>
                <a:cs typeface="Arial"/>
              </a:rPr>
              <a:t>Future</a:t>
            </a:r>
            <a:r>
              <a:rPr lang="en-US" sz="1700" b="1" spc="-45" dirty="0">
                <a:latin typeface="Arial"/>
                <a:cs typeface="Arial"/>
              </a:rPr>
              <a:t> </a:t>
            </a:r>
            <a:r>
              <a:rPr lang="en-US" sz="1700" b="1" spc="-30" dirty="0">
                <a:latin typeface="Arial"/>
                <a:cs typeface="Arial"/>
              </a:rPr>
              <a:t>Plans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80759" y="3077601"/>
            <a:ext cx="14814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Char char="●"/>
              <a:tabLst>
                <a:tab pos="371475" algn="l"/>
                <a:tab pos="372110" algn="l"/>
              </a:tabLst>
            </a:pPr>
            <a:r>
              <a:rPr sz="1700" b="1" spc="-135" dirty="0">
                <a:latin typeface="Arial"/>
                <a:cs typeface="Arial"/>
              </a:rPr>
              <a:t>C</a:t>
            </a:r>
            <a:r>
              <a:rPr sz="1700" b="1" spc="-55" dirty="0">
                <a:latin typeface="Arial"/>
                <a:cs typeface="Arial"/>
              </a:rPr>
              <a:t>onclusion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37" y="752982"/>
            <a:ext cx="8115300" cy="3263265"/>
          </a:xfrm>
          <a:custGeom>
            <a:avLst/>
            <a:gdLst/>
            <a:ahLst/>
            <a:cxnLst/>
            <a:rect l="l" t="t" r="r" b="b"/>
            <a:pathLst>
              <a:path w="8115300" h="3263265">
                <a:moveTo>
                  <a:pt x="8115147" y="0"/>
                </a:moveTo>
                <a:lnTo>
                  <a:pt x="0" y="0"/>
                </a:lnTo>
                <a:lnTo>
                  <a:pt x="0" y="455777"/>
                </a:lnTo>
                <a:lnTo>
                  <a:pt x="0" y="3263252"/>
                </a:lnTo>
                <a:lnTo>
                  <a:pt x="8115147" y="3263252"/>
                </a:lnTo>
                <a:lnTo>
                  <a:pt x="8115147" y="455777"/>
                </a:lnTo>
                <a:lnTo>
                  <a:pt x="81151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045" cy="903605"/>
            <a:chOff x="2550455" y="324602"/>
            <a:chExt cx="4043045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4004907" y="865097"/>
                  </a:moveTo>
                  <a:lnTo>
                    <a:pt x="0" y="865097"/>
                  </a:lnTo>
                  <a:lnTo>
                    <a:pt x="0" y="0"/>
                  </a:lnTo>
                  <a:lnTo>
                    <a:pt x="4004907" y="0"/>
                  </a:lnTo>
                  <a:lnTo>
                    <a:pt x="4004907" y="865097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0" y="0"/>
                  </a:moveTo>
                  <a:lnTo>
                    <a:pt x="4004907" y="0"/>
                  </a:lnTo>
                  <a:lnTo>
                    <a:pt x="4004907" y="865097"/>
                  </a:lnTo>
                  <a:lnTo>
                    <a:pt x="0" y="86509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INTRODUCTION-I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76532" y="1419555"/>
            <a:ext cx="6504305" cy="238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151765" indent="-359410" algn="just">
              <a:lnSpc>
                <a:spcPct val="140000"/>
              </a:lnSpc>
              <a:buChar char="●"/>
              <a:tabLst>
                <a:tab pos="371475" algn="l"/>
                <a:tab pos="372110" algn="l"/>
              </a:tabLst>
            </a:pPr>
            <a:r>
              <a:rPr lang="en-US" sz="1600" b="1" spc="-10" dirty="0">
                <a:latin typeface="Arial"/>
                <a:cs typeface="Arial"/>
              </a:rPr>
              <a:t>AI and medical image processing aid in diagnosing oral disorders.</a:t>
            </a:r>
          </a:p>
          <a:p>
            <a:pPr marL="371475" marR="5080" indent="-359410" algn="just">
              <a:lnSpc>
                <a:spcPct val="140000"/>
              </a:lnSpc>
              <a:buChar char="●"/>
              <a:tabLst>
                <a:tab pos="371475" algn="l"/>
                <a:tab pos="372110" algn="l"/>
              </a:tabLst>
            </a:pPr>
            <a:r>
              <a:rPr lang="en-US" sz="1600" b="1" spc="10" dirty="0">
                <a:latin typeface="Arial"/>
                <a:cs typeface="Arial"/>
              </a:rPr>
              <a:t>Early detection improves oral health, self-esteem, and quality of life.</a:t>
            </a:r>
          </a:p>
          <a:p>
            <a:pPr marL="371475" marR="5080" indent="-359410" algn="just">
              <a:lnSpc>
                <a:spcPct val="140000"/>
              </a:lnSpc>
              <a:buChar char="●"/>
              <a:tabLst>
                <a:tab pos="371475" algn="l"/>
                <a:tab pos="372110" algn="l"/>
              </a:tabLst>
            </a:pPr>
            <a:r>
              <a:rPr lang="en-US" sz="1600" b="1" spc="10" dirty="0">
                <a:latin typeface="Arial"/>
                <a:cs typeface="Arial"/>
              </a:rPr>
              <a:t>Common oral disorders include dentigerous cysts, pericoronitis, supernumerary teeth, chronic periodontitis, osteomyelitis, and sinusitis.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7" cy="10153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5199" y="3491583"/>
            <a:ext cx="848800" cy="524713"/>
          </a:xfrm>
          <a:prstGeom prst="rect">
            <a:avLst/>
          </a:prstGeom>
        </p:spPr>
      </p:pic>
      <p:sp>
        <p:nvSpPr>
          <p:cNvPr id="12" name="object 13">
            <a:extLst>
              <a:ext uri="{FF2B5EF4-FFF2-40B4-BE49-F238E27FC236}">
                <a16:creationId xmlns:a16="http://schemas.microsoft.com/office/drawing/2014/main" id="{99F20141-4D0B-4831-B686-A550CD3DFC7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37" y="752982"/>
            <a:ext cx="8115300" cy="3263265"/>
          </a:xfrm>
          <a:custGeom>
            <a:avLst/>
            <a:gdLst/>
            <a:ahLst/>
            <a:cxnLst/>
            <a:rect l="l" t="t" r="r" b="b"/>
            <a:pathLst>
              <a:path w="8115300" h="3263265">
                <a:moveTo>
                  <a:pt x="8115147" y="0"/>
                </a:moveTo>
                <a:lnTo>
                  <a:pt x="0" y="0"/>
                </a:lnTo>
                <a:lnTo>
                  <a:pt x="0" y="455777"/>
                </a:lnTo>
                <a:lnTo>
                  <a:pt x="0" y="3263252"/>
                </a:lnTo>
                <a:lnTo>
                  <a:pt x="8115147" y="3263252"/>
                </a:lnTo>
                <a:lnTo>
                  <a:pt x="8115147" y="455777"/>
                </a:lnTo>
                <a:lnTo>
                  <a:pt x="81151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045" cy="903605"/>
            <a:chOff x="2550455" y="324602"/>
            <a:chExt cx="4043045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4004907" y="865097"/>
                  </a:moveTo>
                  <a:lnTo>
                    <a:pt x="0" y="865097"/>
                  </a:lnTo>
                  <a:lnTo>
                    <a:pt x="0" y="0"/>
                  </a:lnTo>
                  <a:lnTo>
                    <a:pt x="4004907" y="0"/>
                  </a:lnTo>
                  <a:lnTo>
                    <a:pt x="4004907" y="865097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4945" cy="865505"/>
            </a:xfrm>
            <a:custGeom>
              <a:avLst/>
              <a:gdLst/>
              <a:ahLst/>
              <a:cxnLst/>
              <a:rect l="l" t="t" r="r" b="b"/>
              <a:pathLst>
                <a:path w="4004945" h="865505">
                  <a:moveTo>
                    <a:pt x="0" y="0"/>
                  </a:moveTo>
                  <a:lnTo>
                    <a:pt x="4004907" y="0"/>
                  </a:lnTo>
                  <a:lnTo>
                    <a:pt x="4004907" y="865097"/>
                  </a:lnTo>
                  <a:lnTo>
                    <a:pt x="0" y="86509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INTRODUCTION-II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08576" y="1477879"/>
            <a:ext cx="6689725" cy="204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381635" indent="-359410" algn="just">
              <a:lnSpc>
                <a:spcPct val="140000"/>
              </a:lnSpc>
              <a:buChar char="●"/>
              <a:tabLst>
                <a:tab pos="371475" algn="l"/>
                <a:tab pos="372110" algn="l"/>
              </a:tabLst>
            </a:pPr>
            <a:r>
              <a:rPr lang="en-US" sz="1600" b="1" spc="30" dirty="0">
                <a:latin typeface="Arial"/>
                <a:cs typeface="Arial"/>
              </a:rPr>
              <a:t>Technology like Vision Transformers and YOLO enhances disease identification from radiographic images.</a:t>
            </a:r>
          </a:p>
          <a:p>
            <a:pPr marL="371475" marR="5080" indent="-359410" algn="just">
              <a:lnSpc>
                <a:spcPct val="140000"/>
              </a:lnSpc>
              <a:buChar char="●"/>
              <a:tabLst>
                <a:tab pos="371475" algn="l"/>
                <a:tab pos="372110" algn="l"/>
              </a:tabLst>
            </a:pPr>
            <a:r>
              <a:rPr lang="en-US" sz="1600" b="1" spc="-15" dirty="0">
                <a:latin typeface="Arial"/>
                <a:cs typeface="Arial"/>
              </a:rPr>
              <a:t>Timely intervention prevents tooth structural loss and related issues.</a:t>
            </a:r>
          </a:p>
          <a:p>
            <a:pPr marL="371475" marR="5080" indent="-359410" algn="just">
              <a:lnSpc>
                <a:spcPct val="140000"/>
              </a:lnSpc>
              <a:buChar char="●"/>
              <a:tabLst>
                <a:tab pos="371475" algn="l"/>
                <a:tab pos="372110" algn="l"/>
              </a:tabLst>
            </a:pPr>
            <a:r>
              <a:rPr lang="en-US" sz="1600" b="1" spc="-15" dirty="0">
                <a:latin typeface="Arial"/>
                <a:cs typeface="Arial"/>
              </a:rPr>
              <a:t>AI-driven early detection reduces long-term financial burdens by minimizing the need for extensive and costly treatments.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307" cy="10153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5199" y="3491583"/>
            <a:ext cx="848800" cy="524713"/>
          </a:xfrm>
          <a:prstGeom prst="rect">
            <a:avLst/>
          </a:prstGeom>
        </p:spPr>
      </p:pic>
      <p:sp>
        <p:nvSpPr>
          <p:cNvPr id="12" name="object 13">
            <a:extLst>
              <a:ext uri="{FF2B5EF4-FFF2-40B4-BE49-F238E27FC236}">
                <a16:creationId xmlns:a16="http://schemas.microsoft.com/office/drawing/2014/main" id="{832B3E5A-32E2-DC38-0B95-5B09C78D42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37" y="752982"/>
            <a:ext cx="8115300" cy="3263900"/>
          </a:xfrm>
          <a:custGeom>
            <a:avLst/>
            <a:gdLst/>
            <a:ahLst/>
            <a:cxnLst/>
            <a:rect l="l" t="t" r="r" b="b"/>
            <a:pathLst>
              <a:path w="8115300" h="3263900">
                <a:moveTo>
                  <a:pt x="8115300" y="0"/>
                </a:moveTo>
                <a:lnTo>
                  <a:pt x="0" y="0"/>
                </a:lnTo>
                <a:lnTo>
                  <a:pt x="0" y="455790"/>
                </a:lnTo>
                <a:lnTo>
                  <a:pt x="0" y="3263315"/>
                </a:lnTo>
                <a:lnTo>
                  <a:pt x="8115300" y="3263315"/>
                </a:lnTo>
                <a:lnTo>
                  <a:pt x="8115300" y="455790"/>
                </a:lnTo>
                <a:lnTo>
                  <a:pt x="81153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679" cy="903605"/>
            <a:chOff x="2550455" y="324602"/>
            <a:chExt cx="4043679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5579" cy="865505"/>
            </a:xfrm>
            <a:custGeom>
              <a:avLst/>
              <a:gdLst/>
              <a:ahLst/>
              <a:cxnLst/>
              <a:rect l="l" t="t" r="r" b="b"/>
              <a:pathLst>
                <a:path w="4005579" h="865505">
                  <a:moveTo>
                    <a:pt x="4004987" y="865114"/>
                  </a:moveTo>
                  <a:lnTo>
                    <a:pt x="0" y="865114"/>
                  </a:lnTo>
                  <a:lnTo>
                    <a:pt x="0" y="0"/>
                  </a:lnTo>
                  <a:lnTo>
                    <a:pt x="4004987" y="0"/>
                  </a:lnTo>
                  <a:lnTo>
                    <a:pt x="4004987" y="865114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5579" cy="865505"/>
            </a:xfrm>
            <a:custGeom>
              <a:avLst/>
              <a:gdLst/>
              <a:ahLst/>
              <a:cxnLst/>
              <a:rect l="l" t="t" r="r" b="b"/>
              <a:pathLst>
                <a:path w="4005579" h="865505">
                  <a:moveTo>
                    <a:pt x="0" y="0"/>
                  </a:moveTo>
                  <a:lnTo>
                    <a:pt x="4004987" y="0"/>
                  </a:lnTo>
                  <a:lnTo>
                    <a:pt x="4004987" y="865114"/>
                  </a:lnTo>
                  <a:lnTo>
                    <a:pt x="0" y="86511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8576" y="1477879"/>
            <a:ext cx="6446374" cy="18870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71475" indent="-359410" algn="just">
              <a:lnSpc>
                <a:spcPct val="100000"/>
              </a:lnSpc>
              <a:spcBef>
                <a:spcPts val="915"/>
              </a:spcBef>
              <a:buChar char="●"/>
              <a:tabLst>
                <a:tab pos="371475" algn="l"/>
                <a:tab pos="372110" algn="l"/>
              </a:tabLst>
            </a:pPr>
            <a:r>
              <a:rPr lang="en-US" sz="1600" b="1" dirty="0">
                <a:latin typeface="Arial"/>
                <a:cs typeface="Arial"/>
              </a:rPr>
              <a:t>Difficulty in diagnosing oral illnesses due to a lack of precise diagnostic tools.</a:t>
            </a:r>
          </a:p>
          <a:p>
            <a:pPr marL="371475" indent="-359410" algn="just">
              <a:lnSpc>
                <a:spcPct val="100000"/>
              </a:lnSpc>
              <a:spcBef>
                <a:spcPts val="915"/>
              </a:spcBef>
              <a:buChar char="●"/>
              <a:tabLst>
                <a:tab pos="371475" algn="l"/>
                <a:tab pos="372110" algn="l"/>
              </a:tabLst>
            </a:pPr>
            <a:r>
              <a:rPr lang="en-US" sz="1600" b="1" dirty="0">
                <a:latin typeface="Arial"/>
                <a:cs typeface="Arial"/>
              </a:rPr>
              <a:t>Delayed diagnosis leads to significant consequences such as tooth loss, discomfort, and health issues.</a:t>
            </a:r>
          </a:p>
          <a:p>
            <a:pPr marL="371475" indent="-359410" algn="just">
              <a:lnSpc>
                <a:spcPct val="100000"/>
              </a:lnSpc>
              <a:spcBef>
                <a:spcPts val="915"/>
              </a:spcBef>
              <a:buChar char="●"/>
              <a:tabLst>
                <a:tab pos="371475" algn="l"/>
                <a:tab pos="372110" algn="l"/>
              </a:tabLst>
            </a:pPr>
            <a:r>
              <a:rPr lang="en-US" sz="1600" b="1" dirty="0">
                <a:latin typeface="Arial"/>
                <a:cs typeface="Arial"/>
              </a:rPr>
              <a:t>Dental practitioners often lack comprehensive diagnostic capabilities during routine checkups.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2137" y="3266596"/>
            <a:ext cx="974687" cy="9746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4350"/>
            <a:ext cx="1363150" cy="52471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88555" y="422973"/>
            <a:ext cx="396747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lang="en-US" b="1" i="0" dirty="0">
                <a:effectLst/>
                <a:latin typeface="Söhne"/>
              </a:rPr>
              <a:t>Problem Statement</a:t>
            </a:r>
            <a:endParaRPr spc="185" dirty="0"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A8B26847-F7E9-231F-8D2C-AF55556DAD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4337" y="831850"/>
            <a:ext cx="8115300" cy="3263900"/>
          </a:xfrm>
          <a:custGeom>
            <a:avLst/>
            <a:gdLst/>
            <a:ahLst/>
            <a:cxnLst/>
            <a:rect l="l" t="t" r="r" b="b"/>
            <a:pathLst>
              <a:path w="8115300" h="3263900">
                <a:moveTo>
                  <a:pt x="8115300" y="0"/>
                </a:moveTo>
                <a:lnTo>
                  <a:pt x="0" y="0"/>
                </a:lnTo>
                <a:lnTo>
                  <a:pt x="0" y="455790"/>
                </a:lnTo>
                <a:lnTo>
                  <a:pt x="0" y="3263315"/>
                </a:lnTo>
                <a:lnTo>
                  <a:pt x="8115300" y="3263315"/>
                </a:lnTo>
                <a:lnTo>
                  <a:pt x="8115300" y="455790"/>
                </a:lnTo>
                <a:lnTo>
                  <a:pt x="81153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50455" y="324602"/>
            <a:ext cx="4043679" cy="903605"/>
            <a:chOff x="2550455" y="324602"/>
            <a:chExt cx="4043679" cy="903605"/>
          </a:xfrm>
        </p:grpSpPr>
        <p:sp>
          <p:nvSpPr>
            <p:cNvPr id="4" name="object 4"/>
            <p:cNvSpPr/>
            <p:nvPr/>
          </p:nvSpPr>
          <p:spPr>
            <a:xfrm>
              <a:off x="2569505" y="343652"/>
              <a:ext cx="4005579" cy="865505"/>
            </a:xfrm>
            <a:custGeom>
              <a:avLst/>
              <a:gdLst/>
              <a:ahLst/>
              <a:cxnLst/>
              <a:rect l="l" t="t" r="r" b="b"/>
              <a:pathLst>
                <a:path w="4005579" h="865505">
                  <a:moveTo>
                    <a:pt x="4004987" y="865114"/>
                  </a:moveTo>
                  <a:lnTo>
                    <a:pt x="0" y="865114"/>
                  </a:lnTo>
                  <a:lnTo>
                    <a:pt x="0" y="0"/>
                  </a:lnTo>
                  <a:lnTo>
                    <a:pt x="4004987" y="0"/>
                  </a:lnTo>
                  <a:lnTo>
                    <a:pt x="4004987" y="865114"/>
                  </a:lnTo>
                  <a:close/>
                </a:path>
              </a:pathLst>
            </a:custGeom>
            <a:solidFill>
              <a:srgbClr val="DD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69505" y="343652"/>
              <a:ext cx="4005579" cy="865505"/>
            </a:xfrm>
            <a:custGeom>
              <a:avLst/>
              <a:gdLst/>
              <a:ahLst/>
              <a:cxnLst/>
              <a:rect l="l" t="t" r="r" b="b"/>
              <a:pathLst>
                <a:path w="4005579" h="865505">
                  <a:moveTo>
                    <a:pt x="0" y="0"/>
                  </a:moveTo>
                  <a:lnTo>
                    <a:pt x="4004987" y="0"/>
                  </a:lnTo>
                  <a:lnTo>
                    <a:pt x="4004987" y="865114"/>
                  </a:lnTo>
                  <a:lnTo>
                    <a:pt x="0" y="865114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2246" y="3221525"/>
            <a:ext cx="1061753" cy="991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4350"/>
            <a:ext cx="1313784" cy="76602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55143" y="422973"/>
            <a:ext cx="45008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3615">
              <a:lnSpc>
                <a:spcPct val="100000"/>
              </a:lnSpc>
              <a:spcBef>
                <a:spcPts val="100"/>
              </a:spcBef>
            </a:pPr>
            <a:r>
              <a:rPr lang="en-US" sz="3200" b="1" i="0" dirty="0">
                <a:effectLst/>
                <a:latin typeface="Söhne"/>
              </a:rPr>
              <a:t>Proposed Solution</a:t>
            </a:r>
            <a:endParaRPr sz="3200" spc="220" dirty="0"/>
          </a:p>
        </p:txBody>
      </p:sp>
      <p:sp>
        <p:nvSpPr>
          <p:cNvPr id="10" name="object 10"/>
          <p:cNvSpPr/>
          <p:nvPr/>
        </p:nvSpPr>
        <p:spPr>
          <a:xfrm>
            <a:off x="4201236" y="1657350"/>
            <a:ext cx="3843654" cy="1153160"/>
          </a:xfrm>
          <a:custGeom>
            <a:avLst/>
            <a:gdLst/>
            <a:ahLst/>
            <a:cxnLst/>
            <a:rect l="l" t="t" r="r" b="b"/>
            <a:pathLst>
              <a:path w="3843654" h="1153160">
                <a:moveTo>
                  <a:pt x="1523758" y="893826"/>
                </a:moveTo>
                <a:lnTo>
                  <a:pt x="0" y="893826"/>
                </a:lnTo>
                <a:lnTo>
                  <a:pt x="0" y="1152906"/>
                </a:lnTo>
                <a:lnTo>
                  <a:pt x="1523758" y="1152906"/>
                </a:lnTo>
                <a:lnTo>
                  <a:pt x="1523758" y="893826"/>
                </a:lnTo>
                <a:close/>
              </a:path>
              <a:path w="3843654" h="1153160">
                <a:moveTo>
                  <a:pt x="3662134" y="0"/>
                </a:moveTo>
                <a:lnTo>
                  <a:pt x="0" y="0"/>
                </a:lnTo>
                <a:lnTo>
                  <a:pt x="0" y="259080"/>
                </a:lnTo>
                <a:lnTo>
                  <a:pt x="3662134" y="259080"/>
                </a:lnTo>
                <a:lnTo>
                  <a:pt x="3662134" y="0"/>
                </a:lnTo>
                <a:close/>
              </a:path>
              <a:path w="3843654" h="1153160">
                <a:moveTo>
                  <a:pt x="3703777" y="297942"/>
                </a:moveTo>
                <a:lnTo>
                  <a:pt x="0" y="297942"/>
                </a:lnTo>
                <a:lnTo>
                  <a:pt x="0" y="557022"/>
                </a:lnTo>
                <a:lnTo>
                  <a:pt x="3703777" y="557022"/>
                </a:lnTo>
                <a:lnTo>
                  <a:pt x="3703777" y="297942"/>
                </a:lnTo>
                <a:close/>
              </a:path>
              <a:path w="3843654" h="1153160">
                <a:moveTo>
                  <a:pt x="3843185" y="595884"/>
                </a:moveTo>
                <a:lnTo>
                  <a:pt x="0" y="595884"/>
                </a:lnTo>
                <a:lnTo>
                  <a:pt x="0" y="854964"/>
                </a:lnTo>
                <a:lnTo>
                  <a:pt x="3843185" y="854964"/>
                </a:lnTo>
                <a:lnTo>
                  <a:pt x="3843185" y="595884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pPr algn="just"/>
            <a:r>
              <a:rPr lang="en-US" b="1" i="0" dirty="0">
                <a:effectLst/>
                <a:latin typeface="Söhne"/>
              </a:rPr>
              <a:t>Develop a cutting-edge website utilizing AI-based technology for diagnosing dental illnesses from radiographic images.</a:t>
            </a:r>
            <a:endParaRPr lang="en-US" b="1" dirty="0"/>
          </a:p>
        </p:txBody>
      </p:sp>
      <p:sp>
        <p:nvSpPr>
          <p:cNvPr id="11" name="object 11"/>
          <p:cNvSpPr/>
          <p:nvPr/>
        </p:nvSpPr>
        <p:spPr>
          <a:xfrm>
            <a:off x="4201236" y="2837852"/>
            <a:ext cx="3671570" cy="855344"/>
          </a:xfrm>
          <a:custGeom>
            <a:avLst/>
            <a:gdLst/>
            <a:ahLst/>
            <a:cxnLst/>
            <a:rect l="l" t="t" r="r" b="b"/>
            <a:pathLst>
              <a:path w="3671570" h="855345">
                <a:moveTo>
                  <a:pt x="868159" y="595884"/>
                </a:moveTo>
                <a:lnTo>
                  <a:pt x="0" y="595884"/>
                </a:lnTo>
                <a:lnTo>
                  <a:pt x="0" y="854964"/>
                </a:lnTo>
                <a:lnTo>
                  <a:pt x="868159" y="854964"/>
                </a:lnTo>
                <a:lnTo>
                  <a:pt x="868159" y="595884"/>
                </a:lnTo>
                <a:close/>
              </a:path>
              <a:path w="3671570" h="855345">
                <a:moveTo>
                  <a:pt x="3664077" y="0"/>
                </a:moveTo>
                <a:lnTo>
                  <a:pt x="0" y="0"/>
                </a:lnTo>
                <a:lnTo>
                  <a:pt x="0" y="259080"/>
                </a:lnTo>
                <a:lnTo>
                  <a:pt x="3664077" y="259080"/>
                </a:lnTo>
                <a:lnTo>
                  <a:pt x="3664077" y="0"/>
                </a:lnTo>
                <a:close/>
              </a:path>
              <a:path w="3671570" h="855345">
                <a:moveTo>
                  <a:pt x="3671189" y="297942"/>
                </a:moveTo>
                <a:lnTo>
                  <a:pt x="0" y="297942"/>
                </a:lnTo>
                <a:lnTo>
                  <a:pt x="0" y="557022"/>
                </a:lnTo>
                <a:lnTo>
                  <a:pt x="3671189" y="557022"/>
                </a:lnTo>
                <a:lnTo>
                  <a:pt x="3671189" y="297942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pPr algn="just"/>
            <a:r>
              <a:rPr lang="en-US" b="1" dirty="0"/>
              <a:t>The system employs AI algorithms to analyze each tooth individually, identifying potential diseases or abnormalities.</a:t>
            </a:r>
            <a:endParaRPr b="1" dirty="0"/>
          </a:p>
        </p:txBody>
      </p:sp>
      <p:sp>
        <p:nvSpPr>
          <p:cNvPr id="12" name="object 12"/>
          <p:cNvSpPr txBox="1"/>
          <p:nvPr/>
        </p:nvSpPr>
        <p:spPr>
          <a:xfrm>
            <a:off x="4188538" y="1589885"/>
            <a:ext cx="3871595" cy="28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endParaRPr lang="en-US" sz="1700" dirty="0">
              <a:latin typeface="Arial"/>
              <a:cs typeface="Arial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F1A18ABB-0D4F-0BCF-A82A-6655FF2AEAF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  <p:pic>
        <p:nvPicPr>
          <p:cNvPr id="19" name="Picture 18" descr="A x-ray of a human jaw&#10;&#10;Description automatically generated">
            <a:extLst>
              <a:ext uri="{FF2B5EF4-FFF2-40B4-BE49-F238E27FC236}">
                <a16:creationId xmlns:a16="http://schemas.microsoft.com/office/drawing/2014/main" id="{331E285D-CFD8-63FA-4F26-3C3616FF1A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6" y="1936568"/>
            <a:ext cx="3374750" cy="1642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859" y="1722158"/>
            <a:ext cx="8983364" cy="2490665"/>
            <a:chOff x="108859" y="1722158"/>
            <a:chExt cx="8983364" cy="24906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8386" y="1722158"/>
              <a:ext cx="2463837" cy="76602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59" y="3446794"/>
              <a:ext cx="2463838" cy="76602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11645" y="1678658"/>
            <a:ext cx="4107955" cy="2534165"/>
          </a:xfrm>
          <a:custGeom>
            <a:avLst/>
            <a:gdLst/>
            <a:ahLst/>
            <a:cxnLst/>
            <a:rect l="l" t="t" r="r" b="b"/>
            <a:pathLst>
              <a:path w="3686810" h="2534285">
                <a:moveTo>
                  <a:pt x="3686815" y="2534115"/>
                </a:moveTo>
                <a:lnTo>
                  <a:pt x="0" y="2534115"/>
                </a:lnTo>
                <a:lnTo>
                  <a:pt x="0" y="0"/>
                </a:lnTo>
                <a:lnTo>
                  <a:pt x="3686815" y="0"/>
                </a:lnTo>
                <a:lnTo>
                  <a:pt x="3686815" y="25341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400550"/>
            <a:ext cx="9144000" cy="742950"/>
          </a:xfrm>
          <a:custGeom>
            <a:avLst/>
            <a:gdLst/>
            <a:ahLst/>
            <a:cxnLst/>
            <a:rect l="l" t="t" r="r" b="b"/>
            <a:pathLst>
              <a:path w="9144000" h="742950">
                <a:moveTo>
                  <a:pt x="0" y="0"/>
                </a:moveTo>
                <a:lnTo>
                  <a:pt x="9143999" y="0"/>
                </a:lnTo>
                <a:lnTo>
                  <a:pt x="9143999" y="742949"/>
                </a:lnTo>
                <a:lnTo>
                  <a:pt x="0" y="74294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4496" y="1678658"/>
            <a:ext cx="4137104" cy="2534285"/>
          </a:xfrm>
          <a:custGeom>
            <a:avLst/>
            <a:gdLst/>
            <a:ahLst/>
            <a:cxnLst/>
            <a:rect l="l" t="t" r="r" b="b"/>
            <a:pathLst>
              <a:path w="3686809" h="2534285">
                <a:moveTo>
                  <a:pt x="3686816" y="2534115"/>
                </a:moveTo>
                <a:lnTo>
                  <a:pt x="0" y="2534115"/>
                </a:lnTo>
                <a:lnTo>
                  <a:pt x="0" y="0"/>
                </a:lnTo>
                <a:lnTo>
                  <a:pt x="3686816" y="0"/>
                </a:lnTo>
                <a:lnTo>
                  <a:pt x="3686816" y="253411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2891" y="1208767"/>
            <a:ext cx="429806" cy="64588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89556" y="343652"/>
            <a:ext cx="6165215" cy="865505"/>
          </a:xfrm>
          <a:prstGeom prst="rect">
            <a:avLst/>
          </a:prstGeom>
          <a:solidFill>
            <a:srgbClr val="DDDEDE"/>
          </a:solidFill>
          <a:ln w="38099">
            <a:solidFill>
              <a:srgbClr val="F1F1F1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pc="240" dirty="0"/>
              <a:t>OBJECTIVES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-382423" y="1770041"/>
            <a:ext cx="4419600" cy="2099293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075055" algn="ctr">
              <a:lnSpc>
                <a:spcPct val="100000"/>
              </a:lnSpc>
              <a:spcBef>
                <a:spcPts val="1710"/>
              </a:spcBef>
            </a:pPr>
            <a:r>
              <a:rPr b="1" spc="114" dirty="0">
                <a:latin typeface="Tahoma"/>
                <a:cs typeface="Tahoma"/>
              </a:rPr>
              <a:t>DETECTION</a:t>
            </a:r>
            <a:endParaRPr lang="en-US" b="1" spc="114" dirty="0">
              <a:latin typeface="Tahoma"/>
              <a:cs typeface="Tahoma"/>
            </a:endParaRPr>
          </a:p>
          <a:p>
            <a:pPr marL="1075055" algn="just">
              <a:lnSpc>
                <a:spcPct val="100000"/>
              </a:lnSpc>
              <a:spcBef>
                <a:spcPts val="1710"/>
              </a:spcBef>
            </a:pPr>
            <a:r>
              <a:rPr lang="en-US" b="1" spc="114" dirty="0">
                <a:latin typeface="Söhne"/>
                <a:cs typeface="Tahoma"/>
              </a:rPr>
              <a:t>Implement the YOLO-based real-time object detection approach to provide quick and efficient detection of caries in dental radiographs.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993748" y="1722158"/>
            <a:ext cx="3838607" cy="1822294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10"/>
              </a:spcBef>
            </a:pPr>
            <a:r>
              <a:rPr b="1" spc="55" dirty="0">
                <a:latin typeface="Tahoma"/>
                <a:cs typeface="Tahoma"/>
              </a:rPr>
              <a:t>CLASSIFICATION</a:t>
            </a:r>
            <a:endParaRPr lang="en-US" b="1" spc="55" dirty="0">
              <a:latin typeface="Tahoma"/>
              <a:cs typeface="Tahoma"/>
            </a:endParaRPr>
          </a:p>
          <a:p>
            <a:pPr marL="635" algn="just">
              <a:lnSpc>
                <a:spcPct val="100000"/>
              </a:lnSpc>
              <a:spcBef>
                <a:spcPts val="1710"/>
              </a:spcBef>
            </a:pPr>
            <a:r>
              <a:rPr lang="en-US" b="1" i="0" dirty="0">
                <a:effectLst/>
                <a:latin typeface="Söhne"/>
              </a:rPr>
              <a:t>Develop a robust classification system capable of categorizing detected dental abnormalities into specific classes, periodontitis, and oral cancer.</a:t>
            </a:r>
            <a:endParaRPr b="1" dirty="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1302" y="1208767"/>
            <a:ext cx="429806" cy="645884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0B041A0F-D7E8-9968-6AB8-A56D0A41184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42931" y="4584347"/>
            <a:ext cx="7609399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Presentation</a:t>
            </a:r>
            <a:r>
              <a:rPr spc="-15" dirty="0"/>
              <a:t> </a:t>
            </a:r>
            <a:r>
              <a:rPr spc="25" dirty="0"/>
              <a:t>by</a:t>
            </a:r>
            <a:r>
              <a:rPr spc="-10" dirty="0"/>
              <a:t> </a:t>
            </a:r>
            <a:r>
              <a:rPr lang="en-US" spc="30" dirty="0"/>
              <a:t>Amna , Umair , Abdullah </a:t>
            </a:r>
            <a:r>
              <a:rPr spc="25" dirty="0"/>
              <a:t>|</a:t>
            </a:r>
            <a:r>
              <a:rPr spc="-15" dirty="0"/>
              <a:t> </a:t>
            </a:r>
            <a:r>
              <a:rPr spc="-5" dirty="0"/>
              <a:t>Bachelors</a:t>
            </a:r>
            <a:r>
              <a:rPr spc="-10" dirty="0"/>
              <a:t> </a:t>
            </a:r>
            <a:r>
              <a:rPr spc="10" dirty="0"/>
              <a:t>in</a:t>
            </a:r>
            <a:r>
              <a:rPr spc="-15" dirty="0"/>
              <a:t> </a:t>
            </a:r>
            <a:r>
              <a:rPr spc="-90" dirty="0"/>
              <a:t>CS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5" dirty="0"/>
              <a:t> </a:t>
            </a:r>
            <a:r>
              <a:rPr spc="75" dirty="0"/>
              <a:t>2020-24</a:t>
            </a:r>
            <a:r>
              <a:rPr spc="-10" dirty="0"/>
              <a:t> </a:t>
            </a:r>
            <a:r>
              <a:rPr spc="5" dirty="0"/>
              <a:t>|</a:t>
            </a:r>
            <a:r>
              <a:rPr spc="-10" dirty="0"/>
              <a:t> </a:t>
            </a:r>
            <a:r>
              <a:rPr spc="-45" dirty="0"/>
              <a:t>CUI,</a:t>
            </a:r>
            <a:r>
              <a:rPr spc="-15" dirty="0"/>
              <a:t> </a:t>
            </a:r>
            <a:r>
              <a:rPr spc="15" dirty="0"/>
              <a:t>Sahiwal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668</Words>
  <Application>Microsoft Office PowerPoint</Application>
  <PresentationFormat>On-screen Show (16:9)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Microsoft Sans Serif</vt:lpstr>
      <vt:lpstr>Söhne</vt:lpstr>
      <vt:lpstr>Tahoma</vt:lpstr>
      <vt:lpstr>Office Theme</vt:lpstr>
      <vt:lpstr>Dental Disease Detection </vt:lpstr>
      <vt:lpstr>PowerPoint Presentation</vt:lpstr>
      <vt:lpstr>GROUP MEMBERS</vt:lpstr>
      <vt:lpstr>Overview</vt:lpstr>
      <vt:lpstr>INTRODUCTION-I</vt:lpstr>
      <vt:lpstr>INTRODUCTION-II</vt:lpstr>
      <vt:lpstr>Problem Statement</vt:lpstr>
      <vt:lpstr>Proposed Solution</vt:lpstr>
      <vt:lpstr>OBJECTIVES</vt:lpstr>
      <vt:lpstr>METHODOLOGY</vt:lpstr>
      <vt:lpstr>PowerPoint Presentation</vt:lpstr>
      <vt:lpstr>IMPLEMENTATION</vt:lpstr>
      <vt:lpstr>RESULT</vt:lpstr>
      <vt:lpstr>FUTURE PLANS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1</dc:title>
  <cp:lastModifiedBy>FA20-BCS-123</cp:lastModifiedBy>
  <cp:revision>4</cp:revision>
  <dcterms:created xsi:type="dcterms:W3CDTF">2023-10-10T16:43:27Z</dcterms:created>
  <dcterms:modified xsi:type="dcterms:W3CDTF">2023-10-10T19:30:41Z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