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2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6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29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30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87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0485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72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622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95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6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5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634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32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50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9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39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1F2938-A2D5-1B4D-A528-05009BB035BA}" type="datetimeFigureOut">
              <a:rPr lang="fr-FR" smtClean="0"/>
              <a:t>12/06/2020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4DFE-9B52-F54C-94CD-75BF980DB15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863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6.wdp"/><Relationship Id="rId4" Type="http://schemas.openxmlformats.org/officeDocument/2006/relationships/image" Target="../media/image20.png"/><Relationship Id="rId9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D0F3D-1284-6841-AB6C-1D5FA6290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835727"/>
          </a:xfrm>
        </p:spPr>
        <p:txBody>
          <a:bodyPr/>
          <a:lstStyle/>
          <a:p>
            <a:r>
              <a:rPr lang="fr-FR" sz="6000" b="1" dirty="0">
                <a:solidFill>
                  <a:schemeClr val="tx1"/>
                </a:solidFill>
              </a:rPr>
              <a:t>Présentation de rapport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3FB2F1-88C4-9344-9452-275F319AB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37018"/>
            <a:ext cx="9346790" cy="1205346"/>
          </a:xfrm>
        </p:spPr>
        <p:txBody>
          <a:bodyPr>
            <a:normAutofit fontScale="92500"/>
          </a:bodyPr>
          <a:lstStyle/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1600" b="1" dirty="0">
                <a:solidFill>
                  <a:schemeClr val="tx1"/>
                </a:solidFill>
              </a:rPr>
              <a:t>Professeur encadrant :                                                           </a:t>
            </a:r>
            <a:r>
              <a:rPr lang="fr-FR" sz="1700" b="1" dirty="0">
                <a:solidFill>
                  <a:schemeClr val="tx1"/>
                </a:solidFill>
              </a:rPr>
              <a:t>Auteurs :   </a:t>
            </a:r>
            <a:r>
              <a:rPr lang="fr-FR" sz="1700" dirty="0">
                <a:solidFill>
                  <a:schemeClr val="tx1"/>
                </a:solidFill>
              </a:rPr>
              <a:t>Ahmed el jaafari</a:t>
            </a:r>
          </a:p>
          <a:p>
            <a:r>
              <a:rPr lang="fr-FR" sz="1700" dirty="0">
                <a:solidFill>
                  <a:schemeClr val="tx1"/>
                </a:solidFill>
              </a:rPr>
              <a:t>  </a:t>
            </a:r>
            <a:r>
              <a:rPr lang="fr-FR" sz="1800" dirty="0">
                <a:solidFill>
                  <a:schemeClr val="tx1"/>
                </a:solidFill>
              </a:rPr>
              <a:t>Patrick vigliano</a:t>
            </a:r>
            <a:r>
              <a:rPr lang="fr-FR" sz="1700" dirty="0">
                <a:solidFill>
                  <a:schemeClr val="tx1"/>
                </a:solidFill>
              </a:rPr>
              <a:t>                                                                                     Aamr abdelhadi</a:t>
            </a:r>
          </a:p>
          <a:p>
            <a:r>
              <a:rPr lang="fr-FR" sz="17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Aiman belhaj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C1D78D-B01E-9E41-ADC1-DDA1F5704357}"/>
              </a:ext>
            </a:extLst>
          </p:cNvPr>
          <p:cNvSpPr txBox="1"/>
          <p:nvPr/>
        </p:nvSpPr>
        <p:spPr>
          <a:xfrm>
            <a:off x="1302327" y="3429000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juin 2020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B14E23D-6B5D-2941-86E9-D5E986DC9B4B}"/>
              </a:ext>
            </a:extLst>
          </p:cNvPr>
          <p:cNvPicPr/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840183" cy="1080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92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87F19-F472-D94A-8E11-5B7EB025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66255"/>
            <a:ext cx="9404723" cy="4814452"/>
          </a:xfrm>
        </p:spPr>
        <p:txBody>
          <a:bodyPr/>
          <a:lstStyle/>
          <a:p>
            <a:r>
              <a:rPr lang="fr-FR" sz="4000" b="1" dirty="0">
                <a:solidFill>
                  <a:schemeClr val="tx1"/>
                </a:solidFill>
              </a:rPr>
              <a:t>Re = 50 :</a:t>
            </a:r>
            <a:br>
              <a:rPr lang="fr-FR" sz="4000" b="1" dirty="0">
                <a:solidFill>
                  <a:schemeClr val="tx1"/>
                </a:solidFill>
              </a:rPr>
            </a:br>
            <a:br>
              <a:rPr lang="fr-FR" sz="4000" b="1" dirty="0">
                <a:solidFill>
                  <a:schemeClr val="tx1"/>
                </a:solidFill>
              </a:rPr>
            </a:br>
            <a:br>
              <a:rPr lang="fr-FR" sz="4000" b="1" dirty="0">
                <a:solidFill>
                  <a:schemeClr val="tx1"/>
                </a:solidFill>
              </a:rPr>
            </a:br>
            <a:r>
              <a:rPr lang="fr-FR" sz="4000" b="1" dirty="0">
                <a:solidFill>
                  <a:schemeClr val="tx1"/>
                </a:solidFill>
              </a:rPr>
              <a:t>Re = 100 :</a:t>
            </a:r>
            <a:br>
              <a:rPr lang="fr-FR" sz="4000" b="1" dirty="0">
                <a:solidFill>
                  <a:schemeClr val="tx1"/>
                </a:solidFill>
              </a:rPr>
            </a:br>
            <a:br>
              <a:rPr lang="fr-FR" sz="4000" b="1" dirty="0">
                <a:solidFill>
                  <a:schemeClr val="tx1"/>
                </a:solidFill>
              </a:rPr>
            </a:br>
            <a:br>
              <a:rPr lang="fr-FR" sz="4000" b="1" dirty="0">
                <a:solidFill>
                  <a:schemeClr val="tx1"/>
                </a:solidFill>
              </a:rPr>
            </a:br>
            <a:r>
              <a:rPr lang="fr-FR" sz="4000" b="1" dirty="0">
                <a:solidFill>
                  <a:schemeClr val="tx1"/>
                </a:solidFill>
              </a:rPr>
              <a:t>Re = 150 :</a:t>
            </a:r>
            <a:br>
              <a:rPr lang="fr-FR" sz="4000" b="1" dirty="0">
                <a:solidFill>
                  <a:schemeClr val="tx1"/>
                </a:solidFill>
              </a:rPr>
            </a:br>
            <a:br>
              <a:rPr lang="fr-FR" sz="4000" b="1" dirty="0">
                <a:solidFill>
                  <a:schemeClr val="tx1"/>
                </a:solidFill>
              </a:rPr>
            </a:br>
            <a:br>
              <a:rPr lang="fr-FR" sz="4000" b="1" dirty="0">
                <a:solidFill>
                  <a:schemeClr val="tx1"/>
                </a:solidFill>
              </a:rPr>
            </a:br>
            <a:r>
              <a:rPr lang="fr-FR" sz="4000" b="1" dirty="0">
                <a:solidFill>
                  <a:schemeClr val="tx1"/>
                </a:solidFill>
              </a:rPr>
              <a:t>Re = 200 :</a:t>
            </a:r>
            <a:endParaRPr lang="fr-FR" sz="4000" dirty="0"/>
          </a:p>
        </p:txBody>
      </p:sp>
      <p:pic>
        <p:nvPicPr>
          <p:cNvPr id="5" name="Espace réservé du contenu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3864A043-6BBF-9F4D-A9EE-D565FE868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0460" y="0"/>
            <a:ext cx="4762500" cy="169719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9BA487-1F03-BA4F-B09C-E7D21774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460" y="3422076"/>
            <a:ext cx="4762500" cy="17110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F25FE4-A5EB-DB4D-9070-3C6DBFCA3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460" y="5146962"/>
            <a:ext cx="4762500" cy="1711038"/>
          </a:xfrm>
          <a:prstGeom prst="rect">
            <a:avLst/>
          </a:prstGeom>
        </p:spPr>
      </p:pic>
      <p:pic>
        <p:nvPicPr>
          <p:cNvPr id="11" name="Image 10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4168EC91-5882-324E-A369-3BC8E110C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460" y="1697190"/>
            <a:ext cx="4762500" cy="17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EA1FD-AD81-1E4B-ADE4-2BAA603B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Interprétation des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6B2A1-739A-B340-AA35-9A61F630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28838"/>
            <a:ext cx="8946541" cy="4119561"/>
          </a:xfrm>
        </p:spPr>
        <p:txBody>
          <a:bodyPr/>
          <a:lstStyle/>
          <a:p>
            <a:r>
              <a:rPr lang="fr-FR" dirty="0"/>
              <a:t>On a obtenu des allées tourbillonnaires de </a:t>
            </a:r>
            <a:r>
              <a:rPr lang="fr-FR" i="1" dirty="0"/>
              <a:t>Von-Karman </a:t>
            </a:r>
            <a:r>
              <a:rPr lang="fr-FR" dirty="0"/>
              <a:t>à partir de Re = 50 et jusqu'à Re = 200 pour le cas : </a:t>
            </a:r>
            <a:r>
              <a:rPr lang="fr-FR" b="1" dirty="0"/>
              <a:t>grille composée de 5 cylindres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Au-delà de Re = 50 : instabilité de la couche limite et naissance de tourbillons lâchés alternativement de chaque côté du cylindre. </a:t>
            </a:r>
          </a:p>
          <a:p>
            <a:endParaRPr lang="fr-FR" dirty="0"/>
          </a:p>
          <a:p>
            <a:r>
              <a:rPr lang="fr-FR" dirty="0"/>
              <a:t>Progression du flux à fur et à mesure qu’on augmente le nombre de Reynolds</a:t>
            </a:r>
          </a:p>
        </p:txBody>
      </p:sp>
    </p:spTree>
    <p:extLst>
      <p:ext uri="{BB962C8B-B14F-4D97-AF65-F5344CB8AC3E}">
        <p14:creationId xmlns:p14="http://schemas.microsoft.com/office/powerpoint/2010/main" val="173127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93AA7-DC49-BE40-81C6-3E589F20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1943A-8848-354B-AB01-9850AAD9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fr-FR" u="sng" dirty="0"/>
              <a:t>L'intérêt de ce stage : </a:t>
            </a:r>
          </a:p>
          <a:p>
            <a:pPr marL="0" indent="0">
              <a:buNone/>
            </a:pPr>
            <a:r>
              <a:rPr lang="fr-FR" dirty="0"/>
              <a:t>  - acquérir de nouvelles connaissances numériques en utilisant une nouvelle méthode (LBM). </a:t>
            </a:r>
          </a:p>
          <a:p>
            <a:pPr marL="0" indent="0">
              <a:buNone/>
            </a:pPr>
            <a:r>
              <a:rPr lang="fr-FR" dirty="0"/>
              <a:t>  - comprendre la méthode et l’utiliser pour deux écoulements (1cylindre et 5 cylindres).</a:t>
            </a:r>
          </a:p>
          <a:p>
            <a:pPr marL="0" indent="0">
              <a:buNone/>
            </a:pPr>
            <a:r>
              <a:rPr lang="fr-FR" dirty="0"/>
              <a:t>  - apprendre l'influence que le nombre de Reynolds a sur les écoulements. </a:t>
            </a:r>
          </a:p>
          <a:p>
            <a:pPr marL="0" indent="0">
              <a:buNone/>
            </a:pPr>
            <a:r>
              <a:rPr lang="fr-FR" dirty="0"/>
              <a:t>  - avoir une autre vision de la mécanique des fluides et de la méthode de calcul qui en découle.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963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E69B9-BBA7-D34F-87BF-DC33C65D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795681"/>
          </a:xfrm>
        </p:spPr>
        <p:txBody>
          <a:bodyPr/>
          <a:lstStyle/>
          <a:p>
            <a:br>
              <a:rPr lang="fr-FR" sz="6000" b="1" dirty="0"/>
            </a:br>
            <a:r>
              <a:rPr lang="fr-FR" sz="6000" b="1" dirty="0"/>
              <a:t>Merci pour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D9BBA-0280-C640-8E41-3060188C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0834" y="5978235"/>
            <a:ext cx="1917235" cy="54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            FIN</a:t>
            </a:r>
          </a:p>
        </p:txBody>
      </p:sp>
    </p:spTree>
    <p:extLst>
      <p:ext uri="{BB962C8B-B14F-4D97-AF65-F5344CB8AC3E}">
        <p14:creationId xmlns:p14="http://schemas.microsoft.com/office/powerpoint/2010/main" val="269028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870BB-38D4-A04F-8E2F-AA5EAAE1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6591"/>
          </a:xfrm>
        </p:spPr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A2999-CFBF-9542-BA96-68FC2E34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4326"/>
            <a:ext cx="8946541" cy="3810001"/>
          </a:xfrm>
        </p:spPr>
        <p:txBody>
          <a:bodyPr>
            <a:normAutofit/>
          </a:bodyPr>
          <a:lstStyle/>
          <a:p>
            <a:r>
              <a:rPr lang="fr-FR" sz="2800" dirty="0"/>
              <a:t>Introduction</a:t>
            </a:r>
          </a:p>
          <a:p>
            <a:r>
              <a:rPr lang="fr-FR" sz="2800" dirty="0"/>
              <a:t>Écoulement autour d’un cylindre</a:t>
            </a:r>
          </a:p>
          <a:p>
            <a:r>
              <a:rPr lang="fr-FR" sz="2800" dirty="0"/>
              <a:t>Méthode LBM</a:t>
            </a:r>
          </a:p>
          <a:p>
            <a:r>
              <a:rPr lang="fr-FR" sz="2800" dirty="0"/>
              <a:t>Simulation numérique</a:t>
            </a:r>
          </a:p>
          <a:p>
            <a:r>
              <a:rPr lang="fr-FR" sz="2800" dirty="0"/>
              <a:t>Interprétation des résultats</a:t>
            </a:r>
          </a:p>
          <a:p>
            <a:r>
              <a:rPr lang="fr-FR" sz="2800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916B2-44A2-CD45-BE39-D0A49431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 b="1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67146A71-315E-1046-9E4B-2EDEC6439E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743803"/>
            <a:ext cx="5451627" cy="3270974"/>
          </a:xfrm>
          <a:prstGeom prst="rect">
            <a:avLst/>
          </a:prstGeom>
          <a:effectLst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4C13A-45C0-E744-82F0-0EF8E52E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</a:rPr>
              <a:t>l’écoulement de fluide autour d’un obstacle (cylindres) est un phénomène très courant et très important dans plusieurs domaines.</a:t>
            </a: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</a:rPr>
              <a:t>Le cylindre à section circulaire est le modèle de base des corps non profilés.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</a:rPr>
              <a:t>Le sujet de notre stage est l’écoulement autour d’une grille.</a:t>
            </a: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</a:rPr>
              <a:t>Notre travail consiste en plusieurs étapes :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fr-FR" sz="1600" dirty="0">
                <a:solidFill>
                  <a:schemeClr val="bg1"/>
                </a:solidFill>
              </a:rPr>
              <a:t>     - programmer la simulation en Python.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fr-FR" sz="1600" dirty="0">
                <a:solidFill>
                  <a:schemeClr val="bg1"/>
                </a:solidFill>
              </a:rPr>
              <a:t>     - représenter notre écoulement.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fr-FR" sz="1600" dirty="0">
                <a:solidFill>
                  <a:schemeClr val="bg1"/>
                </a:solidFill>
              </a:rPr>
              <a:t>     - Interpréter finalement les résultats obtenus.</a:t>
            </a:r>
          </a:p>
          <a:p>
            <a:pPr>
              <a:lnSpc>
                <a:spcPct val="90000"/>
              </a:lnSpc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1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A1BBA8-18C1-E84A-9E08-99F6D1C1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 b="1" dirty="0"/>
              <a:t>Écoulement autour d’un cylindre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3" name="image1.jpeg" descr="Une image contenant dessin, miroir&#10;&#10;Description générée automatiquement">
            <a:extLst>
              <a:ext uri="{FF2B5EF4-FFF2-40B4-BE49-F238E27FC236}">
                <a16:creationId xmlns:a16="http://schemas.microsoft.com/office/drawing/2014/main" id="{35595B22-A4CD-F24A-933D-720CE4D291AA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40"/>
                    </a14:imgEffect>
                    <a14:imgEffect>
                      <a14:saturation sat="2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485" y="3616037"/>
            <a:ext cx="5290116" cy="1399308"/>
          </a:xfrm>
          <a:prstGeom prst="rect">
            <a:avLst/>
          </a:prstGeom>
          <a:effectLst/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5548238-616E-DF45-949A-9244DB55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>
                <a:solidFill>
                  <a:schemeClr val="bg1"/>
                </a:solidFill>
              </a:rPr>
              <a:t>L’écoulement autour d’un cylindre est rencontré dans plusieurs domaines de l’ingénierie mécanique, aussi bien, que dans plusieurs applications technologiques d’intérêt, dû à son aspect pratique.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chemeClr val="bg1"/>
                </a:solidFill>
              </a:rPr>
              <a:t>Le champs d’écoulement autour du cylindre circulaire est symétrique à de faibles valeurs du nombre de Reynolds.</a:t>
            </a:r>
          </a:p>
          <a:p>
            <a:pPr>
              <a:lnSpc>
                <a:spcPct val="90000"/>
              </a:lnSpc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chemeClr val="bg1"/>
                </a:solidFill>
              </a:rPr>
              <a:t>Comme le nombre de Reynolds augmente, l’écoulement commence à se détacher derrière le cylindre en provoquant le détachement des tourbillons, alors que l ‘écoulement devient instationnaire.</a:t>
            </a:r>
          </a:p>
          <a:p>
            <a:pPr>
              <a:lnSpc>
                <a:spcPct val="90000"/>
              </a:lnSpc>
            </a:pP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4750C-524A-6F45-8A70-F0D5B4CE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fr-FR" sz="3200" b="1" dirty="0"/>
              <a:t>Régimes autour d’un cylindre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B8298D-4805-7B4E-B130-2AF33D3D3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10146"/>
                <a:ext cx="8946541" cy="4738254"/>
              </a:xfrm>
            </p:spPr>
            <p:txBody>
              <a:bodyPr/>
              <a:lstStyle/>
              <a:p>
                <a:r>
                  <a:rPr lang="fr-FR" u="sng" dirty="0"/>
                  <a:t>Écoulement rampant </a:t>
                </a:r>
                <a:r>
                  <a:rPr lang="fr-FR" dirty="0"/>
                  <a:t>: Re &lt; 5.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u="sng" dirty="0"/>
                  <a:t>Régime stationnaire décollé </a:t>
                </a:r>
                <a:r>
                  <a:rPr lang="fr-FR" dirty="0"/>
                  <a:t>: 5 &lt; Re &lt; 48.    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 </a:t>
                </a:r>
                <a:r>
                  <a:rPr lang="fr-FR" u="sng" dirty="0"/>
                  <a:t>Régime laminaire instationnaire </a:t>
                </a:r>
                <a:r>
                  <a:rPr lang="fr-FR" dirty="0"/>
                  <a:t>: 48 &lt; Re &lt; 300.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u="sng" dirty="0"/>
                  <a:t>Régime turbulent </a:t>
                </a:r>
                <a:r>
                  <a:rPr lang="fr-FR" dirty="0"/>
                  <a:t>: 300 &lt; Re &lt; 2.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dirty="0">
                    <a:effectLst/>
                  </a:rPr>
                  <a:t>.       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B8298D-4805-7B4E-B130-2AF33D3D3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10146"/>
                <a:ext cx="8946541" cy="4738254"/>
              </a:xfrm>
              <a:blipFill>
                <a:blip r:embed="rId2"/>
                <a:stretch>
                  <a:fillRect l="-284" t="-5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3.jpeg">
            <a:extLst>
              <a:ext uri="{FF2B5EF4-FFF2-40B4-BE49-F238E27FC236}">
                <a16:creationId xmlns:a16="http://schemas.microsoft.com/office/drawing/2014/main" id="{31479353-95E0-F846-9E6C-790A6E724431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17"/>
                    </a14:imgEffect>
                    <a14:imgEffect>
                      <a14:saturation sat="15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4540" y="1177634"/>
            <a:ext cx="2355532" cy="1059873"/>
          </a:xfrm>
          <a:prstGeom prst="rect">
            <a:avLst/>
          </a:prstGeom>
        </p:spPr>
      </p:pic>
      <p:pic>
        <p:nvPicPr>
          <p:cNvPr id="5" name="image4.jpeg">
            <a:extLst>
              <a:ext uri="{FF2B5EF4-FFF2-40B4-BE49-F238E27FC236}">
                <a16:creationId xmlns:a16="http://schemas.microsoft.com/office/drawing/2014/main" id="{78C89AEF-AE9F-A14D-91E3-D686D61D0956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031"/>
                    </a14:imgEffect>
                    <a14:imgEffect>
                      <a14:saturation sat="9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4540" y="2362196"/>
            <a:ext cx="2355532" cy="1059873"/>
          </a:xfrm>
          <a:prstGeom prst="rect">
            <a:avLst/>
          </a:prstGeom>
        </p:spPr>
      </p:pic>
      <p:pic>
        <p:nvPicPr>
          <p:cNvPr id="6" name="image7.jpeg">
            <a:extLst>
              <a:ext uri="{FF2B5EF4-FFF2-40B4-BE49-F238E27FC236}">
                <a16:creationId xmlns:a16="http://schemas.microsoft.com/office/drawing/2014/main" id="{2EAE392E-2125-5247-B106-CF3038D293EC}"/>
              </a:ext>
            </a:extLst>
          </p:cNvPr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88"/>
                    </a14:imgEffect>
                    <a14:imgEffect>
                      <a14:saturation sat="1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4540" y="3577935"/>
            <a:ext cx="2355532" cy="1212272"/>
          </a:xfrm>
          <a:prstGeom prst="rect">
            <a:avLst/>
          </a:prstGeom>
        </p:spPr>
      </p:pic>
      <p:pic>
        <p:nvPicPr>
          <p:cNvPr id="7" name="image8.jpeg" descr="Une image contenant animal&#10;&#10;Description générée automatiquement">
            <a:extLst>
              <a:ext uri="{FF2B5EF4-FFF2-40B4-BE49-F238E27FC236}">
                <a16:creationId xmlns:a16="http://schemas.microsoft.com/office/drawing/2014/main" id="{12E25FA5-F121-E94A-BAA4-6D4C3A401B3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4540" y="4946073"/>
            <a:ext cx="2355532" cy="12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3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27ED9C6F-41DF-4D9F-BA1A-51F35214C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0C3FB9-DAFE-9E43-A557-F53B1567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fr-FR" b="1" dirty="0"/>
              <a:t>Méthode LBM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29322-788F-4D9D-B670-83490ECE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DF4A6DD-CB54-40FE-922D-F885BAA4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456B0-979F-3B4D-9B57-F18421304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6" y="2770909"/>
            <a:ext cx="715286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bg1"/>
                </a:solidFill>
              </a:rPr>
              <a:t>La méthode Lattice Boltzmann est une méthode puissante : concurrent sérieux avec les modèles traditionnels utilisés en CFD tels que les méthodes d'éléments finis ou de volumes fini etc.</a:t>
            </a:r>
          </a:p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bg1"/>
                </a:solidFill>
              </a:rPr>
              <a:t>Elle permet l’incorporation de beaucoup de physique et est hautement parallélisable.</a:t>
            </a:r>
          </a:p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bg1"/>
                </a:solidFill>
              </a:rPr>
              <a:t>Elle est utilisée dans le domaine de la modélisation CFD pour le transport, la météorologie etc. </a:t>
            </a:r>
          </a:p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bg1"/>
                </a:solidFill>
              </a:rPr>
              <a:t>Elle se base sur une description mésoscopique.</a:t>
            </a:r>
          </a:p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bg1"/>
                </a:solidFill>
              </a:rPr>
              <a:t>On s’intéresse dans notre stage uniquement aux modèles D2Q9 ( 2 dimensions et 9 vitesses ).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fr-FR" sz="1700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A5F8AEF9-ABA7-4A46-BB27-29CBA02745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562" y="2566376"/>
            <a:ext cx="2682183" cy="1733038"/>
          </a:xfrm>
          <a:prstGeom prst="rect">
            <a:avLst/>
          </a:prstGeom>
          <a:effectLst/>
        </p:spPr>
      </p:pic>
      <p:pic>
        <p:nvPicPr>
          <p:cNvPr id="7" name="Image 6" descr="Une image contenant horloge, mètre, pièce&#10;&#10;Description générée automatiquement">
            <a:extLst>
              <a:ext uri="{FF2B5EF4-FFF2-40B4-BE49-F238E27FC236}">
                <a16:creationId xmlns:a16="http://schemas.microsoft.com/office/drawing/2014/main" id="{FE04D56D-47F6-334E-8BC8-C5D826397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746" y="4543437"/>
            <a:ext cx="2682183" cy="19182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075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27ED9C6F-41DF-4D9F-BA1A-51F35214C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FF006C-286F-2940-9B0B-84BFA8ED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fr-FR" b="1" dirty="0"/>
              <a:t>Simulation numérique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29322-788F-4D9D-B670-83490ECE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DF4A6DD-CB54-40FE-922D-F885BAA4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561F373-7B37-6D47-959B-7B26BD3D0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856" y="2548281"/>
                <a:ext cx="7152860" cy="36543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1700" b="1" u="sng">
                    <a:solidFill>
                      <a:schemeClr val="bg1"/>
                    </a:solidFill>
                  </a:rPr>
                  <a:t>Écoulement autour d’un cylindre 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FR" sz="1700">
                    <a:solidFill>
                      <a:schemeClr val="bg1"/>
                    </a:solidFill>
                  </a:rPr>
                  <a:t>- Rectangle dont les dimensions choisies en pixels sont :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𝑁𝑥</m:t>
                            </m:r>
                            <m: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=780</m:t>
                            </m:r>
                          </m:e>
                          <m:e>
                            <m: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𝑁𝑦</m:t>
                            </m:r>
                            <m: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=360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1700">
                    <a:solidFill>
                      <a:schemeClr val="bg1"/>
                    </a:solidFill>
                  </a:rPr>
                  <a:t> 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FR" sz="1700">
                    <a:solidFill>
                      <a:schemeClr val="bg1"/>
                    </a:solidFill>
                  </a:rPr>
                  <a:t>- Rayon du cylindre est :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𝑁𝑦</m:t>
                        </m:r>
                      </m:num>
                      <m:den>
                        <m:r>
                          <a:rPr lang="fr-F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fr-FR" sz="1700">
                    <a:solidFill>
                      <a:schemeClr val="bg1"/>
                    </a:solidFill>
                  </a:rPr>
                  <a:t> = 36 (pixels).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FR" sz="1700">
                    <a:solidFill>
                      <a:schemeClr val="bg1"/>
                    </a:solidFill>
                  </a:rPr>
                  <a:t>- Notre programme a consisté à mettre la méthode (LBM) pour un seul obstacle sous forme de disque (représentation d’un cylindre de base circulaire en 2D).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FR" sz="170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FR" sz="1700">
                    <a:solidFill>
                      <a:schemeClr val="bg1"/>
                    </a:solidFill>
                  </a:rPr>
                  <a:t>- On a travaillé avec des nombres de Reynolds compris entre 50 et 200.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FR" sz="1700" b="1" u="sng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561F373-7B37-6D47-959B-7B26BD3D0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56" y="2548281"/>
                <a:ext cx="7152860" cy="3654389"/>
              </a:xfrm>
              <a:blipFill>
                <a:blip r:embed="rId3"/>
                <a:stretch>
                  <a:fillRect l="-532" t="-26389" r="-1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9D07E041-D71B-F142-B02D-E557FF9AD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571" y="3924298"/>
            <a:ext cx="2532229" cy="2601193"/>
          </a:xfrm>
          <a:prstGeom prst="rect">
            <a:avLst/>
          </a:prstGeom>
          <a:effectLst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ED0F756-EE89-2C4C-A7AD-E7472B4A6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571" y="2414799"/>
            <a:ext cx="3413671" cy="15094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671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359A0-C21C-4845-BDB6-B6EF4B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1673"/>
            <a:ext cx="5879380" cy="6179127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</a:rPr>
              <a:t>Re = 50 :</a:t>
            </a:r>
            <a:br>
              <a:rPr lang="fr-FR" sz="1800" b="1" dirty="0">
                <a:solidFill>
                  <a:schemeClr val="tx1"/>
                </a:solidFill>
              </a:rPr>
            </a:br>
            <a:br>
              <a:rPr lang="fr-FR" sz="2800" b="1" dirty="0">
                <a:solidFill>
                  <a:schemeClr val="tx1"/>
                </a:solidFill>
              </a:rPr>
            </a:br>
            <a:br>
              <a:rPr lang="fr-FR" sz="2800" b="1" dirty="0">
                <a:solidFill>
                  <a:schemeClr val="tx1"/>
                </a:solidFill>
              </a:rPr>
            </a:br>
            <a:br>
              <a:rPr lang="fr-FR" sz="2800" b="1" dirty="0">
                <a:solidFill>
                  <a:schemeClr val="tx1"/>
                </a:solidFill>
              </a:rPr>
            </a:br>
            <a:r>
              <a:rPr lang="fr-FR" sz="2800" b="1" dirty="0">
                <a:solidFill>
                  <a:schemeClr val="tx1"/>
                </a:solidFill>
              </a:rPr>
              <a:t>Re = 100 </a:t>
            </a:r>
            <a:r>
              <a:rPr lang="fr-FR" sz="4000" b="1" dirty="0">
                <a:solidFill>
                  <a:schemeClr val="tx1"/>
                </a:solidFill>
              </a:rPr>
              <a:t>:</a:t>
            </a:r>
            <a:br>
              <a:rPr lang="fr-FR" sz="2800" b="1" dirty="0">
                <a:solidFill>
                  <a:schemeClr val="tx1"/>
                </a:solidFill>
              </a:rPr>
            </a:br>
            <a:br>
              <a:rPr lang="fr-FR" sz="2800" b="1" dirty="0">
                <a:solidFill>
                  <a:schemeClr val="tx1"/>
                </a:solidFill>
              </a:rPr>
            </a:br>
            <a:br>
              <a:rPr lang="fr-FR" sz="2800" b="1" dirty="0">
                <a:solidFill>
                  <a:schemeClr val="tx1"/>
                </a:solidFill>
              </a:rPr>
            </a:br>
            <a:br>
              <a:rPr lang="fr-FR" sz="2800" b="1" dirty="0">
                <a:solidFill>
                  <a:schemeClr val="tx1"/>
                </a:solidFill>
              </a:rPr>
            </a:br>
            <a:r>
              <a:rPr lang="fr-FR" sz="2800" b="1" dirty="0">
                <a:solidFill>
                  <a:schemeClr val="tx1"/>
                </a:solidFill>
              </a:rPr>
              <a:t>Re = 150 </a:t>
            </a:r>
            <a:r>
              <a:rPr lang="fr-FR" sz="4000" b="1" dirty="0">
                <a:solidFill>
                  <a:schemeClr val="tx1"/>
                </a:solidFill>
              </a:rPr>
              <a:t>:</a:t>
            </a:r>
            <a:br>
              <a:rPr lang="fr-FR" sz="2800" b="1" dirty="0">
                <a:solidFill>
                  <a:schemeClr val="tx1"/>
                </a:solidFill>
              </a:rPr>
            </a:br>
            <a:br>
              <a:rPr lang="fr-FR" sz="2800" b="1" dirty="0">
                <a:solidFill>
                  <a:schemeClr val="tx1"/>
                </a:solidFill>
              </a:rPr>
            </a:br>
            <a:br>
              <a:rPr lang="fr-FR" sz="2800" b="1" dirty="0">
                <a:solidFill>
                  <a:schemeClr val="tx1"/>
                </a:solidFill>
              </a:rPr>
            </a:br>
            <a:br>
              <a:rPr lang="fr-FR" sz="2800" b="1" dirty="0">
                <a:solidFill>
                  <a:schemeClr val="tx1"/>
                </a:solidFill>
              </a:rPr>
            </a:br>
            <a:r>
              <a:rPr lang="fr-FR" sz="2800" b="1" dirty="0">
                <a:solidFill>
                  <a:schemeClr val="tx1"/>
                </a:solidFill>
              </a:rPr>
              <a:t>Re = 200 </a:t>
            </a:r>
            <a:r>
              <a:rPr lang="fr-FR" sz="4000" b="1" dirty="0">
                <a:solidFill>
                  <a:schemeClr val="tx1"/>
                </a:solidFill>
              </a:rPr>
              <a:t>:</a:t>
            </a:r>
            <a:endParaRPr lang="fr-FR" sz="1800" b="1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 descr="Une image contenant périphérique&#10;&#10;Description générée automatiquement">
            <a:extLst>
              <a:ext uri="{FF2B5EF4-FFF2-40B4-BE49-F238E27FC236}">
                <a16:creationId xmlns:a16="http://schemas.microsoft.com/office/drawing/2014/main" id="{F40F378C-85D8-8347-B8C1-BFFF76811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9" y="3380563"/>
            <a:ext cx="6096000" cy="1728786"/>
          </a:xfrm>
        </p:spPr>
      </p:pic>
      <p:pic>
        <p:nvPicPr>
          <p:cNvPr id="7" name="Image 6" descr="Une image contenant périphérique, ordinateur&#10;&#10;Description générée automatiquement">
            <a:extLst>
              <a:ext uri="{FF2B5EF4-FFF2-40B4-BE49-F238E27FC236}">
                <a16:creationId xmlns:a16="http://schemas.microsoft.com/office/drawing/2014/main" id="{0638AE67-CFC3-D64D-8B01-12B8200F9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5129213"/>
            <a:ext cx="6096000" cy="1728786"/>
          </a:xfrm>
          <a:prstGeom prst="rect">
            <a:avLst/>
          </a:prstGeom>
        </p:spPr>
      </p:pic>
      <p:pic>
        <p:nvPicPr>
          <p:cNvPr id="9" name="Image 8" descr="Une image contenant périphérique, ordinateur&#10;&#10;Description générée automatiquement">
            <a:extLst>
              <a:ext uri="{FF2B5EF4-FFF2-40B4-BE49-F238E27FC236}">
                <a16:creationId xmlns:a16="http://schemas.microsoft.com/office/drawing/2014/main" id="{AD600B22-E82A-834D-B13A-FCEB5540A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832"/>
                    </a14:imgEffect>
                    <a14:imgEffect>
                      <a14:saturation sat="2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0"/>
            <a:ext cx="6096000" cy="1651774"/>
          </a:xfrm>
          <a:prstGeom prst="rect">
            <a:avLst/>
          </a:prstGeom>
        </p:spPr>
      </p:pic>
      <p:pic>
        <p:nvPicPr>
          <p:cNvPr id="11" name="Image 10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1D60E5B-BE8D-6247-8991-7B2600912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7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9" y="1651774"/>
            <a:ext cx="6096000" cy="17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>
            <a:extLst>
              <a:ext uri="{FF2B5EF4-FFF2-40B4-BE49-F238E27FC236}">
                <a16:creationId xmlns:a16="http://schemas.microsoft.com/office/drawing/2014/main" id="{27ED9C6F-41DF-4D9F-BA1A-51F35214C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839017-D90E-F549-A832-B5AF4366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fr-FR" b="1" dirty="0"/>
              <a:t>Simulation numérique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29322-788F-4D9D-B670-83490ECE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ADF4A6DD-CB54-40FE-922D-F885BAA4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8C656B-93DA-2340-B6F0-FCFB24B65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856" y="2548281"/>
                <a:ext cx="7152860" cy="36543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1700" b="1" u="sng">
                    <a:solidFill>
                      <a:schemeClr val="bg1"/>
                    </a:solidFill>
                  </a:rPr>
                  <a:t>Écoulement autour de 5 cylindres 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FR" sz="1700">
                    <a:solidFill>
                      <a:schemeClr val="bg1"/>
                    </a:solidFill>
                  </a:rPr>
                  <a:t>- Rectangle dont les dimensions choisies en pixels sont 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𝑁𝑥</m:t>
                            </m:r>
                            <m: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=780</m:t>
                            </m:r>
                          </m:e>
                          <m:e>
                            <m: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𝑁𝑦</m:t>
                            </m:r>
                            <m:r>
                              <a:rPr lang="fr-F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=360</m:t>
                            </m:r>
                          </m:e>
                        </m:eqArr>
                      </m:e>
                    </m:d>
                  </m:oMath>
                </a14:m>
                <a:endParaRPr lang="fr-FR" sz="170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FR" sz="1700">
                    <a:solidFill>
                      <a:schemeClr val="bg1"/>
                    </a:solidFill>
                  </a:rPr>
                  <a:t>- Rayon de chaque cylindre est :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𝑁𝑦</m:t>
                        </m:r>
                      </m:num>
                      <m:den>
                        <m:r>
                          <a:rPr lang="fr-F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fr-FR" sz="1700">
                    <a:solidFill>
                      <a:schemeClr val="bg1"/>
                    </a:solidFill>
                  </a:rPr>
                  <a:t> = 14 (pixels).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FR" sz="1700">
                    <a:solidFill>
                      <a:schemeClr val="bg1"/>
                    </a:solidFill>
                  </a:rPr>
                  <a:t>- Notre programme a consisté à mettre la méthode (LBM) pour 5 obstacles sous forme de disques (représentation de 5 cylindres de base circulaire en 2D). </a:t>
                </a:r>
              </a:p>
              <a:p>
                <a:pPr>
                  <a:lnSpc>
                    <a:spcPct val="90000"/>
                  </a:lnSpc>
                  <a:buFontTx/>
                  <a:buChar char="-"/>
                </a:pPr>
                <a:endParaRPr lang="fr-FR" sz="170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FR" sz="1700">
                    <a:solidFill>
                      <a:schemeClr val="bg1"/>
                    </a:solidFill>
                  </a:rPr>
                  <a:t>- On a travaillé avec des nombres de Reynolds compris entre 50 et 200.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8C656B-93DA-2340-B6F0-FCFB24B65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56" y="2548281"/>
                <a:ext cx="7152860" cy="3654389"/>
              </a:xfrm>
              <a:blipFill>
                <a:blip r:embed="rId3"/>
                <a:stretch>
                  <a:fillRect l="-532" t="-26389" r="-1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1E4A6528-D7AB-9E4C-A7E2-8A5A07FF8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472" y="4252163"/>
            <a:ext cx="2533527" cy="2474602"/>
          </a:xfrm>
          <a:prstGeom prst="rect">
            <a:avLst/>
          </a:prstGeom>
          <a:effectLst/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0F8E53D-118F-A14B-9BB1-8A3EE2472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473" y="2414800"/>
            <a:ext cx="3413671" cy="1837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89685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684</Words>
  <Application>Microsoft Macintosh PowerPoint</Application>
  <PresentationFormat>Grand écran</PresentationFormat>
  <Paragraphs>74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Ion</vt:lpstr>
      <vt:lpstr>Présentation de rapport de stage</vt:lpstr>
      <vt:lpstr>Sommaire</vt:lpstr>
      <vt:lpstr>Introduction</vt:lpstr>
      <vt:lpstr>Écoulement autour d’un cylindre</vt:lpstr>
      <vt:lpstr>Régimes autour d’un cylindre</vt:lpstr>
      <vt:lpstr>Méthode LBM</vt:lpstr>
      <vt:lpstr>Simulation numérique</vt:lpstr>
      <vt:lpstr>Re = 50 :    Re = 100 :    Re = 150 :    Re = 200 :</vt:lpstr>
      <vt:lpstr>Simulation numérique</vt:lpstr>
      <vt:lpstr>Re = 50 :   Re = 100 :   Re = 150 :   Re = 200 :</vt:lpstr>
      <vt:lpstr>Interprétation des résultats</vt:lpstr>
      <vt:lpstr>Conclusion</vt:lpstr>
      <vt:lpstr> 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rapport de stage</dc:title>
  <dc:creator>Ahmed El Jaafari</dc:creator>
  <cp:lastModifiedBy>Ahmed El Jaafari</cp:lastModifiedBy>
  <cp:revision>6</cp:revision>
  <dcterms:created xsi:type="dcterms:W3CDTF">2020-06-10T23:54:37Z</dcterms:created>
  <dcterms:modified xsi:type="dcterms:W3CDTF">2020-06-12T01:03:26Z</dcterms:modified>
</cp:coreProperties>
</file>