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428" r:id="rId3"/>
    <p:sldId id="405" r:id="rId4"/>
    <p:sldId id="406" r:id="rId5"/>
    <p:sldId id="433" r:id="rId6"/>
    <p:sldId id="399" r:id="rId7"/>
    <p:sldId id="400" r:id="rId8"/>
    <p:sldId id="427" r:id="rId9"/>
    <p:sldId id="403" r:id="rId10"/>
    <p:sldId id="404" r:id="rId11"/>
    <p:sldId id="430" r:id="rId12"/>
    <p:sldId id="431" r:id="rId13"/>
    <p:sldId id="432" r:id="rId14"/>
    <p:sldId id="35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1" d="100"/>
          <a:sy n="81" d="100"/>
        </p:scale>
        <p:origin x="-18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C184A9-8D4D-4E9C-BD8F-97BB1FA2179B}" type="datetimeFigureOut">
              <a:rPr lang="en-US" smtClean="0"/>
              <a:pPr/>
              <a:t>12/10/2021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4EE808-BD52-430D-95F2-11400E337B4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p:spPr>
        <p:txBody>
          <a:bodyPr/>
          <a:lstStyle/>
          <a:p>
            <a:endParaRPr lang="en-US"/>
          </a:p>
        </p:txBody>
      </p:sp>
      <p:sp>
        <p:nvSpPr>
          <p:cNvPr id="126980" name="Slide Number Placeholder 3"/>
          <p:cNvSpPr>
            <a:spLocks noGrp="1"/>
          </p:cNvSpPr>
          <p:nvPr>
            <p:ph type="sldNum" sz="quarter" idx="5"/>
          </p:nvPr>
        </p:nvSpPr>
        <p:spPr>
          <a:noFill/>
        </p:spPr>
        <p:txBody>
          <a:bodyPr/>
          <a:lstStyle/>
          <a:p>
            <a:fld id="{9E749BBC-F29C-404A-BAFA-7F992479F1E7}"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1D786EE-375C-41E1-9ED7-99FF21E46F5A}"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5CE23-BEC1-4AFF-9051-FCCAEB8032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D786EE-375C-41E1-9ED7-99FF21E46F5A}"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5CE23-BEC1-4AFF-9051-FCCAEB8032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D786EE-375C-41E1-9ED7-99FF21E46F5A}"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5CE23-BEC1-4AFF-9051-FCCAEB8032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D786EE-375C-41E1-9ED7-99FF21E46F5A}"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5CE23-BEC1-4AFF-9051-FCCAEB8032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D786EE-375C-41E1-9ED7-99FF21E46F5A}"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5CE23-BEC1-4AFF-9051-FCCAEB8032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D786EE-375C-41E1-9ED7-99FF21E46F5A}"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95CE23-BEC1-4AFF-9051-FCCAEB8032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D786EE-375C-41E1-9ED7-99FF21E46F5A}" type="datetimeFigureOut">
              <a:rPr lang="en-US" smtClean="0"/>
              <a:pPr/>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95CE23-BEC1-4AFF-9051-FCCAEB8032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D786EE-375C-41E1-9ED7-99FF21E46F5A}" type="datetimeFigureOut">
              <a:rPr lang="en-US" smtClean="0"/>
              <a:pPr/>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95CE23-BEC1-4AFF-9051-FCCAEB8032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786EE-375C-41E1-9ED7-99FF21E46F5A}" type="datetimeFigureOut">
              <a:rPr lang="en-US" smtClean="0"/>
              <a:pPr/>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95CE23-BEC1-4AFF-9051-FCCAEB8032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D786EE-375C-41E1-9ED7-99FF21E46F5A}"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95CE23-BEC1-4AFF-9051-FCCAEB8032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D786EE-375C-41E1-9ED7-99FF21E46F5A}"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95CE23-BEC1-4AFF-9051-FCCAEB8032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D786EE-375C-41E1-9ED7-99FF21E46F5A}" type="datetimeFigureOut">
              <a:rPr lang="en-US" smtClean="0"/>
              <a:pPr/>
              <a:t>12/10/2021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95CE23-BEC1-4AFF-9051-FCCAEB8032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31872" y="2314765"/>
            <a:ext cx="8077200" cy="609600"/>
          </a:xfrm>
        </p:spPr>
        <p:txBody>
          <a:bodyPr>
            <a:noAutofit/>
          </a:bodyPr>
          <a:lstStyle/>
          <a:p>
            <a:pPr>
              <a:defRPr/>
            </a:pPr>
            <a:r>
              <a:rPr lang="en-US" altLang="ko-KR" sz="4800" dirty="0">
                <a:ea typeface="굴림" pitchFamily="50" charset="-127"/>
              </a:rPr>
              <a:t>Software Quality Assurance Fundamentals:</a:t>
            </a:r>
            <a:endParaRPr lang="en-US" altLang="ko-KR" sz="4800" b="0" dirty="0">
              <a:solidFill>
                <a:schemeClr val="tx1"/>
              </a:solidFill>
              <a:effectLst/>
              <a:ea typeface="굴림" pitchFamily="50" charset="-127"/>
            </a:endParaRPr>
          </a:p>
        </p:txBody>
      </p:sp>
      <p:sp>
        <p:nvSpPr>
          <p:cNvPr id="8" name="Rectangle 7"/>
          <p:cNvSpPr/>
          <p:nvPr/>
        </p:nvSpPr>
        <p:spPr>
          <a:xfrm>
            <a:off x="0" y="4697413"/>
            <a:ext cx="9144000" cy="216058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88106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02402" name="Rectangle 2"/>
          <p:cNvSpPr>
            <a:spLocks noGrp="1" noChangeArrowheads="1"/>
          </p:cNvSpPr>
          <p:nvPr>
            <p:ph type="title"/>
          </p:nvPr>
        </p:nvSpPr>
        <p:spPr>
          <a:xfrm>
            <a:off x="533400" y="-152400"/>
            <a:ext cx="8229600" cy="1143000"/>
          </a:xfrm>
        </p:spPr>
        <p:txBody>
          <a:bodyPr>
            <a:normAutofit/>
          </a:bodyPr>
          <a:lstStyle/>
          <a:p>
            <a:pPr>
              <a:defRPr/>
            </a:pPr>
            <a:r>
              <a:rPr lang="en-IN" sz="3200" dirty="0"/>
              <a:t>Test / quality factors </a:t>
            </a:r>
            <a:endParaRPr lang="en-US" altLang="ko-KR" sz="3200" b="0" dirty="0">
              <a:solidFill>
                <a:schemeClr val="bg1"/>
              </a:solidFill>
              <a:effectLst/>
              <a:latin typeface="Calibri" pitchFamily="34" charset="0"/>
              <a:ea typeface="굴림" pitchFamily="50" charset="-127"/>
            </a:endParaRPr>
          </a:p>
        </p:txBody>
      </p:sp>
      <p:pic>
        <p:nvPicPr>
          <p:cNvPr id="6" name="Picture 3">
            <a:extLst>
              <a:ext uri="{FF2B5EF4-FFF2-40B4-BE49-F238E27FC236}">
                <a16:creationId xmlns:a16="http://schemas.microsoft.com/office/drawing/2014/main" xmlns="" id="{0ABE804C-F466-4DD8-B2D8-66B44F22F8A8}"/>
              </a:ext>
            </a:extLst>
          </p:cNvPr>
          <p:cNvPicPr>
            <a:picLocks noGrp="1" noChangeAspect="1" noChangeArrowheads="1"/>
          </p:cNvPicPr>
          <p:nvPr>
            <p:ph type="body" idx="1"/>
          </p:nvPr>
        </p:nvPicPr>
        <p:blipFill>
          <a:blip r:embed="rId2">
            <a:extLst>
              <a:ext uri="{28A0092B-C50C-407E-A947-70E740481C1C}">
                <a14:useLocalDpi xmlns:a14="http://schemas.microsoft.com/office/drawing/2010/main" xmlns="" val="0"/>
              </a:ext>
            </a:extLst>
          </a:blip>
          <a:srcRect/>
          <a:stretch>
            <a:fillRect/>
          </a:stretch>
        </p:blipFill>
        <p:spPr>
          <a:xfrm>
            <a:off x="533400" y="881932"/>
            <a:ext cx="8458200" cy="5442668"/>
          </a:xfrm>
        </p:spPr>
      </p:pic>
      <p:pic>
        <p:nvPicPr>
          <p:cNvPr id="7" name="Picture 3">
            <a:extLst>
              <a:ext uri="{FF2B5EF4-FFF2-40B4-BE49-F238E27FC236}">
                <a16:creationId xmlns:a16="http://schemas.microsoft.com/office/drawing/2014/main" xmlns="" id="{F953FB30-8983-4A4D-AD55-D8983803DCA2}"/>
              </a:ext>
            </a:extLst>
          </p:cNvPr>
          <p:cNvPicPr>
            <a:picLocks noGrp="1" noChangeAspect="1" noChangeArrowheads="1"/>
          </p:cNvPicPr>
          <p:nvPr>
            <p:ph type="body" idx="1"/>
          </p:nvPr>
        </p:nvPicPr>
        <p:blipFill>
          <a:blip r:embed="rId2">
            <a:extLst>
              <a:ext uri="{28A0092B-C50C-407E-A947-70E740481C1C}">
                <a14:useLocalDpi xmlns:a14="http://schemas.microsoft.com/office/drawing/2010/main" xmlns="" val="0"/>
              </a:ext>
            </a:extLst>
          </a:blip>
          <a:srcRect/>
          <a:stretch>
            <a:fillRect/>
          </a:stretch>
        </p:blipFill>
        <p:spPr>
          <a:xfrm>
            <a:off x="533400" y="881932"/>
            <a:ext cx="8458200" cy="5442668"/>
          </a:xfrm>
        </p:spPr>
      </p:pic>
      <p:pic>
        <p:nvPicPr>
          <p:cNvPr id="8" name="Picture 3">
            <a:extLst>
              <a:ext uri="{FF2B5EF4-FFF2-40B4-BE49-F238E27FC236}">
                <a16:creationId xmlns:a16="http://schemas.microsoft.com/office/drawing/2014/main" xmlns="" id="{B1DADD69-7362-460D-9BC3-3DC53C6E71D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a:xfrm>
            <a:off x="304800" y="979998"/>
            <a:ext cx="8305800" cy="534460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88106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02402" name="Rectangle 2"/>
          <p:cNvSpPr>
            <a:spLocks noGrp="1" noChangeArrowheads="1"/>
          </p:cNvSpPr>
          <p:nvPr>
            <p:ph type="title"/>
          </p:nvPr>
        </p:nvSpPr>
        <p:spPr>
          <a:xfrm>
            <a:off x="533400" y="-152400"/>
            <a:ext cx="8229600" cy="1143000"/>
          </a:xfrm>
        </p:spPr>
        <p:txBody>
          <a:bodyPr>
            <a:normAutofit/>
          </a:bodyPr>
          <a:lstStyle/>
          <a:p>
            <a:pPr>
              <a:defRPr/>
            </a:pPr>
            <a:r>
              <a:rPr lang="en-US" sz="3200" dirty="0"/>
              <a:t> McCall’s  </a:t>
            </a:r>
            <a:r>
              <a:rPr lang="en-GB" sz="3200" dirty="0"/>
              <a:t>Quality Factors</a:t>
            </a:r>
            <a:endParaRPr lang="en-US" altLang="ko-KR" sz="3200" b="0" dirty="0">
              <a:solidFill>
                <a:schemeClr val="bg1"/>
              </a:solidFill>
              <a:effectLst/>
              <a:latin typeface="Calibri" pitchFamily="34" charset="0"/>
              <a:ea typeface="굴림" pitchFamily="50" charset="-127"/>
            </a:endParaRPr>
          </a:p>
        </p:txBody>
      </p:sp>
      <p:sp>
        <p:nvSpPr>
          <p:cNvPr id="9220" name="Rectangle 3"/>
          <p:cNvSpPr>
            <a:spLocks noGrp="1" noChangeArrowheads="1"/>
          </p:cNvSpPr>
          <p:nvPr>
            <p:ph type="body" idx="4294967295"/>
          </p:nvPr>
        </p:nvSpPr>
        <p:spPr>
          <a:xfrm>
            <a:off x="463550" y="914400"/>
            <a:ext cx="8451850" cy="5130800"/>
          </a:xfrm>
        </p:spPr>
        <p:txBody>
          <a:bodyPr>
            <a:noAutofit/>
          </a:bodyPr>
          <a:lstStyle/>
          <a:p>
            <a:pPr marL="342900" lvl="0" indent="-342900" algn="just">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Functionality:- The capability to provide functions which meet stated and implied need when the software is used.</a:t>
            </a:r>
          </a:p>
          <a:p>
            <a:pPr marL="342900" lvl="0" indent="-342900" algn="just">
              <a:buFont typeface="Symbol" panose="05050102010706020507" pitchFamily="18" charset="2"/>
              <a:buChar char=""/>
              <a:tabLst>
                <a:tab pos="457200" algn="l"/>
              </a:tabLst>
            </a:pP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Correctness:- Extent to which a program satisfies its specifications and fulfils  user’s mission objectives</a:t>
            </a:r>
          </a:p>
          <a:p>
            <a:pPr marL="342900" lvl="0" indent="-342900" algn="just">
              <a:buFont typeface="Symbol" panose="05050102010706020507" pitchFamily="18" charset="2"/>
              <a:buChar char=""/>
              <a:tabLst>
                <a:tab pos="457200" algn="l"/>
              </a:tabLst>
            </a:pP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Reliability:- Extent to which a program can be expected to perform its intended function with required precision.</a:t>
            </a:r>
          </a:p>
          <a:p>
            <a:pPr marL="342900" lvl="0" indent="-342900" algn="just">
              <a:buFont typeface="Symbol" panose="05050102010706020507" pitchFamily="18" charset="2"/>
              <a:buChar char=""/>
              <a:tabLst>
                <a:tab pos="457200" algn="l"/>
              </a:tabLst>
            </a:pP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Efficiency:- The amount of computing resources and code required by a program to perform a function.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88106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02402" name="Rectangle 2"/>
          <p:cNvSpPr>
            <a:spLocks noGrp="1" noChangeArrowheads="1"/>
          </p:cNvSpPr>
          <p:nvPr>
            <p:ph type="title"/>
          </p:nvPr>
        </p:nvSpPr>
        <p:spPr>
          <a:xfrm>
            <a:off x="533400" y="-152400"/>
            <a:ext cx="8229600" cy="1143000"/>
          </a:xfrm>
        </p:spPr>
        <p:txBody>
          <a:bodyPr>
            <a:normAutofit/>
          </a:bodyPr>
          <a:lstStyle/>
          <a:p>
            <a:pPr>
              <a:defRPr/>
            </a:pPr>
            <a:r>
              <a:rPr lang="en-US" sz="3200" dirty="0"/>
              <a:t> McCall’s  </a:t>
            </a:r>
            <a:r>
              <a:rPr lang="en-GB" sz="3200" dirty="0"/>
              <a:t>Quality Factors</a:t>
            </a:r>
            <a:endParaRPr lang="en-US" altLang="ko-KR" sz="3200" b="0" dirty="0">
              <a:solidFill>
                <a:schemeClr val="bg1"/>
              </a:solidFill>
              <a:effectLst/>
              <a:latin typeface="Calibri" pitchFamily="34" charset="0"/>
              <a:ea typeface="굴림" pitchFamily="50" charset="-127"/>
            </a:endParaRPr>
          </a:p>
        </p:txBody>
      </p:sp>
      <p:sp>
        <p:nvSpPr>
          <p:cNvPr id="9220" name="Rectangle 3"/>
          <p:cNvSpPr>
            <a:spLocks noGrp="1" noChangeArrowheads="1"/>
          </p:cNvSpPr>
          <p:nvPr>
            <p:ph type="body" idx="4294967295"/>
          </p:nvPr>
        </p:nvSpPr>
        <p:spPr>
          <a:xfrm>
            <a:off x="463550" y="914400"/>
            <a:ext cx="8451850" cy="5130800"/>
          </a:xfrm>
        </p:spPr>
        <p:txBody>
          <a:bodyPr>
            <a:noAutofit/>
          </a:bodyPr>
          <a:lstStyle/>
          <a:p>
            <a:pPr marL="342900" lvl="0" indent="-342900" algn="just">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Integrity:- Extend to which access to software or data by unauthorized  persons can be controlled</a:t>
            </a:r>
          </a:p>
          <a:p>
            <a:pPr marL="342900" lvl="0" indent="-342900" algn="just">
              <a:buFont typeface="Symbol" panose="05050102010706020507" pitchFamily="18" charset="2"/>
              <a:buChar char=""/>
              <a:tabLst>
                <a:tab pos="457200" algn="l"/>
              </a:tabLst>
            </a:pP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Usability:- Effort  required learning , operating , preparing input and interpreting output of a program</a:t>
            </a:r>
          </a:p>
          <a:p>
            <a:pPr marL="342900" lvl="0" indent="-342900" algn="just">
              <a:buFont typeface="Symbol" panose="05050102010706020507" pitchFamily="18" charset="2"/>
              <a:buChar char=""/>
              <a:tabLst>
                <a:tab pos="457200" algn="l"/>
              </a:tabLst>
            </a:pP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Maintainability:- Effort required locating and fixing an error in an operational program</a:t>
            </a:r>
          </a:p>
          <a:p>
            <a:pPr marL="342900" lvl="0" indent="-342900" algn="just">
              <a:buFont typeface="Symbol" panose="05050102010706020507" pitchFamily="18" charset="2"/>
              <a:buChar char=""/>
              <a:tabLst>
                <a:tab pos="457200" algn="l"/>
              </a:tabLst>
            </a:pP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Testability:-  Effort required testing a program  to ensure that it perform its intended function</a:t>
            </a:r>
          </a:p>
          <a:p>
            <a:pPr marL="342900" lvl="0" indent="-342900" algn="just">
              <a:buFont typeface="Symbol" panose="05050102010706020507" pitchFamily="18" charset="2"/>
              <a:buChar char=""/>
              <a:tabLst>
                <a:tab pos="457200" algn="l"/>
              </a:tabLs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431346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88106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02402" name="Rectangle 2"/>
          <p:cNvSpPr>
            <a:spLocks noGrp="1" noChangeArrowheads="1"/>
          </p:cNvSpPr>
          <p:nvPr>
            <p:ph type="title"/>
          </p:nvPr>
        </p:nvSpPr>
        <p:spPr>
          <a:xfrm>
            <a:off x="533400" y="-152400"/>
            <a:ext cx="8229600" cy="1143000"/>
          </a:xfrm>
        </p:spPr>
        <p:txBody>
          <a:bodyPr>
            <a:normAutofit/>
          </a:bodyPr>
          <a:lstStyle/>
          <a:p>
            <a:pPr>
              <a:defRPr/>
            </a:pPr>
            <a:r>
              <a:rPr lang="en-US" sz="3200" dirty="0"/>
              <a:t> McCall’s  </a:t>
            </a:r>
            <a:r>
              <a:rPr lang="en-GB" sz="3200" dirty="0"/>
              <a:t>Quality Factors</a:t>
            </a:r>
            <a:endParaRPr lang="en-US" altLang="ko-KR" sz="3200" b="0" dirty="0">
              <a:solidFill>
                <a:schemeClr val="bg1"/>
              </a:solidFill>
              <a:effectLst/>
              <a:latin typeface="Calibri" pitchFamily="34" charset="0"/>
              <a:ea typeface="굴림" pitchFamily="50" charset="-127"/>
            </a:endParaRPr>
          </a:p>
        </p:txBody>
      </p:sp>
      <p:sp>
        <p:nvSpPr>
          <p:cNvPr id="9220" name="Rectangle 3"/>
          <p:cNvSpPr>
            <a:spLocks noGrp="1" noChangeArrowheads="1"/>
          </p:cNvSpPr>
          <p:nvPr>
            <p:ph type="body" idx="4294967295"/>
          </p:nvPr>
        </p:nvSpPr>
        <p:spPr>
          <a:xfrm>
            <a:off x="463550" y="914400"/>
            <a:ext cx="8451850" cy="5130800"/>
          </a:xfrm>
        </p:spPr>
        <p:txBody>
          <a:bodyPr>
            <a:noAutofit/>
          </a:bodyPr>
          <a:lstStyle/>
          <a:p>
            <a:pPr marL="342900" lvl="0" indent="-342900" algn="just">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Flexibility:-  Effort required to modify an operational program</a:t>
            </a:r>
          </a:p>
          <a:p>
            <a:pPr marL="342900" lvl="0" indent="-342900" algn="just">
              <a:buFont typeface="Symbol" panose="05050102010706020507" pitchFamily="18" charset="2"/>
              <a:buChar char=""/>
              <a:tabLst>
                <a:tab pos="457200" algn="l"/>
              </a:tabLst>
            </a:pP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Portability:- Effort required to transfer software from one  configuration to another</a:t>
            </a:r>
          </a:p>
          <a:p>
            <a:pPr marL="342900" lvl="0" indent="-342900" algn="just">
              <a:buFont typeface="Symbol" panose="05050102010706020507" pitchFamily="18" charset="2"/>
              <a:buChar char=""/>
              <a:tabLst>
                <a:tab pos="457200" algn="l"/>
              </a:tabLst>
            </a:pP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Reusability:- Extent to which a program can be used  in  other applications- - related to the packaging and scope of function that programs perform</a:t>
            </a:r>
          </a:p>
          <a:p>
            <a:pPr marL="342900" lvl="0" indent="-342900" algn="just">
              <a:buFont typeface="Symbol" panose="05050102010706020507" pitchFamily="18" charset="2"/>
              <a:buChar char=""/>
              <a:tabLst>
                <a:tab pos="457200" algn="l"/>
              </a:tabLst>
            </a:pP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Interpretability:-  Effort required to couple  one system with another</a:t>
            </a:r>
          </a:p>
        </p:txBody>
      </p:sp>
    </p:spTree>
    <p:extLst>
      <p:ext uri="{BB962C8B-B14F-4D97-AF65-F5344CB8AC3E}">
        <p14:creationId xmlns:p14="http://schemas.microsoft.com/office/powerpoint/2010/main" xmlns="" val="1069195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4294967295"/>
          </p:nvPr>
        </p:nvSpPr>
        <p:spPr>
          <a:xfrm>
            <a:off x="3276600" y="2667000"/>
            <a:ext cx="5867400" cy="762000"/>
          </a:xfrm>
        </p:spPr>
        <p:txBody>
          <a:bodyPr/>
          <a:lstStyle/>
          <a:p>
            <a:pPr eaLnBrk="1" hangingPunct="1">
              <a:buFont typeface="Wingdings" pitchFamily="2" charset="2"/>
              <a:buNone/>
            </a:pPr>
            <a:r>
              <a:rPr lang="en-US" sz="3200"/>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88106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02402" name="Rectangle 2"/>
          <p:cNvSpPr>
            <a:spLocks noGrp="1" noChangeArrowheads="1"/>
          </p:cNvSpPr>
          <p:nvPr>
            <p:ph type="title"/>
          </p:nvPr>
        </p:nvSpPr>
        <p:spPr>
          <a:xfrm>
            <a:off x="533400" y="-152400"/>
            <a:ext cx="8229600" cy="1143000"/>
          </a:xfrm>
        </p:spPr>
        <p:txBody>
          <a:bodyPr>
            <a:normAutofit/>
          </a:bodyPr>
          <a:lstStyle/>
          <a:p>
            <a:pPr>
              <a:defRPr/>
            </a:pPr>
            <a:r>
              <a:rPr lang="en-IN" sz="3200" dirty="0"/>
              <a:t>What is Quality?</a:t>
            </a:r>
            <a:endParaRPr lang="en-US" altLang="ko-KR" sz="3200" b="0" dirty="0">
              <a:solidFill>
                <a:schemeClr val="bg1"/>
              </a:solidFill>
              <a:effectLst/>
              <a:latin typeface="Calibri" pitchFamily="34" charset="0"/>
              <a:ea typeface="굴림" pitchFamily="50" charset="-127"/>
            </a:endParaRPr>
          </a:p>
        </p:txBody>
      </p:sp>
      <p:sp>
        <p:nvSpPr>
          <p:cNvPr id="9220" name="Rectangle 3"/>
          <p:cNvSpPr>
            <a:spLocks noGrp="1" noChangeArrowheads="1"/>
          </p:cNvSpPr>
          <p:nvPr>
            <p:ph type="body" idx="4294967295"/>
          </p:nvPr>
        </p:nvSpPr>
        <p:spPr>
          <a:xfrm>
            <a:off x="463550" y="914400"/>
            <a:ext cx="8451850" cy="5130800"/>
          </a:xfrm>
        </p:spPr>
        <p:txBody>
          <a:bodyPr>
            <a:noAutofit/>
          </a:bodyPr>
          <a:lstStyle/>
          <a:p>
            <a:r>
              <a:rPr lang="en-US" sz="2000" dirty="0"/>
              <a:t>Quality is frequently defined as meeting the customer's requirements the first time and every time.</a:t>
            </a:r>
          </a:p>
          <a:p>
            <a:endParaRPr lang="en-US" sz="2000" dirty="0"/>
          </a:p>
          <a:p>
            <a:r>
              <a:rPr lang="en-US" sz="2000" dirty="0"/>
              <a:t> In the American Heritage Dictionary defines quality as “a characteristic or attribute of something”.</a:t>
            </a:r>
          </a:p>
          <a:p>
            <a:endParaRPr lang="en-GB" sz="2000" dirty="0"/>
          </a:p>
          <a:p>
            <a:pPr algn="just"/>
            <a:r>
              <a:rPr lang="en-US" sz="2000" dirty="0"/>
              <a:t>IEEE define  Software Quality as:-</a:t>
            </a:r>
            <a:endParaRPr lang="en-IN" sz="2000" dirty="0"/>
          </a:p>
          <a:p>
            <a:pPr marL="457200" lvl="1" indent="0" algn="just">
              <a:buNone/>
              <a:tabLst>
                <a:tab pos="914400" algn="l"/>
              </a:tabLst>
            </a:pPr>
            <a:r>
              <a:rPr lang="en-US" sz="2000" dirty="0"/>
              <a:t>	Conformance to explicitly stated functional and performance requirements, explicitly documented development standards and implicit characteristics that are expected of all professionally developed software.</a:t>
            </a:r>
            <a:endParaRPr lang="en-IN" sz="2000" dirty="0"/>
          </a:p>
          <a:p>
            <a:endParaRPr lang="en-GB" sz="2000" dirty="0"/>
          </a:p>
          <a:p>
            <a:pPr marL="457200" lvl="1" indent="0">
              <a:buNone/>
            </a:pPr>
            <a:endParaRPr lang="en-GB"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88106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02402" name="Rectangle 2"/>
          <p:cNvSpPr>
            <a:spLocks noGrp="1" noChangeArrowheads="1"/>
          </p:cNvSpPr>
          <p:nvPr>
            <p:ph type="title"/>
          </p:nvPr>
        </p:nvSpPr>
        <p:spPr>
          <a:xfrm>
            <a:off x="533400" y="-152400"/>
            <a:ext cx="8229600" cy="1143000"/>
          </a:xfrm>
        </p:spPr>
        <p:txBody>
          <a:bodyPr>
            <a:normAutofit/>
          </a:bodyPr>
          <a:lstStyle/>
          <a:p>
            <a:pPr>
              <a:defRPr/>
            </a:pPr>
            <a:r>
              <a:rPr lang="en-IN" sz="3200" dirty="0"/>
              <a:t>Testing and quality</a:t>
            </a:r>
            <a:endParaRPr lang="en-US" altLang="ko-KR" sz="3200" b="0" dirty="0">
              <a:solidFill>
                <a:schemeClr val="bg1"/>
              </a:solidFill>
              <a:effectLst/>
              <a:latin typeface="Calibri" pitchFamily="34" charset="0"/>
              <a:ea typeface="굴림" pitchFamily="50" charset="-127"/>
            </a:endParaRPr>
          </a:p>
        </p:txBody>
      </p:sp>
      <p:sp>
        <p:nvSpPr>
          <p:cNvPr id="9220" name="Rectangle 3"/>
          <p:cNvSpPr>
            <a:spLocks noGrp="1" noChangeArrowheads="1"/>
          </p:cNvSpPr>
          <p:nvPr>
            <p:ph type="body" idx="4294967295"/>
          </p:nvPr>
        </p:nvSpPr>
        <p:spPr>
          <a:xfrm>
            <a:off x="463550" y="914400"/>
            <a:ext cx="8451850" cy="5130800"/>
          </a:xfrm>
        </p:spPr>
        <p:txBody>
          <a:bodyPr>
            <a:noAutofit/>
          </a:bodyPr>
          <a:lstStyle/>
          <a:p>
            <a:pPr eaLnBrk="1" hangingPunct="1"/>
            <a:r>
              <a:rPr lang="en-US" altLang="en-US" sz="2000" dirty="0"/>
              <a:t>Quality is meeting customer's needs and requirements</a:t>
            </a:r>
          </a:p>
          <a:p>
            <a:pPr marL="0" indent="0" eaLnBrk="1" hangingPunct="1">
              <a:buNone/>
            </a:pPr>
            <a:endParaRPr lang="en-US" altLang="en-US" sz="2000" dirty="0"/>
          </a:p>
          <a:p>
            <a:pPr eaLnBrk="1" hangingPunct="1"/>
            <a:r>
              <a:rPr lang="en-US" altLang="en-US" sz="2000" dirty="0"/>
              <a:t>Testing is finding out gaps between customer’s requirements and system to be delivered</a:t>
            </a:r>
          </a:p>
          <a:p>
            <a:pPr eaLnBrk="1" hangingPunct="1"/>
            <a:endParaRPr lang="en-US" altLang="en-US" sz="2000" dirty="0"/>
          </a:p>
          <a:p>
            <a:pPr eaLnBrk="1" hangingPunct="1">
              <a:lnSpc>
                <a:spcPct val="90000"/>
              </a:lnSpc>
              <a:buFontTx/>
              <a:buChar char="-"/>
            </a:pPr>
            <a:r>
              <a:rPr lang="en-US" altLang="en-US" sz="2000" dirty="0"/>
              <a:t>Testing increases software quality</a:t>
            </a:r>
          </a:p>
          <a:p>
            <a:pPr eaLnBrk="1" hangingPunct="1">
              <a:lnSpc>
                <a:spcPct val="90000"/>
              </a:lnSpc>
              <a:buFontTx/>
              <a:buChar char="-"/>
            </a:pPr>
            <a:endParaRPr lang="en-US" altLang="en-US" sz="2000" dirty="0"/>
          </a:p>
          <a:p>
            <a:pPr eaLnBrk="1" hangingPunct="1">
              <a:lnSpc>
                <a:spcPct val="90000"/>
              </a:lnSpc>
              <a:buFontTx/>
              <a:buNone/>
            </a:pPr>
            <a:r>
              <a:rPr lang="en-US" altLang="en-US" sz="2000" dirty="0"/>
              <a:t>“ Testing identifies faults and whose removal increases software quality by increasing the software’s potential reliability “.</a:t>
            </a:r>
          </a:p>
          <a:p>
            <a:pPr eaLnBrk="1" hangingPunct="1">
              <a:lnSpc>
                <a:spcPct val="90000"/>
              </a:lnSpc>
              <a:buFontTx/>
              <a:buNone/>
            </a:pPr>
            <a:endParaRPr lang="en-US" altLang="en-US" sz="2000" dirty="0"/>
          </a:p>
          <a:p>
            <a:pPr eaLnBrk="1" hangingPunct="1">
              <a:lnSpc>
                <a:spcPct val="90000"/>
              </a:lnSpc>
              <a:buFontTx/>
              <a:buChar char="-"/>
            </a:pPr>
            <a:r>
              <a:rPr lang="en-US" altLang="en-US" sz="2000" dirty="0"/>
              <a:t>Testing is the measurement of software quality</a:t>
            </a:r>
          </a:p>
          <a:p>
            <a:pPr eaLnBrk="1" hangingPunct="1">
              <a:lnSpc>
                <a:spcPct val="90000"/>
              </a:lnSpc>
              <a:buFontTx/>
              <a:buChar char="-"/>
            </a:pPr>
            <a:endParaRPr lang="en-US" altLang="en-US" sz="2000" dirty="0"/>
          </a:p>
          <a:p>
            <a:pPr eaLnBrk="1" hangingPunct="1">
              <a:lnSpc>
                <a:spcPct val="90000"/>
              </a:lnSpc>
              <a:buFontTx/>
              <a:buNone/>
            </a:pPr>
            <a:r>
              <a:rPr lang="en-US" altLang="en-US" sz="2000" dirty="0"/>
              <a:t>“ We measure how closely we have achieved quality by testing the relevant factors such as Correctness, Reliability, Usability, Maintainability etc.”</a:t>
            </a:r>
          </a:p>
          <a:p>
            <a:pPr marL="0" indent="0" eaLnBrk="1" hangingPunct="1">
              <a:buNone/>
            </a:pPr>
            <a:endParaRPr lang="en-US" altLang="en-US" sz="2000" dirty="0"/>
          </a:p>
          <a:p>
            <a:pPr>
              <a:buNone/>
            </a:pPr>
            <a:endParaRPr lang="en-GB" sz="2000" dirty="0"/>
          </a:p>
        </p:txBody>
      </p:sp>
    </p:spTree>
    <p:extLst>
      <p:ext uri="{BB962C8B-B14F-4D97-AF65-F5344CB8AC3E}">
        <p14:creationId xmlns:p14="http://schemas.microsoft.com/office/powerpoint/2010/main" xmlns="" val="948293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88106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02402" name="Rectangle 2"/>
          <p:cNvSpPr>
            <a:spLocks noGrp="1" noChangeArrowheads="1"/>
          </p:cNvSpPr>
          <p:nvPr>
            <p:ph type="title"/>
          </p:nvPr>
        </p:nvSpPr>
        <p:spPr>
          <a:xfrm>
            <a:off x="533400" y="-152400"/>
            <a:ext cx="8229600" cy="1143000"/>
          </a:xfrm>
        </p:spPr>
        <p:txBody>
          <a:bodyPr>
            <a:normAutofit/>
          </a:bodyPr>
          <a:lstStyle/>
          <a:p>
            <a:pPr>
              <a:defRPr/>
            </a:pPr>
            <a:r>
              <a:rPr lang="en-US" sz="3200" dirty="0"/>
              <a:t> </a:t>
            </a:r>
            <a:r>
              <a:rPr lang="en-GB" sz="3200" dirty="0"/>
              <a:t>Quality Control Vs Quality Assurance</a:t>
            </a:r>
            <a:endParaRPr lang="en-US" altLang="ko-KR" sz="3200" b="0" dirty="0">
              <a:solidFill>
                <a:schemeClr val="bg1"/>
              </a:solidFill>
              <a:effectLst/>
              <a:latin typeface="Calibri" pitchFamily="34" charset="0"/>
              <a:ea typeface="굴림" pitchFamily="50" charset="-127"/>
            </a:endParaRPr>
          </a:p>
        </p:txBody>
      </p:sp>
      <p:sp>
        <p:nvSpPr>
          <p:cNvPr id="9220" name="Rectangle 3"/>
          <p:cNvSpPr>
            <a:spLocks noGrp="1" noChangeArrowheads="1"/>
          </p:cNvSpPr>
          <p:nvPr>
            <p:ph type="body" idx="4294967295"/>
          </p:nvPr>
        </p:nvSpPr>
        <p:spPr>
          <a:xfrm>
            <a:off x="463550" y="914400"/>
            <a:ext cx="8451850" cy="5130800"/>
          </a:xfrm>
        </p:spPr>
        <p:txBody>
          <a:bodyPr>
            <a:noAutofit/>
          </a:bodyPr>
          <a:lstStyle/>
          <a:p>
            <a:pPr eaLnBrk="1" hangingPunct="1">
              <a:lnSpc>
                <a:spcPct val="90000"/>
              </a:lnSpc>
              <a:buFontTx/>
              <a:buNone/>
            </a:pPr>
            <a:r>
              <a:rPr lang="en-US" altLang="en-US" sz="2000" u="sng" dirty="0"/>
              <a:t>Quality Control </a:t>
            </a:r>
            <a:r>
              <a:rPr lang="en-US" altLang="en-US" sz="2000" dirty="0"/>
              <a:t>:</a:t>
            </a:r>
          </a:p>
          <a:p>
            <a:pPr eaLnBrk="1" hangingPunct="1">
              <a:lnSpc>
                <a:spcPct val="90000"/>
              </a:lnSpc>
              <a:buFontTx/>
              <a:buNone/>
            </a:pPr>
            <a:endParaRPr lang="en-US" altLang="en-US" sz="2000" dirty="0"/>
          </a:p>
          <a:p>
            <a:pPr eaLnBrk="1" hangingPunct="1">
              <a:lnSpc>
                <a:spcPct val="90000"/>
              </a:lnSpc>
              <a:buFontTx/>
              <a:buNone/>
            </a:pPr>
            <a:r>
              <a:rPr lang="en-US" altLang="en-US" sz="2000" dirty="0"/>
              <a:t>“ is the activity performed to ensue that a Product is ‘fit for Purpose’ “.</a:t>
            </a:r>
          </a:p>
          <a:p>
            <a:pPr eaLnBrk="1" hangingPunct="1">
              <a:lnSpc>
                <a:spcPct val="90000"/>
              </a:lnSpc>
              <a:buFontTx/>
              <a:buNone/>
            </a:pPr>
            <a:endParaRPr lang="en-US" altLang="en-US" sz="2000" dirty="0"/>
          </a:p>
          <a:p>
            <a:pPr eaLnBrk="1" hangingPunct="1">
              <a:lnSpc>
                <a:spcPct val="90000"/>
              </a:lnSpc>
              <a:buFontTx/>
              <a:buNone/>
            </a:pPr>
            <a:r>
              <a:rPr lang="en-US" altLang="en-US" sz="2000" u="sng" dirty="0"/>
              <a:t>Quality Assurance</a:t>
            </a:r>
            <a:r>
              <a:rPr lang="en-US" altLang="en-US" sz="2000" dirty="0"/>
              <a:t>:</a:t>
            </a:r>
          </a:p>
          <a:p>
            <a:pPr eaLnBrk="1" hangingPunct="1">
              <a:lnSpc>
                <a:spcPct val="90000"/>
              </a:lnSpc>
              <a:buFontTx/>
              <a:buNone/>
            </a:pPr>
            <a:r>
              <a:rPr lang="en-US" altLang="en-US" sz="2000" dirty="0"/>
              <a:t>“is the activity performed to test the process is being followed”</a:t>
            </a:r>
          </a:p>
          <a:p>
            <a:pPr eaLnBrk="1" hangingPunct="1">
              <a:lnSpc>
                <a:spcPct val="90000"/>
              </a:lnSpc>
              <a:buFontTx/>
              <a:buNone/>
            </a:pPr>
            <a:endParaRPr lang="en-US" altLang="en-US" sz="2000" dirty="0"/>
          </a:p>
          <a:p>
            <a:pPr eaLnBrk="1" hangingPunct="1">
              <a:lnSpc>
                <a:spcPct val="90000"/>
              </a:lnSpc>
              <a:buFontTx/>
              <a:buNone/>
            </a:pPr>
            <a:r>
              <a:rPr lang="en-US" altLang="en-US" sz="2000" u="sng" dirty="0"/>
              <a:t>Quality Management</a:t>
            </a:r>
            <a:r>
              <a:rPr lang="en-US" altLang="en-US" sz="2000" dirty="0"/>
              <a:t>:</a:t>
            </a:r>
          </a:p>
          <a:p>
            <a:pPr eaLnBrk="1" hangingPunct="1">
              <a:lnSpc>
                <a:spcPct val="90000"/>
              </a:lnSpc>
              <a:buFontTx/>
              <a:buNone/>
            </a:pPr>
            <a:r>
              <a:rPr lang="en-US" altLang="en-US" sz="2000" dirty="0"/>
              <a:t>Responsible choosing the correct process to ensure that the product is ‘fit for purpose’.</a:t>
            </a:r>
          </a:p>
        </p:txBody>
      </p:sp>
    </p:spTree>
    <p:extLst>
      <p:ext uri="{BB962C8B-B14F-4D97-AF65-F5344CB8AC3E}">
        <p14:creationId xmlns:p14="http://schemas.microsoft.com/office/powerpoint/2010/main" xmlns="" val="2474501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88106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02402" name="Rectangle 2"/>
          <p:cNvSpPr>
            <a:spLocks noGrp="1" noChangeArrowheads="1"/>
          </p:cNvSpPr>
          <p:nvPr>
            <p:ph type="title"/>
          </p:nvPr>
        </p:nvSpPr>
        <p:spPr>
          <a:xfrm>
            <a:off x="533400" y="-152400"/>
            <a:ext cx="8229600" cy="1143000"/>
          </a:xfrm>
        </p:spPr>
        <p:txBody>
          <a:bodyPr>
            <a:normAutofit/>
          </a:bodyPr>
          <a:lstStyle/>
          <a:p>
            <a:pPr>
              <a:defRPr/>
            </a:pPr>
            <a:r>
              <a:rPr lang="en-GB" sz="3200" dirty="0"/>
              <a:t>Quality Assurance Vs Quality Control </a:t>
            </a:r>
            <a:endParaRPr lang="en-US" altLang="ko-KR" sz="3200" b="0" dirty="0">
              <a:solidFill>
                <a:schemeClr val="bg1"/>
              </a:solidFill>
              <a:effectLst/>
              <a:latin typeface="Calibri" pitchFamily="34" charset="0"/>
              <a:ea typeface="굴림" pitchFamily="50" charset="-127"/>
            </a:endParaRPr>
          </a:p>
        </p:txBody>
      </p:sp>
      <p:pic>
        <p:nvPicPr>
          <p:cNvPr id="6" name="Picture 2">
            <a:extLst>
              <a:ext uri="{FF2B5EF4-FFF2-40B4-BE49-F238E27FC236}">
                <a16:creationId xmlns:a16="http://schemas.microsoft.com/office/drawing/2014/main" xmlns="" id="{407F0558-78D2-4364-BCF7-2BF9828BF4C7}"/>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363538" y="1295400"/>
            <a:ext cx="8382000" cy="4953000"/>
          </a:xfrm>
          <a:noFill/>
        </p:spPr>
      </p:pic>
      <p:graphicFrame>
        <p:nvGraphicFramePr>
          <p:cNvPr id="2" name="Table 1">
            <a:extLst>
              <a:ext uri="{FF2B5EF4-FFF2-40B4-BE49-F238E27FC236}">
                <a16:creationId xmlns:a16="http://schemas.microsoft.com/office/drawing/2014/main" xmlns="" id="{76163C6C-E1BA-49E5-B6A9-CE376474F33D}"/>
              </a:ext>
            </a:extLst>
          </p:cNvPr>
          <p:cNvGraphicFramePr>
            <a:graphicFrameLocks noGrp="1"/>
          </p:cNvGraphicFramePr>
          <p:nvPr>
            <p:extLst>
              <p:ext uri="{D42A27DB-BD31-4B8C-83A1-F6EECF244321}">
                <p14:modId xmlns:p14="http://schemas.microsoft.com/office/powerpoint/2010/main" xmlns="" val="1975355984"/>
              </p:ext>
            </p:extLst>
          </p:nvPr>
        </p:nvGraphicFramePr>
        <p:xfrm>
          <a:off x="533400" y="1404937"/>
          <a:ext cx="8212138" cy="5148263"/>
        </p:xfrm>
        <a:graphic>
          <a:graphicData uri="http://schemas.openxmlformats.org/drawingml/2006/table">
            <a:tbl>
              <a:tblPr firstRow="1" firstCol="1" lastRow="1" lastCol="1" bandRow="1" bandCol="1">
                <a:tableStyleId>{5C22544A-7EE6-4342-B048-85BDC9FD1C3A}</a:tableStyleId>
              </a:tblPr>
              <a:tblGrid>
                <a:gridCol w="4106069">
                  <a:extLst>
                    <a:ext uri="{9D8B030D-6E8A-4147-A177-3AD203B41FA5}">
                      <a16:colId xmlns:a16="http://schemas.microsoft.com/office/drawing/2014/main" xmlns="" val="1604584114"/>
                    </a:ext>
                  </a:extLst>
                </a:gridCol>
                <a:gridCol w="4106069">
                  <a:extLst>
                    <a:ext uri="{9D8B030D-6E8A-4147-A177-3AD203B41FA5}">
                      <a16:colId xmlns:a16="http://schemas.microsoft.com/office/drawing/2014/main" xmlns="" val="165684807"/>
                    </a:ext>
                  </a:extLst>
                </a:gridCol>
              </a:tblGrid>
              <a:tr h="257413">
                <a:tc>
                  <a:txBody>
                    <a:bodyPr/>
                    <a:lstStyle/>
                    <a:p>
                      <a:pPr algn="just"/>
                      <a:r>
                        <a:rPr lang="en-US" sz="1400">
                          <a:effectLst/>
                          <a:latin typeface="Times New Roman" panose="02020603050405020304" pitchFamily="18" charset="0"/>
                          <a:cs typeface="Times New Roman" panose="02020603050405020304" pitchFamily="18" charset="0"/>
                        </a:rPr>
                        <a:t>Quality Assurance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400">
                          <a:effectLst/>
                          <a:latin typeface="Times New Roman" panose="02020603050405020304" pitchFamily="18" charset="0"/>
                          <a:cs typeface="Times New Roman" panose="02020603050405020304" pitchFamily="18" charset="0"/>
                        </a:rPr>
                        <a:t>Quality Control</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800804533"/>
                  </a:ext>
                </a:extLst>
              </a:tr>
              <a:tr h="772240">
                <a:tc>
                  <a:txBody>
                    <a:bodyPr/>
                    <a:lstStyle/>
                    <a:p>
                      <a:pPr algn="just"/>
                      <a:r>
                        <a:rPr lang="en-US" sz="1400">
                          <a:effectLst/>
                          <a:latin typeface="Times New Roman" panose="02020603050405020304" pitchFamily="18" charset="0"/>
                          <a:cs typeface="Times New Roman" panose="02020603050405020304" pitchFamily="18" charset="0"/>
                        </a:rPr>
                        <a:t>It is an activity that established and evaluate the process that produced product.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400">
                          <a:effectLst/>
                          <a:latin typeface="Times New Roman" panose="02020603050405020304" pitchFamily="18" charset="0"/>
                          <a:cs typeface="Times New Roman" panose="02020603050405020304" pitchFamily="18" charset="0"/>
                        </a:rPr>
                        <a:t>It is process by which product quality is compare with application standard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221609938"/>
                  </a:ext>
                </a:extLst>
              </a:tr>
              <a:tr h="514826">
                <a:tc>
                  <a:txBody>
                    <a:bodyPr/>
                    <a:lstStyle/>
                    <a:p>
                      <a:pPr algn="just"/>
                      <a:r>
                        <a:rPr lang="en-US" sz="1400" dirty="0">
                          <a:effectLst/>
                          <a:latin typeface="Times New Roman" panose="02020603050405020304" pitchFamily="18" charset="0"/>
                          <a:cs typeface="Times New Roman" panose="02020603050405020304" pitchFamily="18" charset="0"/>
                        </a:rPr>
                        <a:t>Identifies weaknesses in processes and improves them.</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400">
                          <a:effectLst/>
                          <a:latin typeface="Times New Roman" panose="02020603050405020304" pitchFamily="18" charset="0"/>
                          <a:cs typeface="Times New Roman" panose="02020603050405020304" pitchFamily="18" charset="0"/>
                        </a:rPr>
                        <a:t>Identifying defects in the actual product produced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83827260"/>
                  </a:ext>
                </a:extLst>
              </a:tr>
              <a:tr h="514826">
                <a:tc>
                  <a:txBody>
                    <a:bodyPr/>
                    <a:lstStyle/>
                    <a:p>
                      <a:pPr algn="just"/>
                      <a:r>
                        <a:rPr lang="en-US" sz="1400" dirty="0">
                          <a:effectLst/>
                          <a:latin typeface="Times New Roman" panose="02020603050405020304" pitchFamily="18" charset="0"/>
                          <a:cs typeface="Times New Roman" panose="02020603050405020304" pitchFamily="18" charset="0"/>
                        </a:rPr>
                        <a:t>Primary purpose is identify weakness in process and improve them</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400">
                          <a:effectLst/>
                          <a:latin typeface="Times New Roman" panose="02020603050405020304" pitchFamily="18" charset="0"/>
                          <a:cs typeface="Times New Roman" panose="02020603050405020304" pitchFamily="18" charset="0"/>
                        </a:rPr>
                        <a:t>Primary purpose is correcting defect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836409057"/>
                  </a:ext>
                </a:extLst>
              </a:tr>
              <a:tr h="257413">
                <a:tc>
                  <a:txBody>
                    <a:bodyPr/>
                    <a:lstStyle/>
                    <a:p>
                      <a:pPr algn="just"/>
                      <a:r>
                        <a:rPr lang="en-US" sz="1400">
                          <a:effectLst/>
                          <a:latin typeface="Times New Roman" panose="02020603050405020304" pitchFamily="18" charset="0"/>
                          <a:cs typeface="Times New Roman" panose="02020603050405020304" pitchFamily="18" charset="0"/>
                        </a:rPr>
                        <a:t>It is Staff function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400">
                          <a:effectLst/>
                          <a:latin typeface="Times New Roman" panose="02020603050405020304" pitchFamily="18" charset="0"/>
                          <a:cs typeface="Times New Roman" panose="02020603050405020304" pitchFamily="18" charset="0"/>
                        </a:rPr>
                        <a:t>It is line function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726783449"/>
                  </a:ext>
                </a:extLst>
              </a:tr>
              <a:tr h="257413">
                <a:tc>
                  <a:txBody>
                    <a:bodyPr/>
                    <a:lstStyle/>
                    <a:p>
                      <a:pPr algn="just"/>
                      <a:r>
                        <a:rPr lang="en-US" sz="1400" dirty="0">
                          <a:effectLst/>
                          <a:latin typeface="Times New Roman" panose="02020603050405020304" pitchFamily="18" charset="0"/>
                          <a:cs typeface="Times New Roman" panose="02020603050405020304" pitchFamily="18" charset="0"/>
                        </a:rPr>
                        <a:t>It gives confidence to customer</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400">
                          <a:effectLst/>
                          <a:latin typeface="Times New Roman" panose="02020603050405020304" pitchFamily="18" charset="0"/>
                          <a:cs typeface="Times New Roman" panose="02020603050405020304" pitchFamily="18" charset="0"/>
                        </a:rPr>
                        <a:t>It gives confidence to Producer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140170387"/>
                  </a:ext>
                </a:extLst>
              </a:tr>
              <a:tr h="1287066">
                <a:tc>
                  <a:txBody>
                    <a:bodyPr/>
                    <a:lstStyle/>
                    <a:p>
                      <a:pPr algn="just"/>
                      <a:r>
                        <a:rPr lang="en-US" sz="1400">
                          <a:effectLst/>
                          <a:latin typeface="Times New Roman" panose="02020603050405020304" pitchFamily="18" charset="0"/>
                          <a:cs typeface="Times New Roman" panose="02020603050405020304" pitchFamily="18" charset="0"/>
                        </a:rPr>
                        <a:t>Activies are – provide data for acquiring or helping install:-</a:t>
                      </a:r>
                      <a:endParaRPr lang="en-IN" sz="1400">
                        <a:effectLst/>
                        <a:latin typeface="Times New Roman" panose="02020603050405020304" pitchFamily="18" charset="0"/>
                        <a:cs typeface="Times New Roman" panose="02020603050405020304" pitchFamily="18" charset="0"/>
                      </a:endParaRPr>
                    </a:p>
                    <a:p>
                      <a:pPr algn="just"/>
                      <a:r>
                        <a:rPr lang="en-US" sz="1400">
                          <a:effectLst/>
                          <a:latin typeface="Times New Roman" panose="02020603050405020304" pitchFamily="18" charset="0"/>
                          <a:cs typeface="Times New Roman" panose="02020603050405020304" pitchFamily="18" charset="0"/>
                        </a:rPr>
                        <a:t>Software requirement specification process, development process, maintenance process, testing process.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400">
                          <a:effectLst/>
                          <a:latin typeface="Times New Roman" panose="02020603050405020304" pitchFamily="18" charset="0"/>
                          <a:cs typeface="Times New Roman" panose="02020603050405020304" pitchFamily="18" charset="0"/>
                        </a:rPr>
                        <a:t>Activities are  inspection , review, testing</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985462068"/>
                  </a:ext>
                </a:extLst>
              </a:tr>
              <a:tr h="1287066">
                <a:tc>
                  <a:txBody>
                    <a:bodyPr/>
                    <a:lstStyle/>
                    <a:p>
                      <a:pPr algn="just"/>
                      <a:r>
                        <a:rPr lang="en-US" sz="1400">
                          <a:effectLst/>
                          <a:latin typeface="Times New Roman" panose="02020603050405020304" pitchFamily="18" charset="0"/>
                          <a:cs typeface="Times New Roman" panose="02020603050405020304" pitchFamily="18" charset="0"/>
                        </a:rPr>
                        <a:t>Examples</a:t>
                      </a:r>
                      <a:endParaRPr lang="en-IN" sz="1400">
                        <a:effectLst/>
                        <a:latin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tabLst>
                          <a:tab pos="457200" algn="l"/>
                        </a:tabLst>
                      </a:pPr>
                      <a:r>
                        <a:rPr lang="en-US" sz="1400">
                          <a:effectLst/>
                          <a:latin typeface="Times New Roman" panose="02020603050405020304" pitchFamily="18" charset="0"/>
                          <a:cs typeface="Times New Roman" panose="02020603050405020304" pitchFamily="18" charset="0"/>
                        </a:rPr>
                        <a:t>Defining Processes</a:t>
                      </a:r>
                      <a:endParaRPr lang="en-IN" sz="1400">
                        <a:effectLst/>
                        <a:latin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tabLst>
                          <a:tab pos="457200" algn="l"/>
                        </a:tabLst>
                      </a:pPr>
                      <a:r>
                        <a:rPr lang="en-US" sz="1400">
                          <a:effectLst/>
                          <a:latin typeface="Times New Roman" panose="02020603050405020304" pitchFamily="18" charset="0"/>
                          <a:cs typeface="Times New Roman" panose="02020603050405020304" pitchFamily="18" charset="0"/>
                        </a:rPr>
                        <a:t>Quality Audit</a:t>
                      </a:r>
                      <a:endParaRPr lang="en-IN" sz="1400">
                        <a:effectLst/>
                        <a:latin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tabLst>
                          <a:tab pos="457200" algn="l"/>
                        </a:tabLst>
                      </a:pPr>
                      <a:r>
                        <a:rPr lang="en-US" sz="1400">
                          <a:effectLst/>
                          <a:latin typeface="Times New Roman" panose="02020603050405020304" pitchFamily="18" charset="0"/>
                          <a:cs typeface="Times New Roman" panose="02020603050405020304" pitchFamily="18" charset="0"/>
                        </a:rPr>
                        <a:t>Selection of tools</a:t>
                      </a:r>
                      <a:endParaRPr lang="en-IN" sz="1400">
                        <a:effectLst/>
                        <a:latin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tabLst>
                          <a:tab pos="457200" algn="l"/>
                        </a:tabLst>
                      </a:pPr>
                      <a:r>
                        <a:rPr lang="en-US" sz="1400">
                          <a:effectLst/>
                          <a:latin typeface="Times New Roman" panose="02020603050405020304" pitchFamily="18" charset="0"/>
                          <a:cs typeface="Times New Roman" panose="02020603050405020304" pitchFamily="18" charset="0"/>
                        </a:rPr>
                        <a:t>Training</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buFont typeface="Symbol" panose="05050102010706020507" pitchFamily="18" charset="2"/>
                        <a:buChar char=""/>
                        <a:tabLst>
                          <a:tab pos="228600" algn="l"/>
                        </a:tabLst>
                      </a:pPr>
                      <a:r>
                        <a:rPr lang="en-US" sz="1400" dirty="0">
                          <a:effectLst/>
                          <a:latin typeface="Times New Roman" panose="02020603050405020304" pitchFamily="18" charset="0"/>
                          <a:cs typeface="Times New Roman" panose="02020603050405020304" pitchFamily="18" charset="0"/>
                        </a:rPr>
                        <a:t>Examples</a:t>
                      </a:r>
                      <a:endParaRPr lang="en-IN" sz="1400" dirty="0">
                        <a:effectLst/>
                        <a:latin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tabLst>
                          <a:tab pos="457200" algn="l"/>
                        </a:tabLst>
                      </a:pPr>
                      <a:r>
                        <a:rPr lang="en-US" sz="1400" dirty="0">
                          <a:effectLst/>
                          <a:latin typeface="Times New Roman" panose="02020603050405020304" pitchFamily="18" charset="0"/>
                          <a:cs typeface="Times New Roman" panose="02020603050405020304" pitchFamily="18" charset="0"/>
                        </a:rPr>
                        <a:t>Walkthrough</a:t>
                      </a:r>
                      <a:endParaRPr lang="en-IN" sz="1400" dirty="0">
                        <a:effectLst/>
                        <a:latin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tabLst>
                          <a:tab pos="457200" algn="l"/>
                        </a:tabLst>
                      </a:pPr>
                      <a:r>
                        <a:rPr lang="en-US" sz="1400" dirty="0">
                          <a:effectLst/>
                          <a:latin typeface="Times New Roman" panose="02020603050405020304" pitchFamily="18" charset="0"/>
                          <a:cs typeface="Times New Roman" panose="02020603050405020304" pitchFamily="18" charset="0"/>
                        </a:rPr>
                        <a:t>Testing</a:t>
                      </a:r>
                      <a:endParaRPr lang="en-IN" sz="1400" dirty="0">
                        <a:effectLst/>
                        <a:latin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tabLst>
                          <a:tab pos="457200" algn="l"/>
                        </a:tabLst>
                      </a:pPr>
                      <a:r>
                        <a:rPr lang="en-US" sz="1400" dirty="0">
                          <a:effectLst/>
                          <a:latin typeface="Times New Roman" panose="02020603050405020304" pitchFamily="18" charset="0"/>
                          <a:cs typeface="Times New Roman" panose="02020603050405020304" pitchFamily="18" charset="0"/>
                        </a:rPr>
                        <a:t>Inspection</a:t>
                      </a:r>
                      <a:endParaRPr lang="en-IN" sz="1400" dirty="0">
                        <a:effectLst/>
                        <a:latin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tabLst>
                          <a:tab pos="457200" algn="l"/>
                        </a:tabLst>
                      </a:pPr>
                      <a:r>
                        <a:rPr lang="en-US" sz="1400" dirty="0">
                          <a:effectLst/>
                          <a:latin typeface="Times New Roman" panose="02020603050405020304" pitchFamily="18" charset="0"/>
                          <a:cs typeface="Times New Roman" panose="02020603050405020304" pitchFamily="18" charset="0"/>
                        </a:rPr>
                        <a:t>Checkpoint review</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684190942"/>
                  </a:ext>
                </a:extLst>
              </a:tr>
            </a:tbl>
          </a:graphicData>
        </a:graphic>
      </p:graphicFrame>
    </p:spTree>
    <p:extLst>
      <p:ext uri="{BB962C8B-B14F-4D97-AF65-F5344CB8AC3E}">
        <p14:creationId xmlns:p14="http://schemas.microsoft.com/office/powerpoint/2010/main" xmlns="" val="3163234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88106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02402" name="Rectangle 2"/>
          <p:cNvSpPr>
            <a:spLocks noGrp="1" noChangeArrowheads="1"/>
          </p:cNvSpPr>
          <p:nvPr>
            <p:ph type="title"/>
          </p:nvPr>
        </p:nvSpPr>
        <p:spPr>
          <a:xfrm>
            <a:off x="533400" y="-152400"/>
            <a:ext cx="8229600" cy="1143000"/>
          </a:xfrm>
        </p:spPr>
        <p:txBody>
          <a:bodyPr>
            <a:normAutofit/>
          </a:bodyPr>
          <a:lstStyle/>
          <a:p>
            <a:pPr>
              <a:defRPr/>
            </a:pPr>
            <a:r>
              <a:rPr lang="en-US" sz="3200" dirty="0"/>
              <a:t> Cost Of Quality</a:t>
            </a:r>
            <a:endParaRPr lang="en-US" altLang="ko-KR" sz="3200" b="0" dirty="0">
              <a:solidFill>
                <a:schemeClr val="bg1"/>
              </a:solidFill>
              <a:effectLst/>
              <a:latin typeface="Calibri" pitchFamily="34" charset="0"/>
              <a:ea typeface="굴림" pitchFamily="50" charset="-127"/>
            </a:endParaRPr>
          </a:p>
        </p:txBody>
      </p:sp>
      <p:sp>
        <p:nvSpPr>
          <p:cNvPr id="9220" name="Rectangle 3"/>
          <p:cNvSpPr>
            <a:spLocks noGrp="1" noChangeArrowheads="1"/>
          </p:cNvSpPr>
          <p:nvPr>
            <p:ph type="body" idx="4294967295"/>
          </p:nvPr>
        </p:nvSpPr>
        <p:spPr>
          <a:xfrm>
            <a:off x="463550" y="914400"/>
            <a:ext cx="8451850" cy="5130800"/>
          </a:xfrm>
        </p:spPr>
        <p:txBody>
          <a:bodyPr>
            <a:noAutofit/>
          </a:bodyPr>
          <a:lstStyle/>
          <a:p>
            <a:pPr lvl="1">
              <a:defRPr/>
            </a:pPr>
            <a:r>
              <a:rPr lang="en-US" sz="2000" dirty="0"/>
              <a:t>Prevention Cost 	--  Quality Assurance Cost  - auditing, process 					improvement.</a:t>
            </a:r>
          </a:p>
          <a:p>
            <a:pPr lvl="1">
              <a:defRPr/>
            </a:pPr>
            <a:endParaRPr lang="en-US" sz="2000" dirty="0"/>
          </a:p>
          <a:p>
            <a:pPr lvl="1">
              <a:defRPr/>
            </a:pPr>
            <a:r>
              <a:rPr lang="en-US" sz="2000" dirty="0"/>
              <a:t>Appraisal Cost 	-- Cost of Finding the defects </a:t>
            </a:r>
          </a:p>
          <a:p>
            <a:pPr lvl="1">
              <a:defRPr/>
            </a:pPr>
            <a:endParaRPr lang="en-US" sz="2000" dirty="0"/>
          </a:p>
          <a:p>
            <a:pPr lvl="1">
              <a:defRPr/>
            </a:pPr>
            <a:endParaRPr lang="en-US" sz="2000" dirty="0"/>
          </a:p>
          <a:p>
            <a:pPr lvl="1">
              <a:defRPr/>
            </a:pPr>
            <a:r>
              <a:rPr lang="en-US" sz="2000" dirty="0"/>
              <a:t>Failure Cost	--Cost which is incurred and need  to be fixed.  Fixing 					the defects.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88106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02402" name="Rectangle 2"/>
          <p:cNvSpPr>
            <a:spLocks noGrp="1" noChangeArrowheads="1"/>
          </p:cNvSpPr>
          <p:nvPr>
            <p:ph type="title"/>
          </p:nvPr>
        </p:nvSpPr>
        <p:spPr>
          <a:xfrm>
            <a:off x="533400" y="-152400"/>
            <a:ext cx="8229600" cy="1143000"/>
          </a:xfrm>
        </p:spPr>
        <p:txBody>
          <a:bodyPr>
            <a:normAutofit/>
          </a:bodyPr>
          <a:lstStyle/>
          <a:p>
            <a:pPr>
              <a:defRPr/>
            </a:pPr>
            <a:r>
              <a:rPr lang="en-US" sz="3200" dirty="0"/>
              <a:t> Cost Of Quality</a:t>
            </a:r>
            <a:endParaRPr lang="en-US" altLang="ko-KR" sz="3200" b="0" dirty="0">
              <a:solidFill>
                <a:schemeClr val="bg1"/>
              </a:solidFill>
              <a:effectLst/>
              <a:latin typeface="Calibri" pitchFamily="34" charset="0"/>
              <a:ea typeface="굴림" pitchFamily="50" charset="-127"/>
            </a:endParaRPr>
          </a:p>
        </p:txBody>
      </p:sp>
      <p:sp>
        <p:nvSpPr>
          <p:cNvPr id="9220" name="Rectangle 3"/>
          <p:cNvSpPr>
            <a:spLocks noGrp="1" noChangeArrowheads="1"/>
          </p:cNvSpPr>
          <p:nvPr>
            <p:ph type="body" idx="4294967295"/>
          </p:nvPr>
        </p:nvSpPr>
        <p:spPr>
          <a:xfrm>
            <a:off x="463550" y="914400"/>
            <a:ext cx="8451850" cy="5130800"/>
          </a:xfrm>
        </p:spPr>
        <p:txBody>
          <a:bodyPr>
            <a:noAutofit/>
          </a:bodyPr>
          <a:lstStyle/>
          <a:p>
            <a:pPr algn="just" eaLnBrk="1" hangingPunct="1">
              <a:defRPr/>
            </a:pPr>
            <a:r>
              <a:rPr lang="en-US" sz="2000" u="sng" kern="1200" dirty="0"/>
              <a:t>Prevention Costs</a:t>
            </a:r>
            <a:r>
              <a:rPr lang="en-US" sz="2000" kern="1200" dirty="0"/>
              <a:t>: Costs of activities that are specifically designed to prevent poor quality. Examples of "poor quality" include coding errors, design errors, mistakes in the user manuals, as well as badly documented or </a:t>
            </a:r>
            <a:r>
              <a:rPr lang="en-US" sz="2000" kern="1200" dirty="0" err="1"/>
              <a:t>unmaintainably</a:t>
            </a:r>
            <a:r>
              <a:rPr lang="en-US" sz="2000" kern="1200" dirty="0"/>
              <a:t> complex code. </a:t>
            </a:r>
          </a:p>
          <a:p>
            <a:pPr algn="just" eaLnBrk="1" hangingPunct="1">
              <a:buFont typeface="Wingdings" panose="05000000000000000000" pitchFamily="2" charset="2"/>
              <a:buNone/>
              <a:defRPr/>
            </a:pPr>
            <a:r>
              <a:rPr lang="en-US" sz="2000" kern="1200" dirty="0"/>
              <a:t>	Note that most of the prevention costs don’t fit within the Testing Group’s budget. This money is spent by the programming, design, and marketing staffs. </a:t>
            </a:r>
          </a:p>
          <a:p>
            <a:pPr algn="just" eaLnBrk="1" hangingPunct="1">
              <a:defRPr/>
            </a:pPr>
            <a:endParaRPr lang="en-US" sz="2000" kern="1200" dirty="0"/>
          </a:p>
          <a:p>
            <a:pPr algn="just" eaLnBrk="1" hangingPunct="1">
              <a:defRPr/>
            </a:pP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88106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02402" name="Rectangle 2"/>
          <p:cNvSpPr>
            <a:spLocks noGrp="1" noChangeArrowheads="1"/>
          </p:cNvSpPr>
          <p:nvPr>
            <p:ph type="title"/>
          </p:nvPr>
        </p:nvSpPr>
        <p:spPr>
          <a:xfrm>
            <a:off x="533400" y="-152400"/>
            <a:ext cx="8229600" cy="1143000"/>
          </a:xfrm>
        </p:spPr>
        <p:txBody>
          <a:bodyPr>
            <a:normAutofit/>
          </a:bodyPr>
          <a:lstStyle/>
          <a:p>
            <a:pPr>
              <a:defRPr/>
            </a:pPr>
            <a:r>
              <a:rPr lang="en-US" sz="3200" dirty="0"/>
              <a:t> Cost Of Quality</a:t>
            </a:r>
            <a:endParaRPr lang="en-US" altLang="ko-KR" sz="3200" b="0" dirty="0">
              <a:solidFill>
                <a:schemeClr val="bg1"/>
              </a:solidFill>
              <a:effectLst/>
              <a:latin typeface="Calibri" pitchFamily="34" charset="0"/>
              <a:ea typeface="굴림" pitchFamily="50" charset="-127"/>
            </a:endParaRPr>
          </a:p>
        </p:txBody>
      </p:sp>
      <p:sp>
        <p:nvSpPr>
          <p:cNvPr id="9220" name="Rectangle 3"/>
          <p:cNvSpPr>
            <a:spLocks noGrp="1" noChangeArrowheads="1"/>
          </p:cNvSpPr>
          <p:nvPr>
            <p:ph type="body" idx="4294967295"/>
          </p:nvPr>
        </p:nvSpPr>
        <p:spPr>
          <a:xfrm>
            <a:off x="463550" y="914400"/>
            <a:ext cx="8451850" cy="5130800"/>
          </a:xfrm>
        </p:spPr>
        <p:txBody>
          <a:bodyPr>
            <a:noAutofit/>
          </a:bodyPr>
          <a:lstStyle/>
          <a:p>
            <a:pPr algn="just" eaLnBrk="1" hangingPunct="1">
              <a:defRPr/>
            </a:pPr>
            <a:r>
              <a:rPr lang="en-US" sz="2000" u="sng" kern="1200" dirty="0"/>
              <a:t>Appraisal Costs</a:t>
            </a:r>
            <a:r>
              <a:rPr lang="en-US" sz="2000" kern="1200" dirty="0"/>
              <a:t>: Costs of activities designed to find quality problems, such as code inspections and any type of testing.</a:t>
            </a:r>
          </a:p>
          <a:p>
            <a:pPr algn="just" eaLnBrk="1" hangingPunct="1">
              <a:buFont typeface="Wingdings" panose="05000000000000000000" pitchFamily="2" charset="2"/>
              <a:buNone/>
              <a:defRPr/>
            </a:pPr>
            <a:r>
              <a:rPr lang="en-US" sz="2000" kern="1200" dirty="0"/>
              <a:t>	Design reviews are part prevention and part appraisal. To the degree that you’re looking for errors in the proposed design itself when you do the review, you’re doing an appraisal. To the degree that you are looking for ways to strengthen the design, you are doing prevention.</a:t>
            </a:r>
          </a:p>
          <a:p>
            <a:pPr algn="just" eaLnBrk="1" hangingPunct="1">
              <a:defRPr/>
            </a:pPr>
            <a:endParaRPr lang="en-US" sz="2000" kern="1200" dirty="0"/>
          </a:p>
          <a:p>
            <a:pPr algn="just" eaLnBrk="1" hangingPunct="1">
              <a:defRPr/>
            </a:pPr>
            <a:r>
              <a:rPr lang="en-US" sz="2000" u="sng" kern="1200" dirty="0"/>
              <a:t>Failure Costs</a:t>
            </a:r>
            <a:r>
              <a:rPr lang="en-US" sz="2000" kern="1200" dirty="0"/>
              <a:t>: Costs that result from poor quality, such as the cost of fixing bugs and the cost of dealing with customer complaints.</a:t>
            </a:r>
          </a:p>
          <a:p>
            <a:pPr algn="just" eaLnBrk="1" hangingPunct="1">
              <a:defRPr/>
            </a:pPr>
            <a:endParaRPr lang="en-US" sz="2000" dirty="0"/>
          </a:p>
          <a:p>
            <a:pPr algn="just" eaLnBrk="1" hangingPunct="1">
              <a:defRPr/>
            </a:pPr>
            <a:endParaRPr lang="en-US" sz="2000" dirty="0"/>
          </a:p>
        </p:txBody>
      </p:sp>
    </p:spTree>
    <p:extLst>
      <p:ext uri="{BB962C8B-B14F-4D97-AF65-F5344CB8AC3E}">
        <p14:creationId xmlns:p14="http://schemas.microsoft.com/office/powerpoint/2010/main" xmlns="" val="1046191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88106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02402" name="Rectangle 2"/>
          <p:cNvSpPr>
            <a:spLocks noGrp="1" noChangeArrowheads="1"/>
          </p:cNvSpPr>
          <p:nvPr>
            <p:ph type="title"/>
          </p:nvPr>
        </p:nvSpPr>
        <p:spPr>
          <a:xfrm>
            <a:off x="533400" y="-152400"/>
            <a:ext cx="8229600" cy="1143000"/>
          </a:xfrm>
        </p:spPr>
        <p:txBody>
          <a:bodyPr>
            <a:normAutofit/>
          </a:bodyPr>
          <a:lstStyle/>
          <a:p>
            <a:r>
              <a:rPr lang="en-US" sz="3200" dirty="0"/>
              <a:t> </a:t>
            </a:r>
            <a:r>
              <a:rPr lang="en-GB" sz="3200" dirty="0"/>
              <a:t>Cost Of bugs</a:t>
            </a:r>
            <a:endParaRPr lang="en-US" altLang="ko-KR" sz="3200" b="0" dirty="0">
              <a:solidFill>
                <a:schemeClr val="bg1"/>
              </a:solidFill>
              <a:effectLst/>
              <a:latin typeface="Calibri" pitchFamily="34" charset="0"/>
              <a:ea typeface="굴림" pitchFamily="50" charset="-127"/>
            </a:endParaRPr>
          </a:p>
        </p:txBody>
      </p:sp>
      <p:sp>
        <p:nvSpPr>
          <p:cNvPr id="9220" name="Rectangle 3"/>
          <p:cNvSpPr>
            <a:spLocks noGrp="1" noChangeArrowheads="1"/>
          </p:cNvSpPr>
          <p:nvPr>
            <p:ph type="body" idx="4294967295"/>
          </p:nvPr>
        </p:nvSpPr>
        <p:spPr>
          <a:xfrm>
            <a:off x="463550" y="914400"/>
            <a:ext cx="8451850" cy="5130800"/>
          </a:xfrm>
        </p:spPr>
        <p:txBody>
          <a:bodyPr>
            <a:noAutofit/>
          </a:bodyPr>
          <a:lstStyle/>
          <a:p>
            <a:pPr marL="0" indent="0">
              <a:buNone/>
            </a:pPr>
            <a:endParaRPr lang="en-GB" sz="2000" i="1" dirty="0"/>
          </a:p>
          <a:p>
            <a:endParaRPr lang="en-GB" sz="2000" dirty="0"/>
          </a:p>
        </p:txBody>
      </p:sp>
      <p:sp>
        <p:nvSpPr>
          <p:cNvPr id="5" name="Title 1">
            <a:extLst>
              <a:ext uri="{FF2B5EF4-FFF2-40B4-BE49-F238E27FC236}">
                <a16:creationId xmlns:a16="http://schemas.microsoft.com/office/drawing/2014/main" xmlns="" id="{908104DE-AF1B-4290-9A1B-B395DCD75E01}"/>
              </a:ext>
            </a:extLst>
          </p:cNvPr>
          <p:cNvSpPr txBox="1">
            <a:spLocks/>
          </p:cNvSpPr>
          <p:nvPr/>
        </p:nvSpPr>
        <p:spPr>
          <a:xfrm>
            <a:off x="25400" y="152400"/>
            <a:ext cx="6680200" cy="431800"/>
          </a:xfrm>
          <a:prstGeom prst="rect">
            <a:avLst/>
          </a:prstGeom>
        </p:spPr>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altLang="en-US" dirty="0"/>
          </a:p>
        </p:txBody>
      </p:sp>
      <p:pic>
        <p:nvPicPr>
          <p:cNvPr id="6" name="Picture 8">
            <a:extLst>
              <a:ext uri="{FF2B5EF4-FFF2-40B4-BE49-F238E27FC236}">
                <a16:creationId xmlns:a16="http://schemas.microsoft.com/office/drawing/2014/main" xmlns="" id="{6BE5F434-2B69-429A-9BE7-651B0601CADE}"/>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a:xfrm>
            <a:off x="1535113" y="1524000"/>
            <a:ext cx="4635500" cy="3182938"/>
          </a:xfrm>
          <a:prstGeom prst="rect">
            <a:avLst/>
          </a:prstGeom>
          <a:noFill/>
        </p:spPr>
      </p:pic>
      <p:cxnSp>
        <p:nvCxnSpPr>
          <p:cNvPr id="7" name="Straight Arrow Connector 6">
            <a:extLst>
              <a:ext uri="{FF2B5EF4-FFF2-40B4-BE49-F238E27FC236}">
                <a16:creationId xmlns:a16="http://schemas.microsoft.com/office/drawing/2014/main" xmlns="" id="{D5DA3A53-C861-49F7-9140-0924136EAAEC}"/>
              </a:ext>
            </a:extLst>
          </p:cNvPr>
          <p:cNvCxnSpPr/>
          <p:nvPr/>
        </p:nvCxnSpPr>
        <p:spPr>
          <a:xfrm>
            <a:off x="2133600" y="5256213"/>
            <a:ext cx="3429000"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xmlns="" id="{1C896DF9-C065-4FF3-906C-75983E057BB6}"/>
              </a:ext>
            </a:extLst>
          </p:cNvPr>
          <p:cNvCxnSpPr/>
          <p:nvPr/>
        </p:nvCxnSpPr>
        <p:spPr>
          <a:xfrm rot="5400000" flipH="1" flipV="1">
            <a:off x="-417512" y="3238500"/>
            <a:ext cx="266541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Rectangle 12">
            <a:extLst>
              <a:ext uri="{FF2B5EF4-FFF2-40B4-BE49-F238E27FC236}">
                <a16:creationId xmlns:a16="http://schemas.microsoft.com/office/drawing/2014/main" xmlns="" id="{E5900A23-524A-4649-9124-73AEF77FDE6F}"/>
              </a:ext>
            </a:extLst>
          </p:cNvPr>
          <p:cNvSpPr>
            <a:spLocks noChangeArrowheads="1"/>
          </p:cNvSpPr>
          <p:nvPr/>
        </p:nvSpPr>
        <p:spPr bwMode="auto">
          <a:xfrm>
            <a:off x="228600" y="1371600"/>
            <a:ext cx="754063" cy="384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900"/>
              <a:t>Cost </a:t>
            </a:r>
          </a:p>
        </p:txBody>
      </p:sp>
      <p:sp>
        <p:nvSpPr>
          <p:cNvPr id="10" name="Rectangle 13">
            <a:extLst>
              <a:ext uri="{FF2B5EF4-FFF2-40B4-BE49-F238E27FC236}">
                <a16:creationId xmlns:a16="http://schemas.microsoft.com/office/drawing/2014/main" xmlns="" id="{CFAB3020-B7C1-4232-A3F3-698AF80A1CBF}"/>
              </a:ext>
            </a:extLst>
          </p:cNvPr>
          <p:cNvSpPr>
            <a:spLocks noChangeArrowheads="1"/>
          </p:cNvSpPr>
          <p:nvPr/>
        </p:nvSpPr>
        <p:spPr bwMode="auto">
          <a:xfrm>
            <a:off x="1295400" y="4724400"/>
            <a:ext cx="6019800" cy="384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900"/>
              <a:t>Specification          Design               Code </a:t>
            </a:r>
          </a:p>
        </p:txBody>
      </p:sp>
      <p:sp>
        <p:nvSpPr>
          <p:cNvPr id="11" name="Rectangle 14">
            <a:extLst>
              <a:ext uri="{FF2B5EF4-FFF2-40B4-BE49-F238E27FC236}">
                <a16:creationId xmlns:a16="http://schemas.microsoft.com/office/drawing/2014/main" xmlns="" id="{46B0884B-BFE5-4C2B-94A7-E2B588050435}"/>
              </a:ext>
            </a:extLst>
          </p:cNvPr>
          <p:cNvSpPr>
            <a:spLocks noChangeArrowheads="1"/>
          </p:cNvSpPr>
          <p:nvPr/>
        </p:nvSpPr>
        <p:spPr bwMode="auto">
          <a:xfrm>
            <a:off x="2209800" y="5486400"/>
            <a:ext cx="27924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Time When Bug Is Found</a:t>
            </a:r>
          </a:p>
        </p:txBody>
      </p:sp>
      <p:sp>
        <p:nvSpPr>
          <p:cNvPr id="12" name="Rectangle 15">
            <a:extLst>
              <a:ext uri="{FF2B5EF4-FFF2-40B4-BE49-F238E27FC236}">
                <a16:creationId xmlns:a16="http://schemas.microsoft.com/office/drawing/2014/main" xmlns="" id="{AA84B9C0-B2F5-4288-9B60-4B4E0C77CBBE}"/>
              </a:ext>
            </a:extLst>
          </p:cNvPr>
          <p:cNvSpPr>
            <a:spLocks noChangeArrowheads="1"/>
          </p:cNvSpPr>
          <p:nvPr/>
        </p:nvSpPr>
        <p:spPr bwMode="auto">
          <a:xfrm>
            <a:off x="1447800" y="762000"/>
            <a:ext cx="64008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000" i="1" dirty="0"/>
          </a:p>
          <a:p>
            <a:pPr eaLnBrk="1" hangingPunct="1"/>
            <a:r>
              <a:rPr lang="en-US" altLang="en-US" sz="2000" i="1" dirty="0"/>
              <a:t>The cost to fix bugs increased dramatically over time</a:t>
            </a:r>
            <a:endParaRPr lang="en-US" alt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6FB4817BB2534BA59E862A24FA2CD9" ma:contentTypeVersion="10" ma:contentTypeDescription="Create a new document." ma:contentTypeScope="" ma:versionID="fa3a814f9ce877e711b73916e7c75e58">
  <xsd:schema xmlns:xsd="http://www.w3.org/2001/XMLSchema" xmlns:xs="http://www.w3.org/2001/XMLSchema" xmlns:p="http://schemas.microsoft.com/office/2006/metadata/properties" xmlns:ns2="1b089761-5f12-4e3d-a4dc-742a4ca0db5f" targetNamespace="http://schemas.microsoft.com/office/2006/metadata/properties" ma:root="true" ma:fieldsID="f953293350d8f2a852a83f929d54cbe0" ns2:_="">
    <xsd:import namespace="1b089761-5f12-4e3d-a4dc-742a4ca0db5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AutoKeyPoints" minOccurs="0"/>
                <xsd:element ref="ns2:MediaServiceKeyPoint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089761-5f12-4e3d-a4dc-742a4ca0db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6E8844-2D25-4E3A-8D03-D68A521D6137}"/>
</file>

<file path=customXml/itemProps2.xml><?xml version="1.0" encoding="utf-8"?>
<ds:datastoreItem xmlns:ds="http://schemas.openxmlformats.org/officeDocument/2006/customXml" ds:itemID="{EE0B9C4A-6B0F-4FA4-937D-CF72F938DC44}"/>
</file>

<file path=customXml/itemProps3.xml><?xml version="1.0" encoding="utf-8"?>
<ds:datastoreItem xmlns:ds="http://schemas.openxmlformats.org/officeDocument/2006/customXml" ds:itemID="{8C335A4E-9F90-4F26-9568-6313CA8E952B}"/>
</file>

<file path=docProps/app.xml><?xml version="1.0" encoding="utf-8"?>
<Properties xmlns="http://schemas.openxmlformats.org/officeDocument/2006/extended-properties" xmlns:vt="http://schemas.openxmlformats.org/officeDocument/2006/docPropsVTypes">
  <TotalTime>324</TotalTime>
  <Words>624</Words>
  <Application>Microsoft Office PowerPoint</Application>
  <PresentationFormat>On-screen Show (4:3)</PresentationFormat>
  <Paragraphs>104</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Software Quality Assurance Fundamentals:</vt:lpstr>
      <vt:lpstr>What is Quality?</vt:lpstr>
      <vt:lpstr>Testing and quality</vt:lpstr>
      <vt:lpstr> Quality Control Vs Quality Assurance</vt:lpstr>
      <vt:lpstr>Quality Assurance Vs Quality Control </vt:lpstr>
      <vt:lpstr> Cost Of Quality</vt:lpstr>
      <vt:lpstr> Cost Of Quality</vt:lpstr>
      <vt:lpstr> Cost Of Quality</vt:lpstr>
      <vt:lpstr> Cost Of bugs</vt:lpstr>
      <vt:lpstr>Test / quality factors </vt:lpstr>
      <vt:lpstr> McCall’s  Quality Factors</vt:lpstr>
      <vt:lpstr> McCall’s  Quality Factors</vt:lpstr>
      <vt:lpstr> McCall’s  Quality Factors</vt:lpstr>
      <vt:lpstr>Slide 14</vt:lpstr>
    </vt:vector>
  </TitlesOfParts>
  <Company>SIBAR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SIBAR-MCA DEPT</dc:creator>
  <cp:lastModifiedBy>Vishal</cp:lastModifiedBy>
  <cp:revision>85</cp:revision>
  <dcterms:created xsi:type="dcterms:W3CDTF">2016-01-11T04:07:45Z</dcterms:created>
  <dcterms:modified xsi:type="dcterms:W3CDTF">2021-12-10T10:45:04Z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0x010100F86FB4817BB2534BA59E862A24FA2CD9</vt:lpwstr>
  </property>
</Properties>
</file>