
<file path=[Content_Types].xml><?xml version="1.0" encoding="utf-8"?>
<Types xmlns="http://schemas.openxmlformats.org/package/2006/content-types">
  <Default Extension="png" ContentType="image/png"/>
  <Default Extension="jpeg" ContentType="image/jpeg"/>
  <Default Extension="wma" ContentType="audio/x-ms-wma"/>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4" r:id="rId1"/>
  </p:sldMasterIdLst>
  <p:sldIdLst>
    <p:sldId id="260" r:id="rId2"/>
    <p:sldId id="261" r:id="rId3"/>
    <p:sldId id="276" r:id="rId4"/>
    <p:sldId id="278" r:id="rId5"/>
    <p:sldId id="292" r:id="rId6"/>
    <p:sldId id="298" r:id="rId7"/>
    <p:sldId id="263" r:id="rId8"/>
    <p:sldId id="282" r:id="rId9"/>
    <p:sldId id="264" r:id="rId10"/>
    <p:sldId id="283" r:id="rId11"/>
    <p:sldId id="28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ED3E0AA-C78A-4242-8759-2B6B911B0E19}" type="datetimeFigureOut">
              <a:rPr lang="en-US" smtClean="0"/>
              <a:t>18/09/2020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BAD2AE-63EC-4D14-BB3F-AA968E472EAA}"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5084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D3E0AA-C78A-4242-8759-2B6B911B0E19}" type="datetimeFigureOut">
              <a:rPr lang="en-US" smtClean="0"/>
              <a:t>18/09/2020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BAD2AE-63EC-4D14-BB3F-AA968E472EAA}" type="slidenum">
              <a:rPr lang="en-US" smtClean="0"/>
              <a:t>‹#›</a:t>
            </a:fld>
            <a:endParaRPr lang="en-US" dirty="0"/>
          </a:p>
        </p:txBody>
      </p:sp>
    </p:spTree>
    <p:extLst>
      <p:ext uri="{BB962C8B-B14F-4D97-AF65-F5344CB8AC3E}">
        <p14:creationId xmlns:p14="http://schemas.microsoft.com/office/powerpoint/2010/main" val="3868177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D3E0AA-C78A-4242-8759-2B6B911B0E19}" type="datetimeFigureOut">
              <a:rPr lang="en-US" smtClean="0"/>
              <a:t>18/09/2020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BAD2AE-63EC-4D14-BB3F-AA968E472EAA}" type="slidenum">
              <a:rPr lang="en-US" smtClean="0"/>
              <a:t>‹#›</a:t>
            </a:fld>
            <a:endParaRPr lang="en-US" dirty="0"/>
          </a:p>
        </p:txBody>
      </p:sp>
    </p:spTree>
    <p:extLst>
      <p:ext uri="{BB962C8B-B14F-4D97-AF65-F5344CB8AC3E}">
        <p14:creationId xmlns:p14="http://schemas.microsoft.com/office/powerpoint/2010/main" val="2450962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D3E0AA-C78A-4242-8759-2B6B911B0E19}" type="datetimeFigureOut">
              <a:rPr lang="en-US" smtClean="0"/>
              <a:t>18/09/2020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BAD2AE-63EC-4D14-BB3F-AA968E472EAA}" type="slidenum">
              <a:rPr lang="en-US" smtClean="0"/>
              <a:t>‹#›</a:t>
            </a:fld>
            <a:endParaRPr lang="en-US" dirty="0"/>
          </a:p>
        </p:txBody>
      </p:sp>
    </p:spTree>
    <p:extLst>
      <p:ext uri="{BB962C8B-B14F-4D97-AF65-F5344CB8AC3E}">
        <p14:creationId xmlns:p14="http://schemas.microsoft.com/office/powerpoint/2010/main" val="2690561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D3E0AA-C78A-4242-8759-2B6B911B0E19}" type="datetimeFigureOut">
              <a:rPr lang="en-US" smtClean="0"/>
              <a:t>18/09/2020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BAD2AE-63EC-4D14-BB3F-AA968E472EAA}"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7447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ED3E0AA-C78A-4242-8759-2B6B911B0E19}" type="datetimeFigureOut">
              <a:rPr lang="en-US" smtClean="0"/>
              <a:t>18/09/2020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BAD2AE-63EC-4D14-BB3F-AA968E472EAA}" type="slidenum">
              <a:rPr lang="en-US" smtClean="0"/>
              <a:t>‹#›</a:t>
            </a:fld>
            <a:endParaRPr lang="en-US" dirty="0"/>
          </a:p>
        </p:txBody>
      </p:sp>
    </p:spTree>
    <p:extLst>
      <p:ext uri="{BB962C8B-B14F-4D97-AF65-F5344CB8AC3E}">
        <p14:creationId xmlns:p14="http://schemas.microsoft.com/office/powerpoint/2010/main" val="3118094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ED3E0AA-C78A-4242-8759-2B6B911B0E19}" type="datetimeFigureOut">
              <a:rPr lang="en-US" smtClean="0"/>
              <a:t>18/09/2020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0BAD2AE-63EC-4D14-BB3F-AA968E472EAA}" type="slidenum">
              <a:rPr lang="en-US" smtClean="0"/>
              <a:t>‹#›</a:t>
            </a:fld>
            <a:endParaRPr lang="en-US" dirty="0"/>
          </a:p>
        </p:txBody>
      </p:sp>
    </p:spTree>
    <p:extLst>
      <p:ext uri="{BB962C8B-B14F-4D97-AF65-F5344CB8AC3E}">
        <p14:creationId xmlns:p14="http://schemas.microsoft.com/office/powerpoint/2010/main" val="2299246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ED3E0AA-C78A-4242-8759-2B6B911B0E19}" type="datetimeFigureOut">
              <a:rPr lang="en-US" smtClean="0"/>
              <a:t>18/09/2020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0BAD2AE-63EC-4D14-BB3F-AA968E472EAA}" type="slidenum">
              <a:rPr lang="en-US" smtClean="0"/>
              <a:t>‹#›</a:t>
            </a:fld>
            <a:endParaRPr lang="en-US" dirty="0"/>
          </a:p>
        </p:txBody>
      </p:sp>
    </p:spTree>
    <p:extLst>
      <p:ext uri="{BB962C8B-B14F-4D97-AF65-F5344CB8AC3E}">
        <p14:creationId xmlns:p14="http://schemas.microsoft.com/office/powerpoint/2010/main" val="2330000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ED3E0AA-C78A-4242-8759-2B6B911B0E19}" type="datetimeFigureOut">
              <a:rPr lang="en-US" smtClean="0"/>
              <a:t>18/09/2020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0BAD2AE-63EC-4D14-BB3F-AA968E472EAA}" type="slidenum">
              <a:rPr lang="en-US" smtClean="0"/>
              <a:t>‹#›</a:t>
            </a:fld>
            <a:endParaRPr lang="en-US" dirty="0"/>
          </a:p>
        </p:txBody>
      </p:sp>
    </p:spTree>
    <p:extLst>
      <p:ext uri="{BB962C8B-B14F-4D97-AF65-F5344CB8AC3E}">
        <p14:creationId xmlns:p14="http://schemas.microsoft.com/office/powerpoint/2010/main" val="479194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ED3E0AA-C78A-4242-8759-2B6B911B0E19}" type="datetimeFigureOut">
              <a:rPr lang="en-US" smtClean="0"/>
              <a:t>18/09/2020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BAD2AE-63EC-4D14-BB3F-AA968E472EAA}" type="slidenum">
              <a:rPr lang="en-US" smtClean="0"/>
              <a:t>‹#›</a:t>
            </a:fld>
            <a:endParaRPr lang="en-US" dirty="0"/>
          </a:p>
        </p:txBody>
      </p:sp>
    </p:spTree>
    <p:extLst>
      <p:ext uri="{BB962C8B-B14F-4D97-AF65-F5344CB8AC3E}">
        <p14:creationId xmlns:p14="http://schemas.microsoft.com/office/powerpoint/2010/main" val="614974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D3E0AA-C78A-4242-8759-2B6B911B0E19}" type="datetimeFigureOut">
              <a:rPr lang="en-US" smtClean="0"/>
              <a:t>18/09/2020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BAD2AE-63EC-4D14-BB3F-AA968E472EAA}" type="slidenum">
              <a:rPr lang="en-US" smtClean="0"/>
              <a:t>‹#›</a:t>
            </a:fld>
            <a:endParaRPr lang="en-US" dirty="0"/>
          </a:p>
        </p:txBody>
      </p:sp>
    </p:spTree>
    <p:extLst>
      <p:ext uri="{BB962C8B-B14F-4D97-AF65-F5344CB8AC3E}">
        <p14:creationId xmlns:p14="http://schemas.microsoft.com/office/powerpoint/2010/main" val="4085571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ED3E0AA-C78A-4242-8759-2B6B911B0E19}" type="datetimeFigureOut">
              <a:rPr lang="en-US" smtClean="0"/>
              <a:t>18/09/2020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0BAD2AE-63EC-4D14-BB3F-AA968E472EAA}"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3822610"/>
      </p:ext>
    </p:extLst>
  </p:cSld>
  <p:clrMap bg1="lt1" tx1="dk1" bg2="lt2" tx2="dk2" accent1="accent1" accent2="accent2" accent3="accent3" accent4="accent4" accent5="accent5" accent6="accent6" hlink="hlink" folHlink="folHlink"/>
  <p:sldLayoutIdLst>
    <p:sldLayoutId id="2147484175" r:id="rId1"/>
    <p:sldLayoutId id="2147484176" r:id="rId2"/>
    <p:sldLayoutId id="2147484177" r:id="rId3"/>
    <p:sldLayoutId id="2147484178" r:id="rId4"/>
    <p:sldLayoutId id="2147484179" r:id="rId5"/>
    <p:sldLayoutId id="2147484180" r:id="rId6"/>
    <p:sldLayoutId id="2147484181" r:id="rId7"/>
    <p:sldLayoutId id="2147484182" r:id="rId8"/>
    <p:sldLayoutId id="2147484183" r:id="rId9"/>
    <p:sldLayoutId id="2147484184" r:id="rId10"/>
    <p:sldLayoutId id="214748418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eeexplore.ieee.org/document/7560926" TargetMode="External"/><Relationship Id="rId2" Type="http://schemas.openxmlformats.org/officeDocument/2006/relationships/hyperlink" Target="https://ieeexplore.ieee.org/document/8343528" TargetMode="Externa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hyperlink" Target="https://ieeexplore.ieee.org/document/8646449"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wma"/><Relationship Id="rId1" Type="http://schemas.microsoft.com/office/2007/relationships/media" Target="../media/media1.wma"/><Relationship Id="rId6" Type="http://schemas.openxmlformats.org/officeDocument/2006/relationships/image" Target="../media/image6.png"/><Relationship Id="rId5" Type="http://schemas.openxmlformats.org/officeDocument/2006/relationships/image" Target="../media/image2.jp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0006" y="618186"/>
            <a:ext cx="9978551" cy="3323651"/>
          </a:xfrm>
        </p:spPr>
        <p:txBody>
          <a:bodyPr/>
          <a:lstStyle/>
          <a:p>
            <a:r>
              <a:rPr lang="en-US" dirty="0" smtClean="0">
                <a:solidFill>
                  <a:schemeClr val="bg2">
                    <a:lumMod val="25000"/>
                  </a:schemeClr>
                </a:solidFill>
                <a:latin typeface="Algerian" panose="04020705040A02060702" pitchFamily="82" charset="0"/>
              </a:rPr>
              <a:t>Detecting traffic rules violation</a:t>
            </a:r>
            <a:endParaRPr lang="en-US" dirty="0">
              <a:solidFill>
                <a:schemeClr val="bg2">
                  <a:lumMod val="25000"/>
                </a:schemeClr>
              </a:solidFill>
              <a:latin typeface="Algerian" panose="04020705040A02060702" pitchFamily="82" charset="0"/>
            </a:endParaRPr>
          </a:p>
        </p:txBody>
      </p:sp>
      <p:pic>
        <p:nvPicPr>
          <p:cNvPr id="1028" name="Picture 4" descr="Image result for car accident cartoon"/>
          <p:cNvPicPr>
            <a:picLocks noChangeAspect="1" noChangeArrowheads="1"/>
          </p:cNvPicPr>
          <p:nvPr/>
        </p:nvPicPr>
        <p:blipFill rotWithShape="1">
          <a:blip r:embed="rId2">
            <a:extLst>
              <a:ext uri="{28A0092B-C50C-407E-A947-70E740481C1C}">
                <a14:useLocalDpi xmlns:a14="http://schemas.microsoft.com/office/drawing/2010/main" val="0"/>
              </a:ext>
            </a:extLst>
          </a:blip>
          <a:srcRect b="7551"/>
          <a:stretch/>
        </p:blipFill>
        <p:spPr bwMode="auto">
          <a:xfrm>
            <a:off x="4185634" y="4425814"/>
            <a:ext cx="2588654" cy="174375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2939" y="4853423"/>
            <a:ext cx="1346379" cy="1458577"/>
          </a:xfrm>
          <a:prstGeom prst="rect">
            <a:avLst/>
          </a:prstGeom>
        </p:spPr>
      </p:pic>
    </p:spTree>
    <p:extLst>
      <p:ext uri="{BB962C8B-B14F-4D97-AF65-F5344CB8AC3E}">
        <p14:creationId xmlns:p14="http://schemas.microsoft.com/office/powerpoint/2010/main" val="6855847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References</a:t>
            </a:r>
            <a:endParaRPr lang="en-US" dirty="0">
              <a:latin typeface="Algerian" panose="04020705040A02060702" pitchFamily="82" charset="0"/>
            </a:endParaRPr>
          </a:p>
        </p:txBody>
      </p:sp>
      <p:sp>
        <p:nvSpPr>
          <p:cNvPr id="3" name="Content Placeholder 2"/>
          <p:cNvSpPr>
            <a:spLocks noGrp="1"/>
          </p:cNvSpPr>
          <p:nvPr>
            <p:ph idx="1"/>
          </p:nvPr>
        </p:nvSpPr>
        <p:spPr/>
        <p:txBody>
          <a:bodyPr/>
          <a:lstStyle/>
          <a:p>
            <a:pPr>
              <a:buFont typeface="Wingdings" panose="05000000000000000000" pitchFamily="2" charset="2"/>
              <a:buChar char="q"/>
            </a:pPr>
            <a:endParaRPr lang="en-US" b="1" dirty="0" smtClean="0">
              <a:solidFill>
                <a:srgbClr val="7030A0"/>
              </a:solidFill>
              <a:hlinkClick r:id="rId2"/>
            </a:endParaRPr>
          </a:p>
          <a:p>
            <a:pPr>
              <a:buFont typeface="Wingdings" panose="05000000000000000000" pitchFamily="2" charset="2"/>
              <a:buChar char="q"/>
            </a:pPr>
            <a:r>
              <a:rPr lang="en-US" cap="none" dirty="0" smtClean="0">
                <a:solidFill>
                  <a:srgbClr val="7030A0"/>
                </a:solidFill>
                <a:latin typeface="Times New Roman" panose="02020603050405020304" pitchFamily="18" charset="0"/>
                <a:cs typeface="Times New Roman" panose="02020603050405020304" pitchFamily="18" charset="0"/>
                <a:hlinkClick r:id="rId2"/>
              </a:rPr>
              <a:t> Https://ieeexplore.Ieee.Org/document/8343528</a:t>
            </a:r>
            <a:endParaRPr lang="en-US" cap="none" dirty="0" smtClean="0">
              <a:solidFill>
                <a:srgbClr val="7030A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cap="none" dirty="0" smtClean="0">
                <a:solidFill>
                  <a:srgbClr val="7030A0"/>
                </a:solidFill>
                <a:latin typeface="Times New Roman" panose="02020603050405020304" pitchFamily="18" charset="0"/>
                <a:cs typeface="Times New Roman" panose="02020603050405020304" pitchFamily="18" charset="0"/>
                <a:hlinkClick r:id="rId3"/>
              </a:rPr>
              <a:t> Https://ieeexplore.Ieee.Org/document/7560926</a:t>
            </a:r>
            <a:endParaRPr lang="en-US" cap="none" dirty="0" smtClean="0">
              <a:solidFill>
                <a:srgbClr val="7030A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cap="none" dirty="0" smtClean="0">
                <a:solidFill>
                  <a:srgbClr val="7030A0"/>
                </a:solidFill>
                <a:latin typeface="Times New Roman" panose="02020603050405020304" pitchFamily="18" charset="0"/>
                <a:cs typeface="Times New Roman" panose="02020603050405020304" pitchFamily="18" charset="0"/>
                <a:hlinkClick r:id="rId4"/>
              </a:rPr>
              <a:t> Https://ieeexplore.Ieee.Org/document/8646449</a:t>
            </a:r>
            <a:endParaRPr lang="en-US" cap="none" dirty="0">
              <a:solidFill>
                <a:srgbClr val="7030A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50805" y="4400952"/>
            <a:ext cx="1774684" cy="1922574"/>
          </a:xfrm>
          <a:prstGeom prst="rect">
            <a:avLst/>
          </a:prstGeom>
        </p:spPr>
      </p:pic>
    </p:spTree>
    <p:extLst>
      <p:ext uri="{BB962C8B-B14F-4D97-AF65-F5344CB8AC3E}">
        <p14:creationId xmlns:p14="http://schemas.microsoft.com/office/powerpoint/2010/main" val="24815803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0" y="1226269"/>
            <a:ext cx="10394707" cy="3311189"/>
          </a:xfrm>
        </p:spPr>
        <p:txBody>
          <a:bodyPr>
            <a:normAutofit/>
          </a:bodyPr>
          <a:lstStyle/>
          <a:p>
            <a:endParaRPr lang="en-US" sz="9600" dirty="0" smtClean="0">
              <a:solidFill>
                <a:srgbClr val="00B050"/>
              </a:solidFill>
              <a:latin typeface="Algerian" panose="04020705040A02060702" pitchFamily="82" charset="0"/>
            </a:endParaRPr>
          </a:p>
          <a:p>
            <a:pPr marL="384048" lvl="2" indent="0">
              <a:buNone/>
            </a:pPr>
            <a:r>
              <a:rPr lang="en-US" sz="9600" dirty="0">
                <a:solidFill>
                  <a:srgbClr val="00B050"/>
                </a:solidFill>
                <a:latin typeface="Algerian" panose="04020705040A02060702" pitchFamily="82" charset="0"/>
              </a:rPr>
              <a:t>	</a:t>
            </a:r>
            <a:r>
              <a:rPr lang="en-US" sz="9600" dirty="0" smtClean="0">
                <a:solidFill>
                  <a:srgbClr val="00B050"/>
                </a:solidFill>
                <a:latin typeface="Algerian" panose="04020705040A02060702" pitchFamily="82" charset="0"/>
              </a:rPr>
              <a:t>	</a:t>
            </a:r>
            <a:r>
              <a:rPr lang="en-US" sz="9600" dirty="0" smtClean="0">
                <a:solidFill>
                  <a:schemeClr val="accent1"/>
                </a:solidFill>
                <a:latin typeface="Algerian" panose="04020705040A02060702" pitchFamily="82" charset="0"/>
              </a:rPr>
              <a:t>Thank you…</a:t>
            </a:r>
            <a:endParaRPr lang="en-US" sz="9600" dirty="0">
              <a:solidFill>
                <a:schemeClr val="accent1"/>
              </a:solidFill>
              <a:latin typeface="Algerian" panose="04020705040A02060702" pitchFamily="82" charset="0"/>
            </a:endParaRPr>
          </a:p>
        </p:txBody>
      </p:sp>
    </p:spTree>
    <p:extLst>
      <p:ext uri="{BB962C8B-B14F-4D97-AF65-F5344CB8AC3E}">
        <p14:creationId xmlns:p14="http://schemas.microsoft.com/office/powerpoint/2010/main" val="5371597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4763" y="1073263"/>
            <a:ext cx="4732853" cy="1007990"/>
          </a:xfrm>
        </p:spPr>
        <p:txBody>
          <a:bodyPr>
            <a:normAutofit fontScale="90000"/>
          </a:bodyPr>
          <a:lstStyle/>
          <a:p>
            <a:r>
              <a:rPr lang="en-US" dirty="0" smtClean="0">
                <a:latin typeface="Times New Roman" panose="02020603050405020304" pitchFamily="18" charset="0"/>
                <a:cs typeface="Times New Roman" panose="02020603050405020304" pitchFamily="18" charset="0"/>
              </a:rPr>
              <a:t> </a:t>
            </a:r>
            <a:r>
              <a:rPr lang="en-US" sz="3100" dirty="0">
                <a:latin typeface="Algerian" panose="04020705040A02060702" pitchFamily="82" charset="0"/>
                <a:cs typeface="Times New Roman" panose="02020603050405020304" pitchFamily="18" charset="0"/>
              </a:rPr>
              <a:t>Represent by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05041" y="2081253"/>
            <a:ext cx="10820400" cy="4024125"/>
          </a:xfrm>
        </p:spPr>
        <p:txBody>
          <a:bodyPr/>
          <a:lstStyle/>
          <a:p>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NAME</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ROLL NUMBER</a:t>
            </a:r>
            <a:endParaRPr lang="en-US" b="1"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Pooja Magdum				16UIT41029XX		</a:t>
            </a:r>
          </a:p>
          <a:p>
            <a:pPr marL="0" indent="0">
              <a:buNone/>
            </a:pPr>
            <a:r>
              <a:rPr lang="en-US" dirty="0" smtClean="0">
                <a:latin typeface="Times New Roman" panose="02020603050405020304" pitchFamily="18" charset="0"/>
                <a:cs typeface="Times New Roman" panose="02020603050405020304" pitchFamily="18" charset="0"/>
              </a:rPr>
              <a:t>		Vasim Mujawar				17UIT72006XX	</a:t>
            </a:r>
          </a:p>
          <a:p>
            <a:pPr marL="0" indent="0">
              <a:buNone/>
            </a:pPr>
            <a:r>
              <a:rPr lang="en-US" dirty="0" smtClean="0">
                <a:latin typeface="Times New Roman" panose="02020603050405020304" pitchFamily="18" charset="0"/>
                <a:cs typeface="Times New Roman" panose="02020603050405020304" pitchFamily="18" charset="0"/>
              </a:rPr>
              <a:t>		Snehal Niprul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17UIT71009XX</a:t>
            </a:r>
          </a:p>
          <a:p>
            <a:pPr marL="0" indent="0">
              <a:buNone/>
            </a:pPr>
            <a:r>
              <a:rPr lang="en-US" dirty="0" smtClean="0">
                <a:latin typeface="Times New Roman" panose="02020603050405020304" pitchFamily="18" charset="0"/>
                <a:cs typeface="Times New Roman" panose="02020603050405020304" pitchFamily="18" charset="0"/>
              </a:rPr>
              <a:t>		Pratiksha Nawale</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17UIT71008XX</a:t>
            </a:r>
          </a:p>
          <a:p>
            <a:pPr marL="0" indent="0">
              <a:buNone/>
            </a:pPr>
            <a:r>
              <a:rPr lang="en-US" dirty="0" smtClean="0">
                <a:latin typeface="Times New Roman" panose="02020603050405020304" pitchFamily="18" charset="0"/>
                <a:cs typeface="Times New Roman" panose="02020603050405020304" pitchFamily="18" charset="0"/>
              </a:rPr>
              <a:t>		Aamrapali </a:t>
            </a:r>
            <a:r>
              <a:rPr lang="en-US" dirty="0">
                <a:latin typeface="Times New Roman" panose="02020603050405020304" pitchFamily="18" charset="0"/>
                <a:cs typeface="Times New Roman" panose="02020603050405020304" pitchFamily="18" charset="0"/>
              </a:rPr>
              <a:t>Phule	</a:t>
            </a:r>
            <a:r>
              <a:rPr lang="en-US" dirty="0" smtClean="0">
                <a:latin typeface="Times New Roman" panose="02020603050405020304" pitchFamily="18" charset="0"/>
                <a:cs typeface="Times New Roman" panose="02020603050405020304" pitchFamily="18" charset="0"/>
              </a:rPr>
              <a:t>			17UIT71012XX</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5195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Abstract</a:t>
            </a:r>
            <a:endParaRPr lang="en-US" dirty="0">
              <a:latin typeface="Algerian" panose="04020705040A02060702" pitchFamily="82" charset="0"/>
            </a:endParaRPr>
          </a:p>
        </p:txBody>
      </p:sp>
      <p:sp>
        <p:nvSpPr>
          <p:cNvPr id="3" name="Content Placeholder 2"/>
          <p:cNvSpPr>
            <a:spLocks noGrp="1"/>
          </p:cNvSpPr>
          <p:nvPr>
            <p:ph idx="1"/>
          </p:nvPr>
        </p:nvSpPr>
        <p:spPr>
          <a:xfrm>
            <a:off x="479094" y="1966604"/>
            <a:ext cx="8407328" cy="4023360"/>
          </a:xfrm>
        </p:spPr>
        <p:txBody>
          <a:bodyPr/>
          <a:lstStyle/>
          <a:p>
            <a:pPr marL="0" indent="0">
              <a:buNone/>
            </a:pPr>
            <a:endParaRPr lang="en-US" dirty="0" smtClean="0"/>
          </a:p>
          <a:p>
            <a:pPr algn="just">
              <a:lnSpc>
                <a:spcPct val="10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a:t>
            </a:r>
            <a:r>
              <a:rPr lang="en-US" cap="none" dirty="0" smtClean="0">
                <a:latin typeface="Times New Roman" panose="02020603050405020304" pitchFamily="18" charset="0"/>
                <a:cs typeface="Times New Roman" panose="02020603050405020304" pitchFamily="18" charset="0"/>
              </a:rPr>
              <a:t>Traffic violation detection system is effective tool to help traffic administration to monitor the traffic rule violations. It can detect traffic violations such as running red lights, over speeding, helmet wear or not , and more than two person on motorcycle . </a:t>
            </a:r>
          </a:p>
          <a:p>
            <a:endParaRPr lang="en-US" cap="none"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86422" y="3978284"/>
            <a:ext cx="2269257" cy="226925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092632332"/>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Introduction</a:t>
            </a:r>
            <a:endParaRPr lang="en-US" dirty="0">
              <a:latin typeface="Algerian" panose="04020705040A02060702" pitchFamily="82" charset="0"/>
            </a:endParaRPr>
          </a:p>
        </p:txBody>
      </p:sp>
      <p:sp>
        <p:nvSpPr>
          <p:cNvPr id="3" name="Content Placeholder 2"/>
          <p:cNvSpPr>
            <a:spLocks noGrp="1"/>
          </p:cNvSpPr>
          <p:nvPr>
            <p:ph idx="1"/>
          </p:nvPr>
        </p:nvSpPr>
        <p:spPr>
          <a:xfrm>
            <a:off x="726368" y="2224182"/>
            <a:ext cx="10429312" cy="4023360"/>
          </a:xfrm>
        </p:spPr>
        <p:txBody>
          <a:bodyPr/>
          <a:lstStyle/>
          <a:p>
            <a:pPr algn="just">
              <a:lnSpc>
                <a:spcPct val="10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a:t>
            </a:r>
            <a:r>
              <a:rPr lang="en-US" cap="none" dirty="0" smtClean="0">
                <a:latin typeface="Times New Roman" panose="02020603050405020304" pitchFamily="18" charset="0"/>
                <a:cs typeface="Times New Roman" panose="02020603050405020304" pitchFamily="18" charset="0"/>
              </a:rPr>
              <a:t>With the growth of number of vehicles, the number of traffic accidents is rapidly rising. Therefore, it is important to capture traffic violations to ensure traffic safety and reduce traffic accidents . traffic violations are the most important cause of accidents. This system can effectively capture violations. It helps drivers strengthen awareness of safety when driving and ensure smooth traffic flow.</a:t>
            </a:r>
          </a:p>
          <a:p>
            <a:pPr marL="0" indent="0" algn="just">
              <a:lnSpc>
                <a:spcPct val="100000"/>
              </a:lnSpc>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p>
          <a:p>
            <a:pPr marL="0" indent="0">
              <a:buNone/>
            </a:pPr>
            <a:r>
              <a:rPr lang="en-US" dirty="0" smtClean="0"/>
              <a:t>        </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14455" y="4235862"/>
            <a:ext cx="2230621" cy="223062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42649868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5574" y="701080"/>
            <a:ext cx="6981158" cy="882727"/>
          </a:xfrm>
        </p:spPr>
        <p:txBody>
          <a:bodyPr>
            <a:normAutofit/>
          </a:bodyPr>
          <a:lstStyle/>
          <a:p>
            <a:r>
              <a:rPr lang="en-US" dirty="0" smtClean="0">
                <a:latin typeface="Algerian" panose="04020705040A02060702" pitchFamily="82" charset="0"/>
                <a:cs typeface="Times New Roman" panose="02020603050405020304" pitchFamily="18" charset="0"/>
              </a:rPr>
              <a:t>Problem statement</a:t>
            </a:r>
            <a:endParaRPr lang="en-US" dirty="0">
              <a:latin typeface="Algerian" panose="04020705040A02060702" pitchFamily="82" charset="0"/>
            </a:endParaRPr>
          </a:p>
        </p:txBody>
      </p:sp>
      <p:sp>
        <p:nvSpPr>
          <p:cNvPr id="3" name="Content Placeholder 2"/>
          <p:cNvSpPr>
            <a:spLocks noGrp="1"/>
          </p:cNvSpPr>
          <p:nvPr>
            <p:ph idx="1"/>
          </p:nvPr>
        </p:nvSpPr>
        <p:spPr>
          <a:xfrm>
            <a:off x="1094703" y="2275269"/>
            <a:ext cx="9777641" cy="3705443"/>
          </a:xfrm>
        </p:spPr>
        <p:txBody>
          <a:bodyPr/>
          <a:lstStyle/>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a:t>
            </a:r>
            <a:r>
              <a:rPr lang="en-US" cap="none" dirty="0" smtClean="0">
                <a:latin typeface="Times New Roman" panose="02020603050405020304" pitchFamily="18" charset="0"/>
                <a:cs typeface="Times New Roman" panose="02020603050405020304" pitchFamily="18" charset="0"/>
              </a:rPr>
              <a:t>Implement system which detects  traffic rules violation.</a:t>
            </a:r>
            <a:endParaRPr lang="en-US" b="1" cap="none"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b="1" cap="none"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79606" y="3673379"/>
            <a:ext cx="2550016" cy="2195716"/>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238" y="4280702"/>
            <a:ext cx="1587764" cy="2060562"/>
          </a:xfrm>
          <a:prstGeom prst="rect">
            <a:avLst/>
          </a:prstGeom>
          <a:ln>
            <a:noFill/>
          </a:ln>
          <a:effectLst>
            <a:softEdge rad="112500"/>
          </a:effectLst>
        </p:spPr>
      </p:pic>
      <p:pic>
        <p:nvPicPr>
          <p:cNvPr id="6" name="Audio 5">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430000" y="6096000"/>
            <a:ext cx="609600" cy="609600"/>
          </a:xfrm>
          <a:prstGeom prst="rect">
            <a:avLst/>
          </a:prstGeom>
        </p:spPr>
      </p:pic>
    </p:spTree>
    <p:extLst>
      <p:ext uri="{BB962C8B-B14F-4D97-AF65-F5344CB8AC3E}">
        <p14:creationId xmlns:p14="http://schemas.microsoft.com/office/powerpoint/2010/main" val="383006201"/>
      </p:ext>
    </p:extLst>
  </p:cSld>
  <p:clrMapOvr>
    <a:masterClrMapping/>
  </p:clrMapOvr>
  <mc:AlternateContent xmlns:mc="http://schemas.openxmlformats.org/markup-compatibility/2006" xmlns:p14="http://schemas.microsoft.com/office/powerpoint/2010/main">
    <mc:Choice Requires="p14">
      <p:transition spd="med" p14:dur="700" advTm="886">
        <p:fade/>
      </p:transition>
    </mc:Choice>
    <mc:Fallback xmlns="">
      <p:transition spd="med" advTm="88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lgerian" panose="04020705040A02060702" pitchFamily="82" charset="0"/>
              </a:rPr>
              <a:t>Limitation of existing system</a:t>
            </a:r>
            <a:endParaRPr lang="en-US" dirty="0">
              <a:latin typeface="Algerian" panose="04020705040A02060702" pitchFamily="82" charset="0"/>
            </a:endParaRPr>
          </a:p>
        </p:txBody>
      </p:sp>
      <p:sp>
        <p:nvSpPr>
          <p:cNvPr id="3" name="Content Placeholder 2"/>
          <p:cNvSpPr>
            <a:spLocks noGrp="1"/>
          </p:cNvSpPr>
          <p:nvPr>
            <p:ph idx="1"/>
          </p:nvPr>
        </p:nvSpPr>
        <p:spPr>
          <a:xfrm>
            <a:off x="929126" y="1918921"/>
            <a:ext cx="10394707" cy="3311189"/>
          </a:xfrm>
        </p:spPr>
        <p:txBody>
          <a:bodyPr>
            <a:normAutofit/>
          </a:bodyPr>
          <a:lstStyle/>
          <a:p>
            <a:r>
              <a:rPr lang="en-US" cap="none" dirty="0" smtClean="0">
                <a:latin typeface="Times New Roman" panose="02020603050405020304" pitchFamily="18" charset="0"/>
                <a:cs typeface="Times New Roman" panose="02020603050405020304" pitchFamily="18" charset="0"/>
              </a:rPr>
              <a:t>The existing system has the following limitation:</a:t>
            </a:r>
            <a:endParaRPr lang="en-IN" cap="none" dirty="0" smtClean="0">
              <a:latin typeface="Times New Roman" panose="02020603050405020304" pitchFamily="18" charset="0"/>
              <a:cs typeface="Times New Roman" panose="02020603050405020304" pitchFamily="18" charset="0"/>
            </a:endParaRPr>
          </a:p>
          <a:p>
            <a:pPr lvl="0">
              <a:buFont typeface="Wingdings" panose="05000000000000000000" pitchFamily="2" charset="2"/>
              <a:buChar char="§"/>
            </a:pPr>
            <a:r>
              <a:rPr lang="en-US" cap="none" dirty="0" smtClean="0">
                <a:latin typeface="Times New Roman" panose="02020603050405020304" pitchFamily="18" charset="0"/>
                <a:cs typeface="Times New Roman" panose="02020603050405020304" pitchFamily="18" charset="0"/>
              </a:rPr>
              <a:t> Manual work.</a:t>
            </a:r>
            <a:endParaRPr lang="en-IN" cap="none" dirty="0" smtClean="0">
              <a:latin typeface="Times New Roman" panose="02020603050405020304" pitchFamily="18" charset="0"/>
              <a:cs typeface="Times New Roman" panose="02020603050405020304" pitchFamily="18" charset="0"/>
            </a:endParaRPr>
          </a:p>
          <a:p>
            <a:pPr lvl="0">
              <a:buFont typeface="Wingdings" panose="05000000000000000000" pitchFamily="2" charset="2"/>
              <a:buChar char="§"/>
            </a:pPr>
            <a:r>
              <a:rPr lang="en-US" cap="none" dirty="0" smtClean="0">
                <a:latin typeface="Times New Roman" panose="02020603050405020304" pitchFamily="18" charset="0"/>
                <a:cs typeface="Times New Roman" panose="02020603050405020304" pitchFamily="18" charset="0"/>
              </a:rPr>
              <a:t> No mechanism for tracking jobs.</a:t>
            </a:r>
            <a:endParaRPr lang="en-IN" cap="none" dirty="0" smtClean="0">
              <a:latin typeface="Times New Roman" panose="02020603050405020304" pitchFamily="18" charset="0"/>
              <a:cs typeface="Times New Roman" panose="02020603050405020304" pitchFamily="18" charset="0"/>
            </a:endParaRPr>
          </a:p>
          <a:p>
            <a:pPr lvl="0">
              <a:buFont typeface="Wingdings" panose="05000000000000000000" pitchFamily="2" charset="2"/>
              <a:buChar char="§"/>
            </a:pPr>
            <a:r>
              <a:rPr lang="en-US" cap="none" dirty="0" smtClean="0">
                <a:latin typeface="Times New Roman" panose="02020603050405020304" pitchFamily="18" charset="0"/>
                <a:cs typeface="Times New Roman" panose="02020603050405020304" pitchFamily="18" charset="0"/>
              </a:rPr>
              <a:t> No streamline methodology/features for payment</a:t>
            </a:r>
            <a:endParaRPr lang="en-IN" cap="none" dirty="0" smtClean="0">
              <a:latin typeface="Times New Roman" panose="02020603050405020304" pitchFamily="18" charset="0"/>
              <a:cs typeface="Times New Roman" panose="02020603050405020304" pitchFamily="18" charset="0"/>
            </a:endParaRPr>
          </a:p>
          <a:p>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57178" y="3749040"/>
            <a:ext cx="2498502" cy="249850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8646848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1329" y="440815"/>
            <a:ext cx="4317609" cy="1430187"/>
          </a:xfrm>
        </p:spPr>
        <p:txBody>
          <a:bodyPr>
            <a:normAutofit/>
          </a:bodyPr>
          <a:lstStyle/>
          <a:p>
            <a:r>
              <a:rPr lang="en-US" dirty="0" smtClean="0">
                <a:latin typeface="Algerian" panose="04020705040A02060702" pitchFamily="82" charset="0"/>
                <a:cs typeface="Times New Roman" panose="02020603050405020304" pitchFamily="18" charset="0"/>
              </a:rPr>
              <a:t>objectives</a:t>
            </a: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7126" y="2038915"/>
            <a:ext cx="10106753" cy="3163937"/>
          </a:xfrm>
        </p:spPr>
        <p:txBody>
          <a:bodyPr>
            <a:noAutofit/>
          </a:bodyPr>
          <a:lstStyle/>
          <a:p>
            <a:pPr marL="0" indent="0">
              <a:buNone/>
            </a:pPr>
            <a:endParaRPr lang="en-US" b="1" cap="none"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smtClean="0"/>
              <a:t> </a:t>
            </a:r>
            <a:r>
              <a:rPr lang="en-US" cap="none" dirty="0" smtClean="0">
                <a:latin typeface="Times New Roman" panose="02020603050405020304" pitchFamily="18" charset="0"/>
                <a:cs typeface="Times New Roman" panose="02020603050405020304" pitchFamily="18" charset="0"/>
              </a:rPr>
              <a:t>The goal of the project is to automate the traffic rules violation detection system and make it easy for the traffic police department to monitor the traffic and take action against the violated vehicle owner in a fast and efficient way.</a:t>
            </a:r>
            <a:endParaRPr lang="en-IN" cap="none" dirty="0" smtClean="0">
              <a:latin typeface="Times New Roman" panose="02020603050405020304" pitchFamily="18" charset="0"/>
              <a:cs typeface="Times New Roman" panose="02020603050405020304" pitchFamily="18" charset="0"/>
            </a:endParaRPr>
          </a:p>
          <a:p>
            <a:r>
              <a:rPr lang="en-US" cap="none" dirty="0" smtClean="0">
                <a:latin typeface="Times New Roman" panose="02020603050405020304" pitchFamily="18" charset="0"/>
                <a:cs typeface="Times New Roman" panose="02020603050405020304" pitchFamily="18" charset="0"/>
              </a:rPr>
              <a:t>The violations such as</a:t>
            </a:r>
            <a:endParaRPr lang="en-IN" cap="none" dirty="0" smtClean="0">
              <a:latin typeface="Times New Roman" panose="02020603050405020304" pitchFamily="18" charset="0"/>
              <a:cs typeface="Times New Roman" panose="02020603050405020304" pitchFamily="18" charset="0"/>
            </a:endParaRPr>
          </a:p>
          <a:p>
            <a:pPr lvl="0">
              <a:buFont typeface="Wingdings" panose="05000000000000000000" pitchFamily="2" charset="2"/>
              <a:buChar char="ü"/>
            </a:pPr>
            <a:r>
              <a:rPr lang="en-US" cap="none" dirty="0" smtClean="0">
                <a:latin typeface="Times New Roman" panose="02020603050405020304" pitchFamily="18" charset="0"/>
                <a:cs typeface="Times New Roman" panose="02020603050405020304" pitchFamily="18" charset="0"/>
              </a:rPr>
              <a:t>Sign detection</a:t>
            </a:r>
            <a:endParaRPr lang="en-IN" cap="none" dirty="0" smtClean="0">
              <a:latin typeface="Times New Roman" panose="02020603050405020304" pitchFamily="18" charset="0"/>
              <a:cs typeface="Times New Roman" panose="02020603050405020304" pitchFamily="18" charset="0"/>
            </a:endParaRPr>
          </a:p>
          <a:p>
            <a:pPr lvl="0">
              <a:buFont typeface="Wingdings" panose="05000000000000000000" pitchFamily="2" charset="2"/>
              <a:buChar char="ü"/>
            </a:pPr>
            <a:r>
              <a:rPr lang="en-US" cap="none" dirty="0" smtClean="0">
                <a:latin typeface="Times New Roman" panose="02020603050405020304" pitchFamily="18" charset="0"/>
                <a:cs typeface="Times New Roman" panose="02020603050405020304" pitchFamily="18" charset="0"/>
              </a:rPr>
              <a:t>More than two people on a motorcycle </a:t>
            </a:r>
            <a:r>
              <a:rPr lang="en-US" cap="none" dirty="0" err="1" smtClean="0">
                <a:latin typeface="Times New Roman" panose="02020603050405020304" pitchFamily="18" charset="0"/>
                <a:cs typeface="Times New Roman" panose="02020603050405020304" pitchFamily="18" charset="0"/>
              </a:rPr>
              <a:t>i.E.</a:t>
            </a:r>
            <a:r>
              <a:rPr lang="en-US" cap="none" dirty="0" smtClean="0">
                <a:latin typeface="Times New Roman" panose="02020603050405020304" pitchFamily="18" charset="0"/>
                <a:cs typeface="Times New Roman" panose="02020603050405020304" pitchFamily="18" charset="0"/>
              </a:rPr>
              <a:t> Triple seat detection</a:t>
            </a:r>
            <a:endParaRPr lang="en-IN" cap="none" dirty="0" smtClean="0">
              <a:latin typeface="Times New Roman" panose="02020603050405020304" pitchFamily="18" charset="0"/>
              <a:cs typeface="Times New Roman" panose="02020603050405020304" pitchFamily="18" charset="0"/>
            </a:endParaRPr>
          </a:p>
          <a:p>
            <a:pPr lvl="0">
              <a:buFont typeface="Wingdings" panose="05000000000000000000" pitchFamily="2" charset="2"/>
              <a:buChar char="ü"/>
            </a:pPr>
            <a:r>
              <a:rPr lang="en-US" cap="none" dirty="0" smtClean="0">
                <a:latin typeface="Times New Roman" panose="02020603050405020304" pitchFamily="18" charset="0"/>
                <a:cs typeface="Times New Roman" panose="02020603050405020304" pitchFamily="18" charset="0"/>
              </a:rPr>
              <a:t>Helmet wear or not</a:t>
            </a:r>
            <a:endParaRPr lang="en-IN" cap="none"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lvl="0"/>
            <a:endParaRPr lang="en-US" dirty="0"/>
          </a:p>
          <a:p>
            <a:pPr algn="just">
              <a:lnSpc>
                <a:spcPct val="100000"/>
              </a:lnSpc>
              <a:buFont typeface="Wingdings" panose="05000000000000000000" pitchFamily="2" charset="2"/>
              <a:buChar char="q"/>
            </a:pPr>
            <a:endParaRPr lang="en-US" b="1" dirty="0" smtClean="0">
              <a:latin typeface="Times New Roman" panose="02020603050405020304" pitchFamily="18" charset="0"/>
              <a:cs typeface="Times New Roman" panose="02020603050405020304" pitchFamily="18" charset="0"/>
            </a:endParaRPr>
          </a:p>
          <a:p>
            <a:pPr marL="0" indent="0" algn="just">
              <a:buNone/>
            </a:pPr>
            <a:endParaRPr lang="en-US" b="1" cap="none" dirty="0" smtClean="0">
              <a:latin typeface="Times New Roman" panose="02020603050405020304" pitchFamily="18" charset="0"/>
              <a:cs typeface="Times New Roman" panose="02020603050405020304" pitchFamily="18" charset="0"/>
            </a:endParaRPr>
          </a:p>
          <a:p>
            <a:pPr marL="0" indent="0" algn="just">
              <a:buNone/>
            </a:pPr>
            <a:endParaRPr lang="en-US" b="1" cap="none" dirty="0" smtClean="0">
              <a:latin typeface="Times New Roman" panose="02020603050405020304" pitchFamily="18" charset="0"/>
              <a:cs typeface="Times New Roman" panose="02020603050405020304" pitchFamily="18" charset="0"/>
            </a:endParaRPr>
          </a:p>
          <a:p>
            <a:pPr marL="0" indent="0">
              <a:buNone/>
            </a:pPr>
            <a:endParaRPr lang="en-US" cap="none" dirty="0" smtClean="0">
              <a:latin typeface="Times New Roman" panose="02020603050405020304" pitchFamily="18" charset="0"/>
              <a:cs typeface="Times New Roman" panose="02020603050405020304" pitchFamily="18" charset="0"/>
            </a:endParaRPr>
          </a:p>
          <a:p>
            <a:endParaRPr lang="en-US" cap="none" dirty="0" smtClean="0">
              <a:latin typeface="Times New Roman" panose="02020603050405020304" pitchFamily="18" charset="0"/>
              <a:cs typeface="Times New Roman" panose="02020603050405020304" pitchFamily="18" charset="0"/>
            </a:endParaRPr>
          </a:p>
          <a:p>
            <a:endParaRPr lang="en-US" cap="none"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8219" y="4649062"/>
            <a:ext cx="1545660" cy="1674465"/>
          </a:xfrm>
          <a:prstGeom prst="rect">
            <a:avLst/>
          </a:prstGeom>
        </p:spPr>
      </p:pic>
    </p:spTree>
    <p:extLst>
      <p:ext uri="{BB962C8B-B14F-4D97-AF65-F5344CB8AC3E}">
        <p14:creationId xmlns:p14="http://schemas.microsoft.com/office/powerpoint/2010/main" val="8139824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anose="04020705040A02060702" pitchFamily="82" charset="0"/>
              </a:rPr>
              <a:t>Expected input and output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8489" y="2060620"/>
            <a:ext cx="9684913" cy="3953814"/>
          </a:xfrm>
        </p:spPr>
      </p:pic>
    </p:spTree>
    <p:extLst>
      <p:ext uri="{BB962C8B-B14F-4D97-AF65-F5344CB8AC3E}">
        <p14:creationId xmlns:p14="http://schemas.microsoft.com/office/powerpoint/2010/main" val="20129232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4223" y="372063"/>
            <a:ext cx="6273018" cy="1176969"/>
          </a:xfrm>
        </p:spPr>
        <p:txBody>
          <a:bodyPr>
            <a:normAutofit/>
          </a:bodyPr>
          <a:lstStyle/>
          <a:p>
            <a:r>
              <a:rPr lang="en-US" dirty="0" smtClean="0">
                <a:latin typeface="Algerian" panose="04020705040A02060702" pitchFamily="82" charset="0"/>
              </a:rPr>
              <a:t>Application</a:t>
            </a:r>
            <a:endParaRPr lang="en-US" dirty="0">
              <a:latin typeface="Algerian" panose="04020705040A02060702" pitchFamily="82" charset="0"/>
            </a:endParaRPr>
          </a:p>
        </p:txBody>
      </p:sp>
      <p:sp>
        <p:nvSpPr>
          <p:cNvPr id="3" name="Content Placeholder 2"/>
          <p:cNvSpPr>
            <a:spLocks noGrp="1"/>
          </p:cNvSpPr>
          <p:nvPr>
            <p:ph idx="1"/>
          </p:nvPr>
        </p:nvSpPr>
        <p:spPr>
          <a:xfrm>
            <a:off x="1097279" y="1966604"/>
            <a:ext cx="10058400" cy="4023360"/>
          </a:xfrm>
        </p:spPr>
        <p:txBody>
          <a:bodyPr/>
          <a:lstStyle/>
          <a:p>
            <a:pPr>
              <a:buFont typeface="Wingdings" panose="05000000000000000000" pitchFamily="2" charset="2"/>
              <a:buChar char="Ø"/>
            </a:pPr>
            <a:r>
              <a:rPr lang="en-US" cap="none" dirty="0" smtClean="0">
                <a:latin typeface="Times New Roman" panose="02020603050405020304" pitchFamily="18" charset="0"/>
                <a:cs typeface="Times New Roman" panose="02020603050405020304" pitchFamily="18" charset="0"/>
              </a:rPr>
              <a:t> In RTO office</a:t>
            </a:r>
          </a:p>
          <a:p>
            <a:pPr>
              <a:buFont typeface="Wingdings" panose="05000000000000000000" pitchFamily="2" charset="2"/>
              <a:buChar char="Ø"/>
            </a:pPr>
            <a:r>
              <a:rPr lang="en-US" cap="none" dirty="0" smtClean="0">
                <a:latin typeface="Times New Roman" panose="02020603050405020304" pitchFamily="18" charset="0"/>
                <a:cs typeface="Times New Roman" panose="02020603050405020304" pitchFamily="18" charset="0"/>
              </a:rPr>
              <a:t> Motorcycle driving school</a:t>
            </a:r>
          </a:p>
          <a:p>
            <a:pPr>
              <a:buFont typeface="Wingdings" panose="05000000000000000000" pitchFamily="2" charset="2"/>
              <a:buChar char="Ø"/>
            </a:pPr>
            <a:r>
              <a:rPr lang="en-US" cap="none" dirty="0" smtClean="0">
                <a:latin typeface="Times New Roman" panose="02020603050405020304" pitchFamily="18" charset="0"/>
                <a:cs typeface="Times New Roman" panose="02020603050405020304" pitchFamily="18" charset="0"/>
              </a:rPr>
              <a:t> Crime reporting</a:t>
            </a:r>
          </a:p>
          <a:p>
            <a:pPr>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86422" y="3978284"/>
            <a:ext cx="2269257" cy="226925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79224739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804</TotalTime>
  <Words>259</Words>
  <Application>Microsoft Office PowerPoint</Application>
  <PresentationFormat>Widescreen</PresentationFormat>
  <Paragraphs>49</Paragraphs>
  <Slides>11</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Algerian</vt:lpstr>
      <vt:lpstr>Calibri</vt:lpstr>
      <vt:lpstr>Calibri Light</vt:lpstr>
      <vt:lpstr>Times New Roman</vt:lpstr>
      <vt:lpstr>Wingdings</vt:lpstr>
      <vt:lpstr>Retrospect</vt:lpstr>
      <vt:lpstr>Detecting traffic rules violation</vt:lpstr>
      <vt:lpstr> Represent by  </vt:lpstr>
      <vt:lpstr>Abstract</vt:lpstr>
      <vt:lpstr>Introduction</vt:lpstr>
      <vt:lpstr>Problem statement</vt:lpstr>
      <vt:lpstr>Limitation of existing system</vt:lpstr>
      <vt:lpstr>objectives </vt:lpstr>
      <vt:lpstr>Expected input and output</vt:lpstr>
      <vt:lpstr>Application</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traffic rule violation</dc:title>
  <dc:creator>Windows User</dc:creator>
  <cp:lastModifiedBy>Windows User</cp:lastModifiedBy>
  <cp:revision>233</cp:revision>
  <dcterms:created xsi:type="dcterms:W3CDTF">2019-08-16T18:00:04Z</dcterms:created>
  <dcterms:modified xsi:type="dcterms:W3CDTF">2020-09-18T17:45:59Z</dcterms:modified>
</cp:coreProperties>
</file>