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handoutMasterIdLst>
    <p:handoutMasterId r:id="rId9"/>
  </p:handoutMasterIdLst>
  <p:sldIdLst>
    <p:sldId id="256" r:id="rId2"/>
    <p:sldId id="266" r:id="rId3"/>
    <p:sldId id="261" r:id="rId4"/>
    <p:sldId id="260" r:id="rId5"/>
    <p:sldId id="265"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7" d="100"/>
          <a:sy n="57" d="100"/>
        </p:scale>
        <p:origin x="948" y="36"/>
      </p:cViewPr>
      <p:guideLst/>
    </p:cSldViewPr>
  </p:slideViewPr>
  <p:notesTextViewPr>
    <p:cViewPr>
      <p:scale>
        <a:sx n="1" d="1"/>
        <a:sy n="1" d="1"/>
      </p:scale>
      <p:origin x="0" y="0"/>
    </p:cViewPr>
  </p:notesTextViewPr>
  <p:notesViewPr>
    <p:cSldViewPr snapToGrid="0" showGuides="1">
      <p:cViewPr varScale="1">
        <p:scale>
          <a:sx n="46" d="100"/>
          <a:sy n="46" d="100"/>
        </p:scale>
        <p:origin x="272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D12D8-36BD-4C6B-B07C-1D7B1DD6115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40446D7-286B-4F2B-9771-3179F99C7144}">
      <dgm:prSet/>
      <dgm:spPr/>
      <dgm:t>
        <a:bodyPr/>
        <a:lstStyle/>
        <a:p>
          <a:pPr>
            <a:lnSpc>
              <a:spcPct val="100000"/>
            </a:lnSpc>
          </a:pPr>
          <a:r>
            <a:rPr lang="en-US" dirty="0"/>
            <a:t>Negotiate better terms with suppliers to reduce costs and increase pricing flexibility.</a:t>
          </a:r>
        </a:p>
      </dgm:t>
    </dgm:pt>
    <dgm:pt modelId="{F139BBBA-75BC-4F96-BC27-CA567C29C218}" type="parTrans" cxnId="{8D8AB531-38A6-4CFE-8350-20EA9DF8853F}">
      <dgm:prSet/>
      <dgm:spPr/>
      <dgm:t>
        <a:bodyPr/>
        <a:lstStyle/>
        <a:p>
          <a:endParaRPr lang="en-US"/>
        </a:p>
      </dgm:t>
    </dgm:pt>
    <dgm:pt modelId="{665D5EA5-91AD-4FB4-863A-FBECC3137CBB}" type="sibTrans" cxnId="{8D8AB531-38A6-4CFE-8350-20EA9DF8853F}">
      <dgm:prSet/>
      <dgm:spPr/>
      <dgm:t>
        <a:bodyPr/>
        <a:lstStyle/>
        <a:p>
          <a:endParaRPr lang="en-US"/>
        </a:p>
      </dgm:t>
    </dgm:pt>
    <dgm:pt modelId="{1C3E0BAF-5024-47E6-A3FF-F4407534919B}">
      <dgm:prSet/>
      <dgm:spPr/>
      <dgm:t>
        <a:bodyPr/>
        <a:lstStyle/>
        <a:p>
          <a:pPr>
            <a:lnSpc>
              <a:spcPct val="100000"/>
            </a:lnSpc>
          </a:pPr>
          <a:r>
            <a:rPr lang="en-US" dirty="0"/>
            <a:t>Focus on stocking the highest selling items more prominently.</a:t>
          </a:r>
        </a:p>
      </dgm:t>
    </dgm:pt>
    <dgm:pt modelId="{929A9F82-827A-4C22-BEBE-B902B39841C0}" type="parTrans" cxnId="{DBDD448C-6145-4277-BCCA-EC58E9C877FE}">
      <dgm:prSet/>
      <dgm:spPr/>
      <dgm:t>
        <a:bodyPr/>
        <a:lstStyle/>
        <a:p>
          <a:endParaRPr lang="en-US"/>
        </a:p>
      </dgm:t>
    </dgm:pt>
    <dgm:pt modelId="{03D0D198-A4F1-4EA4-8722-323B78CD544B}" type="sibTrans" cxnId="{DBDD448C-6145-4277-BCCA-EC58E9C877FE}">
      <dgm:prSet/>
      <dgm:spPr/>
      <dgm:t>
        <a:bodyPr/>
        <a:lstStyle/>
        <a:p>
          <a:endParaRPr lang="en-US"/>
        </a:p>
      </dgm:t>
    </dgm:pt>
    <dgm:pt modelId="{6481E76D-1BAB-40B5-B30E-B07C2E310333}">
      <dgm:prSet/>
      <dgm:spPr/>
      <dgm:t>
        <a:bodyPr/>
        <a:lstStyle/>
        <a:p>
          <a:pPr>
            <a:lnSpc>
              <a:spcPct val="100000"/>
            </a:lnSpc>
          </a:pPr>
          <a:r>
            <a:rPr lang="en-US"/>
            <a:t>Improve operational efficiencies to reduce overhead costs, allowing for more competitive pricing.</a:t>
          </a:r>
        </a:p>
      </dgm:t>
    </dgm:pt>
    <dgm:pt modelId="{38B8AC06-D195-4BBB-8692-8B83946CA454}" type="parTrans" cxnId="{C2E197E7-DB95-409D-8D94-2AEEFA39E3F3}">
      <dgm:prSet/>
      <dgm:spPr/>
      <dgm:t>
        <a:bodyPr/>
        <a:lstStyle/>
        <a:p>
          <a:endParaRPr lang="en-US"/>
        </a:p>
      </dgm:t>
    </dgm:pt>
    <dgm:pt modelId="{F2E5E33B-D3E5-4C10-8C51-1040867DE10F}" type="sibTrans" cxnId="{C2E197E7-DB95-409D-8D94-2AEEFA39E3F3}">
      <dgm:prSet/>
      <dgm:spPr/>
      <dgm:t>
        <a:bodyPr/>
        <a:lstStyle/>
        <a:p>
          <a:endParaRPr lang="en-US"/>
        </a:p>
      </dgm:t>
    </dgm:pt>
    <dgm:pt modelId="{53892C1B-448A-4BC0-876F-B703C5EB8430}">
      <dgm:prSet/>
      <dgm:spPr/>
      <dgm:t>
        <a:bodyPr/>
        <a:lstStyle/>
        <a:p>
          <a:pPr>
            <a:lnSpc>
              <a:spcPct val="100000"/>
            </a:lnSpc>
          </a:pPr>
          <a:r>
            <a:rPr lang="en-US"/>
            <a:t>Highlight the value and benefits of products, not just the price, to justify pricing decisions.</a:t>
          </a:r>
        </a:p>
      </dgm:t>
    </dgm:pt>
    <dgm:pt modelId="{091A7EAE-7CCF-4D4E-A51A-B8A296F16EC1}" type="parTrans" cxnId="{9194FE3B-6095-4C4C-AE2A-947E92FF703E}">
      <dgm:prSet/>
      <dgm:spPr/>
      <dgm:t>
        <a:bodyPr/>
        <a:lstStyle/>
        <a:p>
          <a:endParaRPr lang="en-US"/>
        </a:p>
      </dgm:t>
    </dgm:pt>
    <dgm:pt modelId="{F85F76FA-A7D0-4272-97AE-CD7EF84AD4FB}" type="sibTrans" cxnId="{9194FE3B-6095-4C4C-AE2A-947E92FF703E}">
      <dgm:prSet/>
      <dgm:spPr/>
      <dgm:t>
        <a:bodyPr/>
        <a:lstStyle/>
        <a:p>
          <a:endParaRPr lang="en-US"/>
        </a:p>
      </dgm:t>
    </dgm:pt>
    <dgm:pt modelId="{7FAC3432-9F2E-4965-BC36-2DE213F08FA7}">
      <dgm:prSet/>
      <dgm:spPr/>
      <dgm:t>
        <a:bodyPr/>
        <a:lstStyle/>
        <a:p>
          <a:pPr>
            <a:lnSpc>
              <a:spcPct val="100000"/>
            </a:lnSpc>
          </a:pPr>
          <a:r>
            <a:rPr lang="en-US"/>
            <a:t>Utilize advanced pricing software that can analyze vast amounts of data and recommend optimal prices.</a:t>
          </a:r>
        </a:p>
      </dgm:t>
    </dgm:pt>
    <dgm:pt modelId="{2098ED34-32D5-49E8-9D85-3F2F70601D85}" type="parTrans" cxnId="{D2035E03-9C01-4DA5-9538-B5D7F4382194}">
      <dgm:prSet/>
      <dgm:spPr/>
      <dgm:t>
        <a:bodyPr/>
        <a:lstStyle/>
        <a:p>
          <a:endParaRPr lang="en-US"/>
        </a:p>
      </dgm:t>
    </dgm:pt>
    <dgm:pt modelId="{997F5278-BBF6-4F1E-898A-E3A582F23AD2}" type="sibTrans" cxnId="{D2035E03-9C01-4DA5-9538-B5D7F4382194}">
      <dgm:prSet/>
      <dgm:spPr/>
      <dgm:t>
        <a:bodyPr/>
        <a:lstStyle/>
        <a:p>
          <a:endParaRPr lang="en-US"/>
        </a:p>
      </dgm:t>
    </dgm:pt>
    <dgm:pt modelId="{6E7B2A6A-D30B-4BB9-B0F5-A2F1F1A76D79}">
      <dgm:prSet/>
      <dgm:spPr/>
      <dgm:t>
        <a:bodyPr/>
        <a:lstStyle/>
        <a:p>
          <a:pPr>
            <a:lnSpc>
              <a:spcPct val="100000"/>
            </a:lnSpc>
          </a:pPr>
          <a:r>
            <a:rPr lang="en-US"/>
            <a:t>Implement models that adjust prices based on real-time supply and demand, competitive prices, and inventory levels.</a:t>
          </a:r>
        </a:p>
      </dgm:t>
    </dgm:pt>
    <dgm:pt modelId="{A2408FA3-9174-4565-8ED1-D058EDE852AC}" type="parTrans" cxnId="{DF12E9C8-482B-48EB-B9F0-C006A603137A}">
      <dgm:prSet/>
      <dgm:spPr/>
      <dgm:t>
        <a:bodyPr/>
        <a:lstStyle/>
        <a:p>
          <a:endParaRPr lang="en-US"/>
        </a:p>
      </dgm:t>
    </dgm:pt>
    <dgm:pt modelId="{D2641C62-8596-4530-98FD-FDCB290A1A46}" type="sibTrans" cxnId="{DF12E9C8-482B-48EB-B9F0-C006A603137A}">
      <dgm:prSet/>
      <dgm:spPr/>
      <dgm:t>
        <a:bodyPr/>
        <a:lstStyle/>
        <a:p>
          <a:endParaRPr lang="en-US"/>
        </a:p>
      </dgm:t>
    </dgm:pt>
    <dgm:pt modelId="{B27CE7C6-2718-4D46-B57D-526640365BED}">
      <dgm:prSet/>
      <dgm:spPr/>
      <dgm:t>
        <a:bodyPr/>
        <a:lstStyle/>
        <a:p>
          <a:pPr>
            <a:lnSpc>
              <a:spcPct val="100000"/>
            </a:lnSpc>
          </a:pPr>
          <a:r>
            <a:rPr lang="en-US"/>
            <a:t>Leverage AI to predict consumer behavior and optimize pricing in real-time.</a:t>
          </a:r>
        </a:p>
      </dgm:t>
    </dgm:pt>
    <dgm:pt modelId="{AC85DE07-93E5-4193-B5B6-3B3B99DC0E80}" type="parTrans" cxnId="{4A133CE9-0543-4E72-B5AE-D8F0668C8F8A}">
      <dgm:prSet/>
      <dgm:spPr/>
      <dgm:t>
        <a:bodyPr/>
        <a:lstStyle/>
        <a:p>
          <a:endParaRPr lang="en-US"/>
        </a:p>
      </dgm:t>
    </dgm:pt>
    <dgm:pt modelId="{23EB33DB-D3B5-4B2A-B448-95DDB93A1601}" type="sibTrans" cxnId="{4A133CE9-0543-4E72-B5AE-D8F0668C8F8A}">
      <dgm:prSet/>
      <dgm:spPr/>
      <dgm:t>
        <a:bodyPr/>
        <a:lstStyle/>
        <a:p>
          <a:endParaRPr lang="en-US"/>
        </a:p>
      </dgm:t>
    </dgm:pt>
    <dgm:pt modelId="{1EE8E28D-A4D1-4799-893D-2725D6785455}" type="pres">
      <dgm:prSet presAssocID="{5CFD12D8-36BD-4C6B-B07C-1D7B1DD61151}" presName="root" presStyleCnt="0">
        <dgm:presLayoutVars>
          <dgm:dir/>
          <dgm:resizeHandles val="exact"/>
        </dgm:presLayoutVars>
      </dgm:prSet>
      <dgm:spPr/>
    </dgm:pt>
    <dgm:pt modelId="{F82ACAF8-55F6-4D8F-89F3-7482AE5BC752}" type="pres">
      <dgm:prSet presAssocID="{940446D7-286B-4F2B-9771-3179F99C7144}" presName="compNode" presStyleCnt="0"/>
      <dgm:spPr/>
    </dgm:pt>
    <dgm:pt modelId="{BD9C5DFD-CA6E-42A5-A320-20A1502931D2}" type="pres">
      <dgm:prSet presAssocID="{940446D7-286B-4F2B-9771-3179F99C714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2ED73EEC-D356-4149-AF2C-744B13677D93}" type="pres">
      <dgm:prSet presAssocID="{940446D7-286B-4F2B-9771-3179F99C7144}" presName="spaceRect" presStyleCnt="0"/>
      <dgm:spPr/>
    </dgm:pt>
    <dgm:pt modelId="{758E62A9-41A3-40ED-90B0-BE11089F5829}" type="pres">
      <dgm:prSet presAssocID="{940446D7-286B-4F2B-9771-3179F99C7144}" presName="textRect" presStyleLbl="revTx" presStyleIdx="0" presStyleCnt="7">
        <dgm:presLayoutVars>
          <dgm:chMax val="1"/>
          <dgm:chPref val="1"/>
        </dgm:presLayoutVars>
      </dgm:prSet>
      <dgm:spPr/>
    </dgm:pt>
    <dgm:pt modelId="{A5C3FF6A-0F32-4B97-A734-2D2A5CC21061}" type="pres">
      <dgm:prSet presAssocID="{665D5EA5-91AD-4FB4-863A-FBECC3137CBB}" presName="sibTrans" presStyleCnt="0"/>
      <dgm:spPr/>
    </dgm:pt>
    <dgm:pt modelId="{A2A951FC-9E99-4354-B6D5-53A4434E0A09}" type="pres">
      <dgm:prSet presAssocID="{1C3E0BAF-5024-47E6-A3FF-F4407534919B}" presName="compNode" presStyleCnt="0"/>
      <dgm:spPr/>
    </dgm:pt>
    <dgm:pt modelId="{E7064D16-8FDC-4BAD-93E6-59F6274A85B5}" type="pres">
      <dgm:prSet presAssocID="{1C3E0BAF-5024-47E6-A3FF-F4407534919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43E4646B-DFBB-4132-B424-6B07CAAD4E12}" type="pres">
      <dgm:prSet presAssocID="{1C3E0BAF-5024-47E6-A3FF-F4407534919B}" presName="spaceRect" presStyleCnt="0"/>
      <dgm:spPr/>
    </dgm:pt>
    <dgm:pt modelId="{C70203A1-E2EF-413D-A191-CB8505A740A4}" type="pres">
      <dgm:prSet presAssocID="{1C3E0BAF-5024-47E6-A3FF-F4407534919B}" presName="textRect" presStyleLbl="revTx" presStyleIdx="1" presStyleCnt="7" custScaleX="100395" custScaleY="102839">
        <dgm:presLayoutVars>
          <dgm:chMax val="1"/>
          <dgm:chPref val="1"/>
        </dgm:presLayoutVars>
      </dgm:prSet>
      <dgm:spPr/>
    </dgm:pt>
    <dgm:pt modelId="{50972D95-0859-4499-B601-805FD98925E8}" type="pres">
      <dgm:prSet presAssocID="{03D0D198-A4F1-4EA4-8722-323B78CD544B}" presName="sibTrans" presStyleCnt="0"/>
      <dgm:spPr/>
    </dgm:pt>
    <dgm:pt modelId="{7C377A82-A2D4-4CBB-9F8A-C64A3BAF5E54}" type="pres">
      <dgm:prSet presAssocID="{6481E76D-1BAB-40B5-B30E-B07C2E310333}" presName="compNode" presStyleCnt="0"/>
      <dgm:spPr/>
    </dgm:pt>
    <dgm:pt modelId="{DAEC6B4E-F8C7-404A-9418-B6DAB3110394}" type="pres">
      <dgm:prSet presAssocID="{6481E76D-1BAB-40B5-B30E-B07C2E31033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7B863C2B-10C1-437C-B60F-50B76CDEBE35}" type="pres">
      <dgm:prSet presAssocID="{6481E76D-1BAB-40B5-B30E-B07C2E310333}" presName="spaceRect" presStyleCnt="0"/>
      <dgm:spPr/>
    </dgm:pt>
    <dgm:pt modelId="{44976B2D-5EF2-4081-8860-3510FC724070}" type="pres">
      <dgm:prSet presAssocID="{6481E76D-1BAB-40B5-B30E-B07C2E310333}" presName="textRect" presStyleLbl="revTx" presStyleIdx="2" presStyleCnt="7">
        <dgm:presLayoutVars>
          <dgm:chMax val="1"/>
          <dgm:chPref val="1"/>
        </dgm:presLayoutVars>
      </dgm:prSet>
      <dgm:spPr/>
    </dgm:pt>
    <dgm:pt modelId="{75BDB0A4-A235-46B9-800A-047457EB1843}" type="pres">
      <dgm:prSet presAssocID="{F2E5E33B-D3E5-4C10-8C51-1040867DE10F}" presName="sibTrans" presStyleCnt="0"/>
      <dgm:spPr/>
    </dgm:pt>
    <dgm:pt modelId="{10F37D68-9245-49F2-A69E-76521CDD0C1E}" type="pres">
      <dgm:prSet presAssocID="{53892C1B-448A-4BC0-876F-B703C5EB8430}" presName="compNode" presStyleCnt="0"/>
      <dgm:spPr/>
    </dgm:pt>
    <dgm:pt modelId="{624C3F46-E353-45A3-8457-BF1BA8A4D963}" type="pres">
      <dgm:prSet presAssocID="{53892C1B-448A-4BC0-876F-B703C5EB843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55ACFFC8-9802-49CB-B51E-89378B80908F}" type="pres">
      <dgm:prSet presAssocID="{53892C1B-448A-4BC0-876F-B703C5EB8430}" presName="spaceRect" presStyleCnt="0"/>
      <dgm:spPr/>
    </dgm:pt>
    <dgm:pt modelId="{9D7614B6-2876-4748-896E-06145501AC26}" type="pres">
      <dgm:prSet presAssocID="{53892C1B-448A-4BC0-876F-B703C5EB8430}" presName="textRect" presStyleLbl="revTx" presStyleIdx="3" presStyleCnt="7">
        <dgm:presLayoutVars>
          <dgm:chMax val="1"/>
          <dgm:chPref val="1"/>
        </dgm:presLayoutVars>
      </dgm:prSet>
      <dgm:spPr/>
    </dgm:pt>
    <dgm:pt modelId="{E411F803-40C4-445E-AF1F-BBFF120706B7}" type="pres">
      <dgm:prSet presAssocID="{F85F76FA-A7D0-4272-97AE-CD7EF84AD4FB}" presName="sibTrans" presStyleCnt="0"/>
      <dgm:spPr/>
    </dgm:pt>
    <dgm:pt modelId="{3A3654CD-7F70-41FB-92ED-4DC2F5AFD7FD}" type="pres">
      <dgm:prSet presAssocID="{7FAC3432-9F2E-4965-BC36-2DE213F08FA7}" presName="compNode" presStyleCnt="0"/>
      <dgm:spPr/>
    </dgm:pt>
    <dgm:pt modelId="{DE33FDFF-1A2F-4756-9874-F919329D3949}" type="pres">
      <dgm:prSet presAssocID="{7FAC3432-9F2E-4965-BC36-2DE213F08FA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3340C1D8-C3BA-4C76-9F35-1A00E2FE2D07}" type="pres">
      <dgm:prSet presAssocID="{7FAC3432-9F2E-4965-BC36-2DE213F08FA7}" presName="spaceRect" presStyleCnt="0"/>
      <dgm:spPr/>
    </dgm:pt>
    <dgm:pt modelId="{F355B91E-BD27-49B9-AB48-914275C7CFED}" type="pres">
      <dgm:prSet presAssocID="{7FAC3432-9F2E-4965-BC36-2DE213F08FA7}" presName="textRect" presStyleLbl="revTx" presStyleIdx="4" presStyleCnt="7">
        <dgm:presLayoutVars>
          <dgm:chMax val="1"/>
          <dgm:chPref val="1"/>
        </dgm:presLayoutVars>
      </dgm:prSet>
      <dgm:spPr/>
    </dgm:pt>
    <dgm:pt modelId="{325FCB8B-DAD9-4992-9C28-23A12F0654C9}" type="pres">
      <dgm:prSet presAssocID="{997F5278-BBF6-4F1E-898A-E3A582F23AD2}" presName="sibTrans" presStyleCnt="0"/>
      <dgm:spPr/>
    </dgm:pt>
    <dgm:pt modelId="{4DEC4416-D2D0-4FB4-93D9-630A3CA8ED2F}" type="pres">
      <dgm:prSet presAssocID="{6E7B2A6A-D30B-4BB9-B0F5-A2F1F1A76D79}" presName="compNode" presStyleCnt="0"/>
      <dgm:spPr/>
    </dgm:pt>
    <dgm:pt modelId="{E990699C-4326-4E75-B11D-1CB21DE4FD2D}" type="pres">
      <dgm:prSet presAssocID="{6E7B2A6A-D30B-4BB9-B0F5-A2F1F1A76D7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upee"/>
        </a:ext>
      </dgm:extLst>
    </dgm:pt>
    <dgm:pt modelId="{AABDAD55-33F1-4497-B69E-479EFFD1EC36}" type="pres">
      <dgm:prSet presAssocID="{6E7B2A6A-D30B-4BB9-B0F5-A2F1F1A76D79}" presName="spaceRect" presStyleCnt="0"/>
      <dgm:spPr/>
    </dgm:pt>
    <dgm:pt modelId="{42EA2796-ACC4-4F97-B8EE-99425DA3E86C}" type="pres">
      <dgm:prSet presAssocID="{6E7B2A6A-D30B-4BB9-B0F5-A2F1F1A76D79}" presName="textRect" presStyleLbl="revTx" presStyleIdx="5" presStyleCnt="7">
        <dgm:presLayoutVars>
          <dgm:chMax val="1"/>
          <dgm:chPref val="1"/>
        </dgm:presLayoutVars>
      </dgm:prSet>
      <dgm:spPr/>
    </dgm:pt>
    <dgm:pt modelId="{0D9CF29B-BBA2-417D-BFA4-C1A22ACB205F}" type="pres">
      <dgm:prSet presAssocID="{D2641C62-8596-4530-98FD-FDCB290A1A46}" presName="sibTrans" presStyleCnt="0"/>
      <dgm:spPr/>
    </dgm:pt>
    <dgm:pt modelId="{321A98BD-071A-40F3-9BA9-EE544F1AE632}" type="pres">
      <dgm:prSet presAssocID="{B27CE7C6-2718-4D46-B57D-526640365BED}" presName="compNode" presStyleCnt="0"/>
      <dgm:spPr/>
    </dgm:pt>
    <dgm:pt modelId="{1029793B-AFE0-44A5-AB01-5BFA499E46F9}" type="pres">
      <dgm:prSet presAssocID="{B27CE7C6-2718-4D46-B57D-526640365BE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d with Gears"/>
        </a:ext>
      </dgm:extLst>
    </dgm:pt>
    <dgm:pt modelId="{F34B3C85-DE6F-4660-B822-FBBBD5BF8C59}" type="pres">
      <dgm:prSet presAssocID="{B27CE7C6-2718-4D46-B57D-526640365BED}" presName="spaceRect" presStyleCnt="0"/>
      <dgm:spPr/>
    </dgm:pt>
    <dgm:pt modelId="{DDE08C4F-AEBA-40E0-A434-26BCE0DCF0F9}" type="pres">
      <dgm:prSet presAssocID="{B27CE7C6-2718-4D46-B57D-526640365BED}" presName="textRect" presStyleLbl="revTx" presStyleIdx="6" presStyleCnt="7">
        <dgm:presLayoutVars>
          <dgm:chMax val="1"/>
          <dgm:chPref val="1"/>
        </dgm:presLayoutVars>
      </dgm:prSet>
      <dgm:spPr/>
    </dgm:pt>
  </dgm:ptLst>
  <dgm:cxnLst>
    <dgm:cxn modelId="{D2035E03-9C01-4DA5-9538-B5D7F4382194}" srcId="{5CFD12D8-36BD-4C6B-B07C-1D7B1DD61151}" destId="{7FAC3432-9F2E-4965-BC36-2DE213F08FA7}" srcOrd="4" destOrd="0" parTransId="{2098ED34-32D5-49E8-9D85-3F2F70601D85}" sibTransId="{997F5278-BBF6-4F1E-898A-E3A582F23AD2}"/>
    <dgm:cxn modelId="{8C506220-5C5A-4FAB-9C2E-F54BD6036D9C}" type="presOf" srcId="{6481E76D-1BAB-40B5-B30E-B07C2E310333}" destId="{44976B2D-5EF2-4081-8860-3510FC724070}" srcOrd="0" destOrd="0" presId="urn:microsoft.com/office/officeart/2018/2/layout/IconLabelList"/>
    <dgm:cxn modelId="{8D8AB531-38A6-4CFE-8350-20EA9DF8853F}" srcId="{5CFD12D8-36BD-4C6B-B07C-1D7B1DD61151}" destId="{940446D7-286B-4F2B-9771-3179F99C7144}" srcOrd="0" destOrd="0" parTransId="{F139BBBA-75BC-4F96-BC27-CA567C29C218}" sibTransId="{665D5EA5-91AD-4FB4-863A-FBECC3137CBB}"/>
    <dgm:cxn modelId="{9194FE3B-6095-4C4C-AE2A-947E92FF703E}" srcId="{5CFD12D8-36BD-4C6B-B07C-1D7B1DD61151}" destId="{53892C1B-448A-4BC0-876F-B703C5EB8430}" srcOrd="3" destOrd="0" parTransId="{091A7EAE-7CCF-4D4E-A51A-B8A296F16EC1}" sibTransId="{F85F76FA-A7D0-4272-97AE-CD7EF84AD4FB}"/>
    <dgm:cxn modelId="{DBDD448C-6145-4277-BCCA-EC58E9C877FE}" srcId="{5CFD12D8-36BD-4C6B-B07C-1D7B1DD61151}" destId="{1C3E0BAF-5024-47E6-A3FF-F4407534919B}" srcOrd="1" destOrd="0" parTransId="{929A9F82-827A-4C22-BEBE-B902B39841C0}" sibTransId="{03D0D198-A4F1-4EA4-8722-323B78CD544B}"/>
    <dgm:cxn modelId="{007D928E-CC61-4281-864F-495832C00E44}" type="presOf" srcId="{53892C1B-448A-4BC0-876F-B703C5EB8430}" destId="{9D7614B6-2876-4748-896E-06145501AC26}" srcOrd="0" destOrd="0" presId="urn:microsoft.com/office/officeart/2018/2/layout/IconLabelList"/>
    <dgm:cxn modelId="{66439792-87D6-411C-88AF-E8618B4ABAD8}" type="presOf" srcId="{7FAC3432-9F2E-4965-BC36-2DE213F08FA7}" destId="{F355B91E-BD27-49B9-AB48-914275C7CFED}" srcOrd="0" destOrd="0" presId="urn:microsoft.com/office/officeart/2018/2/layout/IconLabelList"/>
    <dgm:cxn modelId="{1C3DB99A-CD9B-41C8-8FB0-D3CC945BAEEB}" type="presOf" srcId="{6E7B2A6A-D30B-4BB9-B0F5-A2F1F1A76D79}" destId="{42EA2796-ACC4-4F97-B8EE-99425DA3E86C}" srcOrd="0" destOrd="0" presId="urn:microsoft.com/office/officeart/2018/2/layout/IconLabelList"/>
    <dgm:cxn modelId="{2FBC89A3-1ADB-4C8A-9CD6-60637B1A583D}" type="presOf" srcId="{B27CE7C6-2718-4D46-B57D-526640365BED}" destId="{DDE08C4F-AEBA-40E0-A434-26BCE0DCF0F9}" srcOrd="0" destOrd="0" presId="urn:microsoft.com/office/officeart/2018/2/layout/IconLabelList"/>
    <dgm:cxn modelId="{911F1CB6-4BD7-4B97-83A7-73261DEE7C81}" type="presOf" srcId="{940446D7-286B-4F2B-9771-3179F99C7144}" destId="{758E62A9-41A3-40ED-90B0-BE11089F5829}" srcOrd="0" destOrd="0" presId="urn:microsoft.com/office/officeart/2018/2/layout/IconLabelList"/>
    <dgm:cxn modelId="{DF12E9C8-482B-48EB-B9F0-C006A603137A}" srcId="{5CFD12D8-36BD-4C6B-B07C-1D7B1DD61151}" destId="{6E7B2A6A-D30B-4BB9-B0F5-A2F1F1A76D79}" srcOrd="5" destOrd="0" parTransId="{A2408FA3-9174-4565-8ED1-D058EDE852AC}" sibTransId="{D2641C62-8596-4530-98FD-FDCB290A1A46}"/>
    <dgm:cxn modelId="{239682DE-C07F-4878-AE2F-CE848BA38861}" type="presOf" srcId="{1C3E0BAF-5024-47E6-A3FF-F4407534919B}" destId="{C70203A1-E2EF-413D-A191-CB8505A740A4}" srcOrd="0" destOrd="0" presId="urn:microsoft.com/office/officeart/2018/2/layout/IconLabelList"/>
    <dgm:cxn modelId="{C2E197E7-DB95-409D-8D94-2AEEFA39E3F3}" srcId="{5CFD12D8-36BD-4C6B-B07C-1D7B1DD61151}" destId="{6481E76D-1BAB-40B5-B30E-B07C2E310333}" srcOrd="2" destOrd="0" parTransId="{38B8AC06-D195-4BBB-8692-8B83946CA454}" sibTransId="{F2E5E33B-D3E5-4C10-8C51-1040867DE10F}"/>
    <dgm:cxn modelId="{4A133CE9-0543-4E72-B5AE-D8F0668C8F8A}" srcId="{5CFD12D8-36BD-4C6B-B07C-1D7B1DD61151}" destId="{B27CE7C6-2718-4D46-B57D-526640365BED}" srcOrd="6" destOrd="0" parTransId="{AC85DE07-93E5-4193-B5B6-3B3B99DC0E80}" sibTransId="{23EB33DB-D3B5-4B2A-B448-95DDB93A1601}"/>
    <dgm:cxn modelId="{18809AF0-7B02-451E-B98E-6BC2687E462E}" type="presOf" srcId="{5CFD12D8-36BD-4C6B-B07C-1D7B1DD61151}" destId="{1EE8E28D-A4D1-4799-893D-2725D6785455}" srcOrd="0" destOrd="0" presId="urn:microsoft.com/office/officeart/2018/2/layout/IconLabelList"/>
    <dgm:cxn modelId="{B163BA12-2B86-4036-BEE6-F0D2F74FBEEF}" type="presParOf" srcId="{1EE8E28D-A4D1-4799-893D-2725D6785455}" destId="{F82ACAF8-55F6-4D8F-89F3-7482AE5BC752}" srcOrd="0" destOrd="0" presId="urn:microsoft.com/office/officeart/2018/2/layout/IconLabelList"/>
    <dgm:cxn modelId="{C570CEC5-7445-4F15-98B0-EB2808887D16}" type="presParOf" srcId="{F82ACAF8-55F6-4D8F-89F3-7482AE5BC752}" destId="{BD9C5DFD-CA6E-42A5-A320-20A1502931D2}" srcOrd="0" destOrd="0" presId="urn:microsoft.com/office/officeart/2018/2/layout/IconLabelList"/>
    <dgm:cxn modelId="{6DFC4CBD-9858-409E-8EE5-1BB8DEB13391}" type="presParOf" srcId="{F82ACAF8-55F6-4D8F-89F3-7482AE5BC752}" destId="{2ED73EEC-D356-4149-AF2C-744B13677D93}" srcOrd="1" destOrd="0" presId="urn:microsoft.com/office/officeart/2018/2/layout/IconLabelList"/>
    <dgm:cxn modelId="{3FA46B74-B393-4275-BA00-9478B9B4F285}" type="presParOf" srcId="{F82ACAF8-55F6-4D8F-89F3-7482AE5BC752}" destId="{758E62A9-41A3-40ED-90B0-BE11089F5829}" srcOrd="2" destOrd="0" presId="urn:microsoft.com/office/officeart/2018/2/layout/IconLabelList"/>
    <dgm:cxn modelId="{24D85D3A-B25F-4D14-8683-F5ED69460636}" type="presParOf" srcId="{1EE8E28D-A4D1-4799-893D-2725D6785455}" destId="{A5C3FF6A-0F32-4B97-A734-2D2A5CC21061}" srcOrd="1" destOrd="0" presId="urn:microsoft.com/office/officeart/2018/2/layout/IconLabelList"/>
    <dgm:cxn modelId="{C91ADCBE-3CB0-4D2A-A162-773F54B28DEA}" type="presParOf" srcId="{1EE8E28D-A4D1-4799-893D-2725D6785455}" destId="{A2A951FC-9E99-4354-B6D5-53A4434E0A09}" srcOrd="2" destOrd="0" presId="urn:microsoft.com/office/officeart/2018/2/layout/IconLabelList"/>
    <dgm:cxn modelId="{2E5CFC9B-1D29-41B4-AB13-7734D207EBD4}" type="presParOf" srcId="{A2A951FC-9E99-4354-B6D5-53A4434E0A09}" destId="{E7064D16-8FDC-4BAD-93E6-59F6274A85B5}" srcOrd="0" destOrd="0" presId="urn:microsoft.com/office/officeart/2018/2/layout/IconLabelList"/>
    <dgm:cxn modelId="{38903DDB-E8A5-4D40-B956-46227AC2E114}" type="presParOf" srcId="{A2A951FC-9E99-4354-B6D5-53A4434E0A09}" destId="{43E4646B-DFBB-4132-B424-6B07CAAD4E12}" srcOrd="1" destOrd="0" presId="urn:microsoft.com/office/officeart/2018/2/layout/IconLabelList"/>
    <dgm:cxn modelId="{48BC2C76-94A0-4630-A509-6ED3EF04A7CF}" type="presParOf" srcId="{A2A951FC-9E99-4354-B6D5-53A4434E0A09}" destId="{C70203A1-E2EF-413D-A191-CB8505A740A4}" srcOrd="2" destOrd="0" presId="urn:microsoft.com/office/officeart/2018/2/layout/IconLabelList"/>
    <dgm:cxn modelId="{28669978-3DAB-49F0-9C04-BDA8106847F8}" type="presParOf" srcId="{1EE8E28D-A4D1-4799-893D-2725D6785455}" destId="{50972D95-0859-4499-B601-805FD98925E8}" srcOrd="3" destOrd="0" presId="urn:microsoft.com/office/officeart/2018/2/layout/IconLabelList"/>
    <dgm:cxn modelId="{15F60B1F-37F6-4487-A612-24849AC878D8}" type="presParOf" srcId="{1EE8E28D-A4D1-4799-893D-2725D6785455}" destId="{7C377A82-A2D4-4CBB-9F8A-C64A3BAF5E54}" srcOrd="4" destOrd="0" presId="urn:microsoft.com/office/officeart/2018/2/layout/IconLabelList"/>
    <dgm:cxn modelId="{13032A7F-D871-49B4-8B1A-61AD57A3E611}" type="presParOf" srcId="{7C377A82-A2D4-4CBB-9F8A-C64A3BAF5E54}" destId="{DAEC6B4E-F8C7-404A-9418-B6DAB3110394}" srcOrd="0" destOrd="0" presId="urn:microsoft.com/office/officeart/2018/2/layout/IconLabelList"/>
    <dgm:cxn modelId="{8A286276-7233-4F49-AC27-A3DEE6D92D1E}" type="presParOf" srcId="{7C377A82-A2D4-4CBB-9F8A-C64A3BAF5E54}" destId="{7B863C2B-10C1-437C-B60F-50B76CDEBE35}" srcOrd="1" destOrd="0" presId="urn:microsoft.com/office/officeart/2018/2/layout/IconLabelList"/>
    <dgm:cxn modelId="{03D5F7C6-F65B-456F-876A-70D616EF7B87}" type="presParOf" srcId="{7C377A82-A2D4-4CBB-9F8A-C64A3BAF5E54}" destId="{44976B2D-5EF2-4081-8860-3510FC724070}" srcOrd="2" destOrd="0" presId="urn:microsoft.com/office/officeart/2018/2/layout/IconLabelList"/>
    <dgm:cxn modelId="{FC48FFFE-C869-4855-A312-7C76F42FA3FD}" type="presParOf" srcId="{1EE8E28D-A4D1-4799-893D-2725D6785455}" destId="{75BDB0A4-A235-46B9-800A-047457EB1843}" srcOrd="5" destOrd="0" presId="urn:microsoft.com/office/officeart/2018/2/layout/IconLabelList"/>
    <dgm:cxn modelId="{178BCF77-2D39-481C-BDA9-264523A9B9A2}" type="presParOf" srcId="{1EE8E28D-A4D1-4799-893D-2725D6785455}" destId="{10F37D68-9245-49F2-A69E-76521CDD0C1E}" srcOrd="6" destOrd="0" presId="urn:microsoft.com/office/officeart/2018/2/layout/IconLabelList"/>
    <dgm:cxn modelId="{F62D897E-A6D9-4836-A9A0-0D4EADF9EA0C}" type="presParOf" srcId="{10F37D68-9245-49F2-A69E-76521CDD0C1E}" destId="{624C3F46-E353-45A3-8457-BF1BA8A4D963}" srcOrd="0" destOrd="0" presId="urn:microsoft.com/office/officeart/2018/2/layout/IconLabelList"/>
    <dgm:cxn modelId="{50DC04E9-D6AF-4B1B-B00C-79742CF16477}" type="presParOf" srcId="{10F37D68-9245-49F2-A69E-76521CDD0C1E}" destId="{55ACFFC8-9802-49CB-B51E-89378B80908F}" srcOrd="1" destOrd="0" presId="urn:microsoft.com/office/officeart/2018/2/layout/IconLabelList"/>
    <dgm:cxn modelId="{BEBF7A3C-726A-4E2F-9AA2-1EDA84F92498}" type="presParOf" srcId="{10F37D68-9245-49F2-A69E-76521CDD0C1E}" destId="{9D7614B6-2876-4748-896E-06145501AC26}" srcOrd="2" destOrd="0" presId="urn:microsoft.com/office/officeart/2018/2/layout/IconLabelList"/>
    <dgm:cxn modelId="{11EBBB6D-950F-4276-A4F5-A74567253693}" type="presParOf" srcId="{1EE8E28D-A4D1-4799-893D-2725D6785455}" destId="{E411F803-40C4-445E-AF1F-BBFF120706B7}" srcOrd="7" destOrd="0" presId="urn:microsoft.com/office/officeart/2018/2/layout/IconLabelList"/>
    <dgm:cxn modelId="{42D2822D-5320-4394-8748-163F6B890AA7}" type="presParOf" srcId="{1EE8E28D-A4D1-4799-893D-2725D6785455}" destId="{3A3654CD-7F70-41FB-92ED-4DC2F5AFD7FD}" srcOrd="8" destOrd="0" presId="urn:microsoft.com/office/officeart/2018/2/layout/IconLabelList"/>
    <dgm:cxn modelId="{F6D890FF-E21E-4256-A8A2-993E10B6966D}" type="presParOf" srcId="{3A3654CD-7F70-41FB-92ED-4DC2F5AFD7FD}" destId="{DE33FDFF-1A2F-4756-9874-F919329D3949}" srcOrd="0" destOrd="0" presId="urn:microsoft.com/office/officeart/2018/2/layout/IconLabelList"/>
    <dgm:cxn modelId="{F91605D0-74C3-4EC5-861D-2726631EEFE8}" type="presParOf" srcId="{3A3654CD-7F70-41FB-92ED-4DC2F5AFD7FD}" destId="{3340C1D8-C3BA-4C76-9F35-1A00E2FE2D07}" srcOrd="1" destOrd="0" presId="urn:microsoft.com/office/officeart/2018/2/layout/IconLabelList"/>
    <dgm:cxn modelId="{556FFF77-2187-4A12-9F24-DF649D47764F}" type="presParOf" srcId="{3A3654CD-7F70-41FB-92ED-4DC2F5AFD7FD}" destId="{F355B91E-BD27-49B9-AB48-914275C7CFED}" srcOrd="2" destOrd="0" presId="urn:microsoft.com/office/officeart/2018/2/layout/IconLabelList"/>
    <dgm:cxn modelId="{FAD5E2C8-3C2E-47F3-A640-E6F19B6B5841}" type="presParOf" srcId="{1EE8E28D-A4D1-4799-893D-2725D6785455}" destId="{325FCB8B-DAD9-4992-9C28-23A12F0654C9}" srcOrd="9" destOrd="0" presId="urn:microsoft.com/office/officeart/2018/2/layout/IconLabelList"/>
    <dgm:cxn modelId="{C93B86D3-C3A1-4B71-91BF-7B3624341E76}" type="presParOf" srcId="{1EE8E28D-A4D1-4799-893D-2725D6785455}" destId="{4DEC4416-D2D0-4FB4-93D9-630A3CA8ED2F}" srcOrd="10" destOrd="0" presId="urn:microsoft.com/office/officeart/2018/2/layout/IconLabelList"/>
    <dgm:cxn modelId="{CC19FDAB-09C7-46D5-850D-5F814FF6DE5A}" type="presParOf" srcId="{4DEC4416-D2D0-4FB4-93D9-630A3CA8ED2F}" destId="{E990699C-4326-4E75-B11D-1CB21DE4FD2D}" srcOrd="0" destOrd="0" presId="urn:microsoft.com/office/officeart/2018/2/layout/IconLabelList"/>
    <dgm:cxn modelId="{A377E208-C683-4B14-9E49-58327BE09889}" type="presParOf" srcId="{4DEC4416-D2D0-4FB4-93D9-630A3CA8ED2F}" destId="{AABDAD55-33F1-4497-B69E-479EFFD1EC36}" srcOrd="1" destOrd="0" presId="urn:microsoft.com/office/officeart/2018/2/layout/IconLabelList"/>
    <dgm:cxn modelId="{4D81E1D6-221D-42CD-B262-9983077CBFEC}" type="presParOf" srcId="{4DEC4416-D2D0-4FB4-93D9-630A3CA8ED2F}" destId="{42EA2796-ACC4-4F97-B8EE-99425DA3E86C}" srcOrd="2" destOrd="0" presId="urn:microsoft.com/office/officeart/2018/2/layout/IconLabelList"/>
    <dgm:cxn modelId="{F87C6EE7-5620-4B67-85E2-53113BD0C7BC}" type="presParOf" srcId="{1EE8E28D-A4D1-4799-893D-2725D6785455}" destId="{0D9CF29B-BBA2-417D-BFA4-C1A22ACB205F}" srcOrd="11" destOrd="0" presId="urn:microsoft.com/office/officeart/2018/2/layout/IconLabelList"/>
    <dgm:cxn modelId="{80F10CB0-B859-4757-A0DF-1D9499E52A0A}" type="presParOf" srcId="{1EE8E28D-A4D1-4799-893D-2725D6785455}" destId="{321A98BD-071A-40F3-9BA9-EE544F1AE632}" srcOrd="12" destOrd="0" presId="urn:microsoft.com/office/officeart/2018/2/layout/IconLabelList"/>
    <dgm:cxn modelId="{4BC03B87-888E-4BA6-B14D-55CE88FB8458}" type="presParOf" srcId="{321A98BD-071A-40F3-9BA9-EE544F1AE632}" destId="{1029793B-AFE0-44A5-AB01-5BFA499E46F9}" srcOrd="0" destOrd="0" presId="urn:microsoft.com/office/officeart/2018/2/layout/IconLabelList"/>
    <dgm:cxn modelId="{03422D53-AEF7-43B3-B3D6-6FA7F074D8FD}" type="presParOf" srcId="{321A98BD-071A-40F3-9BA9-EE544F1AE632}" destId="{F34B3C85-DE6F-4660-B822-FBBBD5BF8C59}" srcOrd="1" destOrd="0" presId="urn:microsoft.com/office/officeart/2018/2/layout/IconLabelList"/>
    <dgm:cxn modelId="{AD4ADB53-37AC-4770-AF1E-20360EDB44A1}" type="presParOf" srcId="{321A98BD-071A-40F3-9BA9-EE544F1AE632}" destId="{DDE08C4F-AEBA-40E0-A434-26BCE0DCF0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C5DFD-CA6E-42A5-A320-20A1502931D2}">
      <dsp:nvSpPr>
        <dsp:cNvPr id="0" name=""/>
        <dsp:cNvSpPr/>
      </dsp:nvSpPr>
      <dsp:spPr>
        <a:xfrm>
          <a:off x="346501" y="885811"/>
          <a:ext cx="559248" cy="559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E62A9-41A3-40ED-90B0-BE11089F5829}">
      <dsp:nvSpPr>
        <dsp:cNvPr id="0" name=""/>
        <dsp:cNvSpPr/>
      </dsp:nvSpPr>
      <dsp:spPr>
        <a:xfrm>
          <a:off x="4738"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Negotiate better terms with suppliers to reduce costs and increase pricing flexibility.</a:t>
          </a:r>
        </a:p>
      </dsp:txBody>
      <dsp:txXfrm>
        <a:off x="4738" y="1648071"/>
        <a:ext cx="1242773" cy="590317"/>
      </dsp:txXfrm>
    </dsp:sp>
    <dsp:sp modelId="{E7064D16-8FDC-4BAD-93E6-59F6274A85B5}">
      <dsp:nvSpPr>
        <dsp:cNvPr id="0" name=""/>
        <dsp:cNvSpPr/>
      </dsp:nvSpPr>
      <dsp:spPr>
        <a:xfrm>
          <a:off x="1809214" y="881621"/>
          <a:ext cx="559248" cy="559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0203A1-E2EF-413D-A191-CB8505A740A4}">
      <dsp:nvSpPr>
        <dsp:cNvPr id="0" name=""/>
        <dsp:cNvSpPr/>
      </dsp:nvSpPr>
      <dsp:spPr>
        <a:xfrm>
          <a:off x="1464997" y="1635502"/>
          <a:ext cx="1247682" cy="607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Focus on stocking the highest selling items more prominently.</a:t>
          </a:r>
        </a:p>
      </dsp:txBody>
      <dsp:txXfrm>
        <a:off x="1464997" y="1635502"/>
        <a:ext cx="1247682" cy="607076"/>
      </dsp:txXfrm>
    </dsp:sp>
    <dsp:sp modelId="{DAEC6B4E-F8C7-404A-9418-B6DAB3110394}">
      <dsp:nvSpPr>
        <dsp:cNvPr id="0" name=""/>
        <dsp:cNvSpPr/>
      </dsp:nvSpPr>
      <dsp:spPr>
        <a:xfrm>
          <a:off x="3271928" y="885811"/>
          <a:ext cx="559248" cy="559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76B2D-5EF2-4081-8860-3510FC724070}">
      <dsp:nvSpPr>
        <dsp:cNvPr id="0" name=""/>
        <dsp:cNvSpPr/>
      </dsp:nvSpPr>
      <dsp:spPr>
        <a:xfrm>
          <a:off x="2930165"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Improve operational efficiencies to reduce overhead costs, allowing for more competitive pricing.</a:t>
          </a:r>
        </a:p>
      </dsp:txBody>
      <dsp:txXfrm>
        <a:off x="2930165" y="1648071"/>
        <a:ext cx="1242773" cy="590317"/>
      </dsp:txXfrm>
    </dsp:sp>
    <dsp:sp modelId="{624C3F46-E353-45A3-8457-BF1BA8A4D963}">
      <dsp:nvSpPr>
        <dsp:cNvPr id="0" name=""/>
        <dsp:cNvSpPr/>
      </dsp:nvSpPr>
      <dsp:spPr>
        <a:xfrm>
          <a:off x="4732186" y="885811"/>
          <a:ext cx="559248" cy="559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614B6-2876-4748-896E-06145501AC26}">
      <dsp:nvSpPr>
        <dsp:cNvPr id="0" name=""/>
        <dsp:cNvSpPr/>
      </dsp:nvSpPr>
      <dsp:spPr>
        <a:xfrm>
          <a:off x="4390424"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Highlight the value and benefits of products, not just the price, to justify pricing decisions.</a:t>
          </a:r>
        </a:p>
      </dsp:txBody>
      <dsp:txXfrm>
        <a:off x="4390424" y="1648071"/>
        <a:ext cx="1242773" cy="590317"/>
      </dsp:txXfrm>
    </dsp:sp>
    <dsp:sp modelId="{DE33FDFF-1A2F-4756-9874-F919329D3949}">
      <dsp:nvSpPr>
        <dsp:cNvPr id="0" name=""/>
        <dsp:cNvSpPr/>
      </dsp:nvSpPr>
      <dsp:spPr>
        <a:xfrm>
          <a:off x="6192445" y="885811"/>
          <a:ext cx="559248" cy="5592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5B91E-BD27-49B9-AB48-914275C7CFED}">
      <dsp:nvSpPr>
        <dsp:cNvPr id="0" name=""/>
        <dsp:cNvSpPr/>
      </dsp:nvSpPr>
      <dsp:spPr>
        <a:xfrm>
          <a:off x="5850683"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Utilize advanced pricing software that can analyze vast amounts of data and recommend optimal prices.</a:t>
          </a:r>
        </a:p>
      </dsp:txBody>
      <dsp:txXfrm>
        <a:off x="5850683" y="1648071"/>
        <a:ext cx="1242773" cy="590317"/>
      </dsp:txXfrm>
    </dsp:sp>
    <dsp:sp modelId="{E990699C-4326-4E75-B11D-1CB21DE4FD2D}">
      <dsp:nvSpPr>
        <dsp:cNvPr id="0" name=""/>
        <dsp:cNvSpPr/>
      </dsp:nvSpPr>
      <dsp:spPr>
        <a:xfrm>
          <a:off x="7652704" y="885811"/>
          <a:ext cx="559248" cy="5592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A2796-ACC4-4F97-B8EE-99425DA3E86C}">
      <dsp:nvSpPr>
        <dsp:cNvPr id="0" name=""/>
        <dsp:cNvSpPr/>
      </dsp:nvSpPr>
      <dsp:spPr>
        <a:xfrm>
          <a:off x="7310941"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Implement models that adjust prices based on real-time supply and demand, competitive prices, and inventory levels.</a:t>
          </a:r>
        </a:p>
      </dsp:txBody>
      <dsp:txXfrm>
        <a:off x="7310941" y="1648071"/>
        <a:ext cx="1242773" cy="590317"/>
      </dsp:txXfrm>
    </dsp:sp>
    <dsp:sp modelId="{1029793B-AFE0-44A5-AB01-5BFA499E46F9}">
      <dsp:nvSpPr>
        <dsp:cNvPr id="0" name=""/>
        <dsp:cNvSpPr/>
      </dsp:nvSpPr>
      <dsp:spPr>
        <a:xfrm>
          <a:off x="9112963" y="885811"/>
          <a:ext cx="559248" cy="55924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08C4F-AEBA-40E0-A434-26BCE0DCF0F9}">
      <dsp:nvSpPr>
        <dsp:cNvPr id="0" name=""/>
        <dsp:cNvSpPr/>
      </dsp:nvSpPr>
      <dsp:spPr>
        <a:xfrm>
          <a:off x="8771200" y="1648071"/>
          <a:ext cx="1242773" cy="590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Leverage AI to predict consumer behavior and optimize pricing in real-time.</a:t>
          </a:r>
        </a:p>
      </dsp:txBody>
      <dsp:txXfrm>
        <a:off x="8771200" y="1648071"/>
        <a:ext cx="1242773" cy="5903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23103-8293-3836-30CF-3D7FD9908F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A88F91-8B39-6748-AB5E-84C02D0FA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77B867-B7F4-4AFF-99C1-9ECBAA193376}" type="datetimeFigureOut">
              <a:rPr lang="en-US" smtClean="0"/>
              <a:t>7/17/2024</a:t>
            </a:fld>
            <a:endParaRPr lang="en-US"/>
          </a:p>
        </p:txBody>
      </p:sp>
      <p:sp>
        <p:nvSpPr>
          <p:cNvPr id="4" name="Footer Placeholder 3">
            <a:extLst>
              <a:ext uri="{FF2B5EF4-FFF2-40B4-BE49-F238E27FC236}">
                <a16:creationId xmlns:a16="http://schemas.microsoft.com/office/drawing/2014/main" id="{0C990219-4D2E-53D2-FDFF-E6BAF79AE5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AFF3FB-644D-0909-124B-7E8A7BC5CF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E5B224-D7DD-4E55-B48B-F980844A7958}" type="slidenum">
              <a:rPr lang="en-US" smtClean="0"/>
              <a:t>‹#›</a:t>
            </a:fld>
            <a:endParaRPr lang="en-US"/>
          </a:p>
        </p:txBody>
      </p:sp>
    </p:spTree>
    <p:extLst>
      <p:ext uri="{BB962C8B-B14F-4D97-AF65-F5344CB8AC3E}">
        <p14:creationId xmlns:p14="http://schemas.microsoft.com/office/powerpoint/2010/main" val="246259808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7/17/2024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24730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3812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52726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257529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527233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05833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5584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01205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706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447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8210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1852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4190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8116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7373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2324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1392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F0E216-BA48-4F04-AC4F-645AA0DD6AC6}" type="datetimeFigureOut">
              <a:rPr lang="en-US" smtClean="0"/>
              <a:pPr/>
              <a:t>7/17/2024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7593401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K-Supermarket_V%C3%A4livainio_20121209.JPG"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871-0111-B7F5-4C5F-A78E9E3BDC60}"/>
              </a:ext>
            </a:extLst>
          </p:cNvPr>
          <p:cNvSpPr>
            <a:spLocks noGrp="1"/>
          </p:cNvSpPr>
          <p:nvPr>
            <p:ph type="ctrTitle"/>
          </p:nvPr>
        </p:nvSpPr>
        <p:spPr>
          <a:xfrm>
            <a:off x="7766050" y="847493"/>
            <a:ext cx="3797765" cy="2370407"/>
          </a:xfrm>
        </p:spPr>
        <p:txBody>
          <a:bodyPr>
            <a:normAutofit fontScale="90000"/>
          </a:bodyPr>
          <a:lstStyle/>
          <a:p>
            <a:pPr algn="ctr">
              <a:lnSpc>
                <a:spcPct val="90000"/>
              </a:lnSpc>
            </a:pPr>
            <a:br>
              <a:rPr lang="en-US" sz="1300" dirty="0"/>
            </a:br>
            <a:br>
              <a:rPr lang="en-US" sz="1300" dirty="0"/>
            </a:br>
            <a:br>
              <a:rPr lang="en-US" sz="1300" dirty="0"/>
            </a:br>
            <a:br>
              <a:rPr lang="en-US" sz="1300" dirty="0"/>
            </a:br>
            <a:br>
              <a:rPr lang="en-US" sz="1300" dirty="0"/>
            </a:br>
            <a:br>
              <a:rPr lang="en-US" sz="1300" dirty="0"/>
            </a:br>
            <a:br>
              <a:rPr lang="en-US" sz="1300" dirty="0"/>
            </a:br>
            <a:br>
              <a:rPr lang="en-US" sz="1300" dirty="0"/>
            </a:br>
            <a:br>
              <a:rPr lang="en-US" sz="3600" dirty="0"/>
            </a:br>
            <a:r>
              <a:rPr lang="en-US" sz="3600" dirty="0"/>
              <a:t>PREMIER SUPERMARKET SALES DATA ANALYSIS</a:t>
            </a:r>
            <a:br>
              <a:rPr lang="en-US" sz="3600" dirty="0"/>
            </a:br>
            <a:r>
              <a:rPr lang="en-US" sz="3600" dirty="0"/>
              <a:t>REPORT</a:t>
            </a:r>
          </a:p>
        </p:txBody>
      </p:sp>
      <p:sp>
        <p:nvSpPr>
          <p:cNvPr id="3" name="Subtitle 2">
            <a:extLst>
              <a:ext uri="{FF2B5EF4-FFF2-40B4-BE49-F238E27FC236}">
                <a16:creationId xmlns:a16="http://schemas.microsoft.com/office/drawing/2014/main" id="{03E58840-5E01-547C-D53A-112ACEBAD5AB}"/>
              </a:ext>
            </a:extLst>
          </p:cNvPr>
          <p:cNvSpPr>
            <a:spLocks noGrp="1"/>
          </p:cNvSpPr>
          <p:nvPr>
            <p:ph type="subTitle" idx="1"/>
          </p:nvPr>
        </p:nvSpPr>
        <p:spPr>
          <a:xfrm>
            <a:off x="7766051" y="4157818"/>
            <a:ext cx="3884961" cy="1655762"/>
          </a:xfrm>
        </p:spPr>
        <p:txBody>
          <a:bodyPr>
            <a:normAutofit/>
          </a:bodyPr>
          <a:lstStyle/>
          <a:p>
            <a:pPr algn="ctr"/>
            <a:r>
              <a:rPr lang="en-US" dirty="0"/>
              <a:t>By Adejobi Anuoluwapo</a:t>
            </a:r>
          </a:p>
        </p:txBody>
      </p:sp>
      <p:pic>
        <p:nvPicPr>
          <p:cNvPr id="4" name="Picture 3">
            <a:extLst>
              <a:ext uri="{FF2B5EF4-FFF2-40B4-BE49-F238E27FC236}">
                <a16:creationId xmlns:a16="http://schemas.microsoft.com/office/drawing/2014/main" id="{03C0DC88-5FD0-C20B-E0D7-CECFEDC6D6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798" r="13798"/>
          <a:stretch/>
        </p:blipFill>
        <p:spPr>
          <a:xfrm>
            <a:off x="540988" y="373358"/>
            <a:ext cx="6863422" cy="5944642"/>
          </a:xfrm>
          <a:prstGeom prst="rect">
            <a:avLst/>
          </a:prstGeom>
        </p:spPr>
      </p:pic>
      <p:sp>
        <p:nvSpPr>
          <p:cNvPr id="5" name="TextBox 4">
            <a:extLst>
              <a:ext uri="{FF2B5EF4-FFF2-40B4-BE49-F238E27FC236}">
                <a16:creationId xmlns:a16="http://schemas.microsoft.com/office/drawing/2014/main" id="{DE8FF06E-0E28-BF0F-4EB6-D41AA86D3F19}"/>
              </a:ext>
            </a:extLst>
          </p:cNvPr>
          <p:cNvSpPr txBox="1"/>
          <p:nvPr/>
        </p:nvSpPr>
        <p:spPr>
          <a:xfrm>
            <a:off x="540988" y="6318000"/>
            <a:ext cx="6671025" cy="230832"/>
          </a:xfrm>
          <a:prstGeom prst="rect">
            <a:avLst/>
          </a:prstGeom>
          <a:noFill/>
        </p:spPr>
        <p:txBody>
          <a:bodyPr wrap="square" rtlCol="0">
            <a:spAutoFit/>
          </a:bodyPr>
          <a:lstStyle/>
          <a:p>
            <a:r>
              <a:rPr lang="en-US" sz="900">
                <a:hlinkClick r:id="rId3" tooltip="https://commons.wikimedia.org/wiki/File:K-Supermarket_V%C3%A4livainio_20121209.JP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97050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7" name="Picture 6" descr="Abstract blurred background of department store">
            <a:extLst>
              <a:ext uri="{FF2B5EF4-FFF2-40B4-BE49-F238E27FC236}">
                <a16:creationId xmlns:a16="http://schemas.microsoft.com/office/drawing/2014/main" id="{C58A69C7-F38B-0E01-EC7E-97649C9C2816}"/>
              </a:ext>
            </a:extLst>
          </p:cNvPr>
          <p:cNvPicPr>
            <a:picLocks noChangeAspect="1"/>
          </p:cNvPicPr>
          <p:nvPr/>
        </p:nvPicPr>
        <p:blipFill>
          <a:blip r:embed="rId3">
            <a:duotone>
              <a:schemeClr val="bg2">
                <a:shade val="45000"/>
                <a:satMod val="135000"/>
              </a:schemeClr>
              <a:prstClr val="white"/>
            </a:duotone>
            <a:alphaModFix amt="21000"/>
          </a:blip>
          <a:srcRect b="15730"/>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AB2DAA64-3073-5C67-1770-ED0AACC61180}"/>
              </a:ext>
            </a:extLst>
          </p:cNvPr>
          <p:cNvSpPr>
            <a:spLocks noGrp="1"/>
          </p:cNvSpPr>
          <p:nvPr>
            <p:ph type="title"/>
          </p:nvPr>
        </p:nvSpPr>
        <p:spPr>
          <a:xfrm>
            <a:off x="1484311" y="685800"/>
            <a:ext cx="10018713" cy="1752599"/>
          </a:xfrm>
        </p:spPr>
        <p:txBody>
          <a:bodyPr>
            <a:normAutofit/>
          </a:bodyPr>
          <a:lstStyle/>
          <a:p>
            <a:r>
              <a:rPr lang="en-US" dirty="0"/>
              <a:t>INTODUCTION</a:t>
            </a:r>
          </a:p>
        </p:txBody>
      </p:sp>
      <p:sp>
        <p:nvSpPr>
          <p:cNvPr id="8" name="Content Placeholder 2">
            <a:extLst>
              <a:ext uri="{FF2B5EF4-FFF2-40B4-BE49-F238E27FC236}">
                <a16:creationId xmlns:a16="http://schemas.microsoft.com/office/drawing/2014/main" id="{B1D72CBB-4FF9-4B53-B9A5-E68F0C8A4057}"/>
              </a:ext>
            </a:extLst>
          </p:cNvPr>
          <p:cNvSpPr>
            <a:spLocks noGrp="1"/>
          </p:cNvSpPr>
          <p:nvPr>
            <p:ph idx="1"/>
          </p:nvPr>
        </p:nvSpPr>
        <p:spPr>
          <a:xfrm>
            <a:off x="1484310" y="2666999"/>
            <a:ext cx="10018713" cy="3124201"/>
          </a:xfrm>
        </p:spPr>
        <p:txBody>
          <a:bodyPr>
            <a:normAutofit/>
          </a:bodyPr>
          <a:lstStyle/>
          <a:p>
            <a:pPr algn="just">
              <a:lnSpc>
                <a:spcPct val="90000"/>
              </a:lnSpc>
            </a:pPr>
            <a:r>
              <a:rPr lang="en-US" sz="2200" dirty="0"/>
              <a:t>Premier supermarket is </a:t>
            </a:r>
            <a:r>
              <a:rPr lang="en-US" sz="2400" dirty="0"/>
              <a:t>a mid-sized grocery store chain </a:t>
            </a:r>
            <a:r>
              <a:rPr lang="en-US" sz="2200" dirty="0"/>
              <a:t>with three branches A, B, and C in the city of Myanmar, namely: Yangon, Naypyitaw, and Mandalay.</a:t>
            </a:r>
          </a:p>
          <a:p>
            <a:pPr algn="just">
              <a:lnSpc>
                <a:spcPct val="90000"/>
              </a:lnSpc>
            </a:pPr>
            <a:r>
              <a:rPr lang="en-US" sz="2200" dirty="0"/>
              <a:t>Total transactions of 1000 were made from 1</a:t>
            </a:r>
            <a:r>
              <a:rPr lang="en-US" sz="2200" baseline="30000" dirty="0"/>
              <a:t>st</a:t>
            </a:r>
            <a:r>
              <a:rPr lang="en-US" sz="2200" dirty="0"/>
              <a:t> of  January to 31</a:t>
            </a:r>
            <a:r>
              <a:rPr lang="en-US" sz="2200" baseline="30000" dirty="0"/>
              <a:t>st</a:t>
            </a:r>
            <a:r>
              <a:rPr lang="en-US" sz="2200" dirty="0"/>
              <a:t> of March 2019.</a:t>
            </a:r>
          </a:p>
          <a:p>
            <a:pPr algn="just">
              <a:lnSpc>
                <a:spcPct val="90000"/>
              </a:lnSpc>
            </a:pPr>
            <a:r>
              <a:rPr lang="en-US" sz="2200" dirty="0"/>
              <a:t>There are 6 product lines in the supermarket, namely: Electronics accessories, fashion accessories, health and beauty, food and beverages, home and lifestyle, sports and travel.</a:t>
            </a:r>
          </a:p>
          <a:p>
            <a:pPr algn="just">
              <a:lnSpc>
                <a:spcPct val="90000"/>
              </a:lnSpc>
            </a:pPr>
            <a:r>
              <a:rPr lang="en-US" sz="2200" dirty="0"/>
              <a:t>Customer types are members and non-members.</a:t>
            </a:r>
          </a:p>
          <a:p>
            <a:pPr algn="just">
              <a:lnSpc>
                <a:spcPct val="90000"/>
              </a:lnSpc>
            </a:pPr>
            <a:r>
              <a:rPr lang="en-US" sz="2200" dirty="0"/>
              <a:t>Three mode of payments are used which are: Credit card, cash, and e-wallet</a:t>
            </a:r>
          </a:p>
        </p:txBody>
      </p:sp>
    </p:spTree>
    <p:extLst>
      <p:ext uri="{BB962C8B-B14F-4D97-AF65-F5344CB8AC3E}">
        <p14:creationId xmlns:p14="http://schemas.microsoft.com/office/powerpoint/2010/main" val="8102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F4383A-5CD8-DCAA-2484-B00E31F8C867}"/>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PROBLEM  STATEMENT</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7AF1AC4D-365E-3FCF-01CF-CA2EA6F54711}"/>
              </a:ext>
            </a:extLst>
          </p:cNvPr>
          <p:cNvSpPr>
            <a:spLocks noGrp="1"/>
          </p:cNvSpPr>
          <p:nvPr>
            <p:ph idx="1"/>
          </p:nvPr>
        </p:nvSpPr>
        <p:spPr>
          <a:xfrm>
            <a:off x="5117106" y="685801"/>
            <a:ext cx="6385918" cy="5105400"/>
          </a:xfrm>
        </p:spPr>
        <p:txBody>
          <a:bodyPr>
            <a:normAutofit/>
          </a:bodyPr>
          <a:lstStyle/>
          <a:p>
            <a:r>
              <a:rPr lang="en-US" sz="2000" dirty="0"/>
              <a:t>The Supermarket, a mid-sized grocery store chain, has been struggling with declining profits over the past three months. Despite a consistent customer base and stable sales volume, the supermarket is not achieving the expected profit margins. This issue is critical as it threatens the sustainability and growth potential of the business.</a:t>
            </a:r>
          </a:p>
        </p:txBody>
      </p:sp>
    </p:spTree>
    <p:extLst>
      <p:ext uri="{BB962C8B-B14F-4D97-AF65-F5344CB8AC3E}">
        <p14:creationId xmlns:p14="http://schemas.microsoft.com/office/powerpoint/2010/main" val="92201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48CDA5-5FCE-2863-2E59-12B694B2563B}"/>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OBJECTIVE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470EA488-5353-C05E-B7D5-64C8CCB2F773}"/>
              </a:ext>
            </a:extLst>
          </p:cNvPr>
          <p:cNvSpPr>
            <a:spLocks noGrp="1"/>
          </p:cNvSpPr>
          <p:nvPr>
            <p:ph idx="1"/>
          </p:nvPr>
        </p:nvSpPr>
        <p:spPr>
          <a:xfrm>
            <a:off x="5117106" y="685801"/>
            <a:ext cx="6385918" cy="5105400"/>
          </a:xfrm>
        </p:spPr>
        <p:txBody>
          <a:bodyPr>
            <a:normAutofit/>
          </a:bodyPr>
          <a:lstStyle/>
          <a:p>
            <a:r>
              <a:rPr lang="en-US" sz="2000" dirty="0"/>
              <a:t>To identify and implement strategic changes that will increase the profitability of the Supermarket within the next 12 months.</a:t>
            </a:r>
          </a:p>
        </p:txBody>
      </p:sp>
    </p:spTree>
    <p:extLst>
      <p:ext uri="{BB962C8B-B14F-4D97-AF65-F5344CB8AC3E}">
        <p14:creationId xmlns:p14="http://schemas.microsoft.com/office/powerpoint/2010/main" val="399479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AAFC6825-3E6C-36E2-375F-B62CA63FD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795" cy="6858000"/>
          </a:xfrm>
          <a:prstGeom prst="rect">
            <a:avLst/>
          </a:prstGeom>
        </p:spPr>
      </p:pic>
    </p:spTree>
    <p:extLst>
      <p:ext uri="{BB962C8B-B14F-4D97-AF65-F5344CB8AC3E}">
        <p14:creationId xmlns:p14="http://schemas.microsoft.com/office/powerpoint/2010/main" val="185867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E7C156-A292-D77D-815F-F6A1BF98B7BB}"/>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KEY INSIGHTS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66E207AA-2F90-412B-47FD-F697F9609D29}"/>
              </a:ext>
            </a:extLst>
          </p:cNvPr>
          <p:cNvSpPr>
            <a:spLocks noGrp="1"/>
          </p:cNvSpPr>
          <p:nvPr>
            <p:ph idx="1"/>
          </p:nvPr>
        </p:nvSpPr>
        <p:spPr>
          <a:xfrm>
            <a:off x="5117106" y="685801"/>
            <a:ext cx="6385918" cy="5105400"/>
          </a:xfrm>
        </p:spPr>
        <p:txBody>
          <a:bodyPr>
            <a:normAutofit lnSpcReduction="10000"/>
          </a:bodyPr>
          <a:lstStyle/>
          <a:p>
            <a:pPr>
              <a:lnSpc>
                <a:spcPct val="90000"/>
              </a:lnSpc>
            </a:pPr>
            <a:endParaRPr lang="en-US" sz="1900" dirty="0"/>
          </a:p>
          <a:p>
            <a:pPr>
              <a:lnSpc>
                <a:spcPct val="90000"/>
              </a:lnSpc>
            </a:pPr>
            <a:r>
              <a:rPr lang="en-US" sz="1900" dirty="0"/>
              <a:t>Total revenue generated by the supermarket is $322,967</a:t>
            </a:r>
          </a:p>
          <a:p>
            <a:pPr>
              <a:lnSpc>
                <a:spcPct val="90000"/>
              </a:lnSpc>
            </a:pPr>
            <a:r>
              <a:rPr lang="en-US" sz="1900" dirty="0"/>
              <a:t>Total profit after the removal of 5% tax and COGS is $0.00</a:t>
            </a:r>
          </a:p>
          <a:p>
            <a:pPr>
              <a:lnSpc>
                <a:spcPct val="90000"/>
              </a:lnSpc>
            </a:pPr>
            <a:r>
              <a:rPr lang="en-US" sz="1900" dirty="0"/>
              <a:t>The food and beverages section generated the highest revenue ($56,145).</a:t>
            </a:r>
          </a:p>
          <a:p>
            <a:pPr>
              <a:lnSpc>
                <a:spcPct val="90000"/>
              </a:lnSpc>
            </a:pPr>
            <a:r>
              <a:rPr lang="en-US" sz="1900" dirty="0"/>
              <a:t>The highest revenue was generated by branch C ($110,569)</a:t>
            </a:r>
          </a:p>
          <a:p>
            <a:pPr>
              <a:lnSpc>
                <a:spcPct val="90000"/>
              </a:lnSpc>
            </a:pPr>
            <a:r>
              <a:rPr lang="en-US" sz="1900" dirty="0"/>
              <a:t>The highest revenue was generated by customers with a membership card ($164,223).</a:t>
            </a:r>
          </a:p>
          <a:p>
            <a:pPr>
              <a:lnSpc>
                <a:spcPct val="90000"/>
              </a:lnSpc>
            </a:pPr>
            <a:r>
              <a:rPr lang="en-US" sz="1900" dirty="0"/>
              <a:t>52% of the total sales were generated by females.</a:t>
            </a:r>
          </a:p>
          <a:p>
            <a:pPr>
              <a:lnSpc>
                <a:spcPct val="90000"/>
              </a:lnSpc>
            </a:pPr>
            <a:r>
              <a:rPr lang="en-US" sz="1900" dirty="0"/>
              <a:t>The highest sales in the supermarket was at 7pm.</a:t>
            </a:r>
          </a:p>
          <a:p>
            <a:pPr>
              <a:lnSpc>
                <a:spcPct val="90000"/>
              </a:lnSpc>
            </a:pPr>
            <a:r>
              <a:rPr lang="en-US" sz="1900" dirty="0"/>
              <a:t>The month at which the supermarket made the most sales was in January ($116,292).</a:t>
            </a:r>
          </a:p>
          <a:p>
            <a:pPr>
              <a:lnSpc>
                <a:spcPct val="90000"/>
              </a:lnSpc>
            </a:pPr>
            <a:r>
              <a:rPr lang="en-US" sz="1900" dirty="0"/>
              <a:t>The highest revenue was generated on Saturday ($56,121).</a:t>
            </a:r>
          </a:p>
          <a:p>
            <a:pPr>
              <a:lnSpc>
                <a:spcPct val="90000"/>
              </a:lnSpc>
            </a:pPr>
            <a:r>
              <a:rPr lang="en-US" sz="1900" dirty="0"/>
              <a:t>The preferred mode of payment is cash.</a:t>
            </a:r>
          </a:p>
          <a:p>
            <a:pPr>
              <a:lnSpc>
                <a:spcPct val="90000"/>
              </a:lnSpc>
            </a:pPr>
            <a:endParaRPr lang="en-US" sz="1900" dirty="0"/>
          </a:p>
        </p:txBody>
      </p:sp>
    </p:spTree>
    <p:extLst>
      <p:ext uri="{BB962C8B-B14F-4D97-AF65-F5344CB8AC3E}">
        <p14:creationId xmlns:p14="http://schemas.microsoft.com/office/powerpoint/2010/main" val="343387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7001-0613-3135-2AA0-D685A4D5A660}"/>
              </a:ext>
            </a:extLst>
          </p:cNvPr>
          <p:cNvSpPr>
            <a:spLocks noGrp="1"/>
          </p:cNvSpPr>
          <p:nvPr>
            <p:ph type="title"/>
          </p:nvPr>
        </p:nvSpPr>
        <p:spPr/>
        <p:txBody>
          <a:bodyPr/>
          <a:lstStyle/>
          <a:p>
            <a:r>
              <a:rPr lang="en-US" dirty="0"/>
              <a:t>RECOMMENDATIONS</a:t>
            </a:r>
          </a:p>
        </p:txBody>
      </p:sp>
      <p:graphicFrame>
        <p:nvGraphicFramePr>
          <p:cNvPr id="5" name="Content Placeholder 2">
            <a:extLst>
              <a:ext uri="{FF2B5EF4-FFF2-40B4-BE49-F238E27FC236}">
                <a16:creationId xmlns:a16="http://schemas.microsoft.com/office/drawing/2014/main" id="{7845129E-1419-F7DF-8F64-20E8A9B2F270}"/>
              </a:ext>
            </a:extLst>
          </p:cNvPr>
          <p:cNvGraphicFramePr>
            <a:graphicFrameLocks noGrp="1"/>
          </p:cNvGraphicFramePr>
          <p:nvPr>
            <p:ph idx="1"/>
            <p:extLst>
              <p:ext uri="{D42A27DB-BD31-4B8C-83A1-F6EECF244321}">
                <p14:modId xmlns:p14="http://schemas.microsoft.com/office/powerpoint/2010/main" val="4033561540"/>
              </p:ext>
            </p:extLst>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692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24955</TotalTime>
  <Words>434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Corbel</vt:lpstr>
      <vt:lpstr>Parallax</vt:lpstr>
      <vt:lpstr>         PREMIER SUPERMARKET SALES DATA ANALYSIS REPORT</vt:lpstr>
      <vt:lpstr>INTODUCTION</vt:lpstr>
      <vt:lpstr>PROBLEM  STATEMENT</vt:lpstr>
      <vt:lpstr>OBJECTIVE</vt:lpstr>
      <vt:lpstr>PowerPoint Presentation</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Anuoluwapo Adeleke Adejobi</dc:creator>
  <cp:lastModifiedBy>Anuoluwapo Adeleke Adejobi</cp:lastModifiedBy>
  <cp:revision>3</cp:revision>
  <dcterms:created xsi:type="dcterms:W3CDTF">2024-07-09T13:35:01Z</dcterms:created>
  <dcterms:modified xsi:type="dcterms:W3CDTF">2024-07-26T21:36:54Z</dcterms:modified>
</cp:coreProperties>
</file>