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
  </p:notesMasterIdLst>
  <p:sldIdLst>
    <p:sldId id="272" r:id="rId2"/>
    <p:sldId id="274" r:id="rId3"/>
    <p:sldId id="287" r:id="rId4"/>
    <p:sldId id="293" r:id="rId5"/>
    <p:sldId id="294" r:id="rId6"/>
    <p:sldId id="28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343" autoAdjust="0"/>
  </p:normalViewPr>
  <p:slideViewPr>
    <p:cSldViewPr showGuides="1">
      <p:cViewPr varScale="1">
        <p:scale>
          <a:sx n="82" d="100"/>
          <a:sy n="82" d="100"/>
        </p:scale>
        <p:origin x="859"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685800" y="1143000"/>
            <a:ext cx="5486400" cy="30861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A04797-B579-40AF-8F83-E4702A9ED9F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1130582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04797-B579-40AF-8F83-E4702A9ED9F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45464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04797-B579-40AF-8F83-E4702A9ED9F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2306289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A04797-B579-40AF-8F83-E4702A9ED9F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4239926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A04797-B579-40AF-8F83-E4702A9ED9FF}" type="datetimeFigureOut">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134825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A04797-B579-40AF-8F83-E4702A9ED9FF}"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4094474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A04797-B579-40AF-8F83-E4702A9ED9FF}" type="datetimeFigureOut">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287374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A04797-B579-40AF-8F83-E4702A9ED9FF}" type="datetimeFigureOut">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2922901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3590858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3793243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A04797-B579-40AF-8F83-E4702A9ED9FF}" type="datetimeFigureOut">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t>‹#›</a:t>
            </a:fld>
            <a:endParaRPr lang="en-US"/>
          </a:p>
        </p:txBody>
      </p:sp>
    </p:spTree>
    <p:extLst>
      <p:ext uri="{BB962C8B-B14F-4D97-AF65-F5344CB8AC3E}">
        <p14:creationId xmlns:p14="http://schemas.microsoft.com/office/powerpoint/2010/main" val="246302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t>4/22/2025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t>‹#›</a:t>
            </a:fld>
            <a:endParaRPr lang="en-US"/>
          </a:p>
        </p:txBody>
      </p:sp>
    </p:spTree>
    <p:extLst>
      <p:ext uri="{BB962C8B-B14F-4D97-AF65-F5344CB8AC3E}">
        <p14:creationId xmlns:p14="http://schemas.microsoft.com/office/powerpoint/2010/main" val="11614600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anandPandit/hackhazards25_green-house-agri-farm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2999" y="196097"/>
            <a:ext cx="10439401" cy="1785103"/>
          </a:xfrm>
        </p:spPr>
        <p:txBody>
          <a:bodyPr>
            <a:normAutofit/>
          </a:bodyPr>
          <a:lstStyle/>
          <a:p>
            <a:pPr algn="ctr"/>
            <a:r>
              <a:rPr lang="en-US" sz="2000" dirty="0">
                <a:solidFill>
                  <a:schemeClr val="accent6">
                    <a:lumMod val="75000"/>
                  </a:schemeClr>
                </a:solidFill>
                <a:latin typeface="Verdana" panose="020B0604030504040204" pitchFamily="34" charset="0"/>
                <a:ea typeface="Verdana" panose="020B0604030504040204" pitchFamily="34" charset="0"/>
                <a:cs typeface="Times New Roman" panose="02020603050405020304" pitchFamily="18" charset="0"/>
              </a:rPr>
              <a:t>Problem Statement 3: Real-Time Data Experience with </a:t>
            </a:r>
            <a:r>
              <a:rPr lang="en-US" sz="2000" dirty="0" err="1">
                <a:solidFill>
                  <a:schemeClr val="accent6">
                    <a:lumMod val="75000"/>
                  </a:schemeClr>
                </a:solidFill>
                <a:latin typeface="Verdana" panose="020B0604030504040204" pitchFamily="34" charset="0"/>
                <a:ea typeface="Verdana" panose="020B0604030504040204" pitchFamily="34" charset="0"/>
                <a:cs typeface="Times New Roman" panose="02020603050405020304" pitchFamily="18" charset="0"/>
              </a:rPr>
              <a:t>Fluvio</a:t>
            </a:r>
            <a:br>
              <a:rPr lang="en-US" sz="2000" dirty="0">
                <a:solidFill>
                  <a:schemeClr val="accent6">
                    <a:lumMod val="75000"/>
                  </a:schemeClr>
                </a:solidFill>
                <a:latin typeface="Verdana" panose="020B0604030504040204" pitchFamily="34" charset="0"/>
                <a:ea typeface="Verdana" panose="020B0604030504040204" pitchFamily="34" charset="0"/>
                <a:cs typeface="Times New Roman" panose="02020603050405020304" pitchFamily="18" charset="0"/>
              </a:rPr>
            </a:br>
            <a:br>
              <a:rPr lang="en-US" sz="2000" dirty="0">
                <a:solidFill>
                  <a:schemeClr val="accent6">
                    <a:lumMod val="75000"/>
                  </a:schemeClr>
                </a:solidFill>
                <a:latin typeface="Verdana" panose="020B0604030504040204" pitchFamily="34" charset="0"/>
                <a:ea typeface="Verdana" panose="020B0604030504040204" pitchFamily="34" charset="0"/>
                <a:cs typeface="Times New Roman" panose="02020603050405020304" pitchFamily="18" charset="0"/>
              </a:rPr>
            </a:br>
            <a:r>
              <a:rPr lang="en-US" sz="3200" b="1" dirty="0">
                <a:solidFill>
                  <a:schemeClr val="accent6">
                    <a:lumMod val="75000"/>
                  </a:schemeClr>
                </a:solidFill>
                <a:latin typeface="Verdana" panose="020B0604030504040204" pitchFamily="34" charset="0"/>
                <a:ea typeface="Verdana" panose="020B0604030504040204" pitchFamily="34" charset="0"/>
                <a:cs typeface="Times New Roman" panose="02020603050405020304" pitchFamily="18" charset="0"/>
              </a:rPr>
              <a:t>GREENHOUSE AGRI FARMING MONITORING</a:t>
            </a:r>
            <a:endParaRPr lang="en-IN" sz="3200" b="1" dirty="0">
              <a:solidFill>
                <a:schemeClr val="accent6">
                  <a:lumMod val="75000"/>
                </a:schemeClr>
              </a:solidFill>
              <a:latin typeface="Verdana" panose="020B0604030504040204" pitchFamily="34" charset="0"/>
              <a:ea typeface="Verdana" panose="020B0604030504040204" pitchFamily="34" charset="0"/>
              <a:cs typeface="Times New Roman" panose="02020603050405020304" pitchFamily="18" charset="0"/>
            </a:endParaRPr>
          </a:p>
        </p:txBody>
      </p:sp>
      <p:sp>
        <p:nvSpPr>
          <p:cNvPr id="5" name="TextBox 4"/>
          <p:cNvSpPr txBox="1"/>
          <p:nvPr/>
        </p:nvSpPr>
        <p:spPr>
          <a:xfrm>
            <a:off x="2888670" y="2027684"/>
            <a:ext cx="6414655" cy="1323439"/>
          </a:xfrm>
          <a:prstGeom prst="rect">
            <a:avLst/>
          </a:prstGeom>
          <a:noFill/>
        </p:spPr>
        <p:txBody>
          <a:bodyPr wrap="square" rtlCol="0">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Submitted by (Solo Performer):</a:t>
            </a:r>
          </a:p>
          <a:p>
            <a:pPr algn="ctr"/>
            <a:r>
              <a:rPr lang="en-US" sz="2000" b="1" dirty="0">
                <a:solidFill>
                  <a:srgbClr val="C00000"/>
                </a:solidFill>
                <a:latin typeface="Times New Roman" panose="02020603050405020304" pitchFamily="18" charset="0"/>
                <a:cs typeface="Times New Roman" panose="02020603050405020304" pitchFamily="18" charset="0"/>
              </a:rPr>
              <a:t>AANAND PANDIT</a:t>
            </a:r>
          </a:p>
          <a:p>
            <a:pPr algn="ctr"/>
            <a:r>
              <a:rPr lang="en-US" sz="2000" b="1" dirty="0">
                <a:solidFill>
                  <a:srgbClr val="C00000"/>
                </a:solidFill>
                <a:latin typeface="Times New Roman" panose="02020603050405020304" pitchFamily="18" charset="0"/>
                <a:cs typeface="Times New Roman" panose="02020603050405020304" pitchFamily="18" charset="0"/>
              </a:rPr>
              <a:t>aanandpandit0001@gmail.com</a:t>
            </a:r>
          </a:p>
          <a:p>
            <a:pPr algn="ctr"/>
            <a:r>
              <a:rPr lang="en-US" sz="2000" b="1" dirty="0">
                <a:solidFill>
                  <a:srgbClr val="C00000"/>
                </a:solidFill>
                <a:latin typeface="Times New Roman" panose="02020603050405020304" pitchFamily="18" charset="0"/>
                <a:cs typeface="Times New Roman" panose="02020603050405020304" pitchFamily="18" charset="0"/>
              </a:rPr>
              <a:t>github.com/</a:t>
            </a:r>
            <a:r>
              <a:rPr lang="en-US" sz="2000" b="1" dirty="0" err="1">
                <a:solidFill>
                  <a:srgbClr val="C00000"/>
                </a:solidFill>
                <a:latin typeface="Times New Roman" panose="02020603050405020304" pitchFamily="18" charset="0"/>
                <a:cs typeface="Times New Roman" panose="02020603050405020304" pitchFamily="18" charset="0"/>
              </a:rPr>
              <a:t>AanandPandit</a:t>
            </a:r>
            <a:endParaRPr lang="en-US" altLang="en-IN" sz="2000" b="1" dirty="0">
              <a:solidFill>
                <a:srgbClr val="C0000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676400" y="5257800"/>
            <a:ext cx="9016711" cy="1267719"/>
          </a:xfrm>
          <a:prstGeom prst="rect">
            <a:avLst/>
          </a:prstGeom>
        </p:spPr>
        <p:txBody>
          <a:bodyPr wrap="square">
            <a:spAutoFit/>
          </a:bodyPr>
          <a:lstStyle/>
          <a:p>
            <a:pPr marL="0" marR="0" algn="ctr">
              <a:lnSpc>
                <a:spcPct val="107000"/>
              </a:lnSpc>
              <a:spcAft>
                <a:spcPts val="800"/>
              </a:spcAft>
              <a:buNone/>
            </a:pPr>
            <a:r>
              <a:rPr lang="en-US" sz="2000" b="1" kern="100" dirty="0">
                <a:effectLst/>
                <a:latin typeface="Verdana" panose="020B0604030504040204" pitchFamily="34" charset="0"/>
                <a:ea typeface="Calibri" panose="020F0502020204030204" pitchFamily="34" charset="0"/>
                <a:cs typeface="Times New Roman" panose="02020603050405020304" pitchFamily="18" charset="0"/>
              </a:rPr>
              <a:t>HACKHAZARD’S 25</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Aft>
                <a:spcPts val="800"/>
              </a:spcAft>
              <a:buNone/>
            </a:pPr>
            <a:r>
              <a:rPr lang="en-US" sz="2000" kern="100" dirty="0">
                <a:effectLst/>
                <a:latin typeface="Verdana" panose="020B0604030504040204" pitchFamily="34" charset="0"/>
                <a:ea typeface="Calibri" panose="020F0502020204030204" pitchFamily="34" charset="0"/>
                <a:cs typeface="Times New Roman" panose="02020603050405020304" pitchFamily="18" charset="0"/>
              </a:rPr>
              <a:t>Organized By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Aft>
                <a:spcPts val="800"/>
              </a:spcAft>
            </a:pPr>
            <a:r>
              <a:rPr lang="en-US" sz="2000" b="1" kern="100" dirty="0">
                <a:effectLst/>
                <a:latin typeface="OCR A Extended" panose="02010509020102010303" pitchFamily="50" charset="0"/>
                <a:ea typeface="Calibri" panose="020F0502020204030204" pitchFamily="34" charset="0"/>
                <a:cs typeface="Times New Roman" panose="02020603050405020304" pitchFamily="18" charset="0"/>
              </a:rPr>
              <a:t>THE NAMESPACE COMMUNITY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252DBD96-AFF2-C32B-12FA-C1620E76BB98}"/>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2362200" y="3880783"/>
            <a:ext cx="3852031" cy="843617"/>
          </a:xfrm>
          <a:prstGeom prst="rect">
            <a:avLst/>
          </a:prstGeom>
          <a:noFill/>
          <a:ln>
            <a:noFill/>
          </a:ln>
        </p:spPr>
      </p:pic>
      <p:pic>
        <p:nvPicPr>
          <p:cNvPr id="10" name="Picture 9">
            <a:extLst>
              <a:ext uri="{FF2B5EF4-FFF2-40B4-BE49-F238E27FC236}">
                <a16:creationId xmlns:a16="http://schemas.microsoft.com/office/drawing/2014/main" id="{7C7F350F-B332-0234-E25B-44ADC2396DC9}"/>
              </a:ext>
            </a:extLst>
          </p:cNvPr>
          <p:cNvPicPr>
            <a:picLocks noChangeAspect="1"/>
          </p:cNvPicPr>
          <p:nvPr/>
        </p:nvPicPr>
        <p:blipFill>
          <a:blip r:embed="rId5" cstate="print">
            <a:extLst>
              <a:ext uri="{BEBA8EAE-BF5A-486C-A8C5-ECC9F3942E4B}">
                <a14:imgProps xmlns:a14="http://schemas.microsoft.com/office/drawing/2010/main">
                  <a14:imgLayer r:embed="rId6">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6791843" y="3582670"/>
            <a:ext cx="2580757" cy="14465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777875"/>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INTRODUCTION</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2F2649A-6368-2F9F-2134-AC20E4E1E3C1}"/>
              </a:ext>
            </a:extLst>
          </p:cNvPr>
          <p:cNvSpPr txBox="1">
            <a:spLocks/>
          </p:cNvSpPr>
          <p:nvPr/>
        </p:nvSpPr>
        <p:spPr>
          <a:xfrm>
            <a:off x="990600" y="19812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40223F-5999-CBBB-7068-517364A90BED}"/>
              </a:ext>
            </a:extLst>
          </p:cNvPr>
          <p:cNvSpPr txBox="1"/>
          <p:nvPr/>
        </p:nvSpPr>
        <p:spPr>
          <a:xfrm>
            <a:off x="914400" y="1219200"/>
            <a:ext cx="10515600" cy="4893647"/>
          </a:xfrm>
          <a:prstGeom prst="rect">
            <a:avLst/>
          </a:prstGeom>
          <a:noFill/>
        </p:spPr>
        <p:txBody>
          <a:bodyPr wrap="square" rtlCol="0">
            <a:spAutoFit/>
          </a:bodyPr>
          <a:lstStyle/>
          <a:p>
            <a:r>
              <a:rPr lang="en-US" sz="2400" b="1" dirty="0">
                <a:solidFill>
                  <a:schemeClr val="accent6">
                    <a:lumMod val="75000"/>
                  </a:schemeClr>
                </a:solidFill>
              </a:rPr>
              <a:t>Introduction</a:t>
            </a:r>
            <a:r>
              <a:rPr lang="en-US" sz="2400" dirty="0">
                <a:solidFill>
                  <a:schemeClr val="accent6">
                    <a:lumMod val="75000"/>
                  </a:schemeClr>
                </a:solidFill>
              </a:rPr>
              <a:t>:</a:t>
            </a:r>
            <a:br>
              <a:rPr lang="en-US" sz="2400" dirty="0"/>
            </a:br>
            <a:r>
              <a:rPr lang="en-US" sz="2400" dirty="0"/>
              <a:t>A smart greenhouse system that simulates real-time monitoring and control using IoT, </a:t>
            </a:r>
            <a:r>
              <a:rPr lang="en-US" sz="2400" dirty="0" err="1"/>
              <a:t>Fluvio</a:t>
            </a:r>
            <a:r>
              <a:rPr lang="en-US" sz="2400" dirty="0"/>
              <a:t>, PyQt5, and Flask.</a:t>
            </a:r>
          </a:p>
          <a:p>
            <a:endParaRPr lang="en-US" sz="2400" dirty="0"/>
          </a:p>
          <a:p>
            <a:r>
              <a:rPr lang="en-US" sz="2400" b="1" dirty="0">
                <a:solidFill>
                  <a:schemeClr val="accent6">
                    <a:lumMod val="75000"/>
                  </a:schemeClr>
                </a:solidFill>
              </a:rPr>
              <a:t>Problem Statement</a:t>
            </a:r>
            <a:r>
              <a:rPr lang="en-US" sz="2400" dirty="0">
                <a:solidFill>
                  <a:schemeClr val="accent6">
                    <a:lumMod val="75000"/>
                  </a:schemeClr>
                </a:solidFill>
              </a:rPr>
              <a:t>:</a:t>
            </a:r>
            <a:br>
              <a:rPr lang="en-US" sz="2400" dirty="0"/>
            </a:br>
            <a:r>
              <a:rPr lang="en-US" sz="2400" dirty="0"/>
              <a:t>Traditional greenhouses suffer from inefficient manual monitoring. This project provides a smart system for automated real-time environmental control.</a:t>
            </a:r>
          </a:p>
          <a:p>
            <a:endParaRPr lang="en-US" sz="2400" dirty="0"/>
          </a:p>
          <a:p>
            <a:r>
              <a:rPr lang="en-US" sz="2400" b="1" dirty="0">
                <a:solidFill>
                  <a:schemeClr val="accent6">
                    <a:lumMod val="75000"/>
                  </a:schemeClr>
                </a:solidFill>
              </a:rPr>
              <a:t>Scope</a:t>
            </a:r>
            <a:r>
              <a:rPr lang="en-US" sz="2400" dirty="0">
                <a:solidFill>
                  <a:schemeClr val="accent6">
                    <a:lumMod val="75000"/>
                  </a:schemeClr>
                </a:solidFill>
              </a:rPr>
              <a:t>:</a:t>
            </a:r>
            <a:br>
              <a:rPr lang="en-US" sz="2400" dirty="0"/>
            </a:br>
            <a:r>
              <a:rPr lang="en-US" sz="2400" dirty="0">
                <a:effectLst/>
                <a:ea typeface="Calibri" panose="020F0502020204030204" pitchFamily="34" charset="0"/>
                <a:cs typeface="Times New Roman" panose="02020603050405020304" pitchFamily="18" charset="0"/>
              </a:rPr>
              <a:t>The system simulates sensor readings for temperature, humidity, CO₂, soil moisture, water level, and rainfall, alongside device controls for lights, fans, pumps, and ACs. The solution is intended for educational, prototype, and simulation purposes and can be extended for real hardware integration.</a:t>
            </a:r>
            <a:endParaRPr lang="en-US" sz="2400" dirty="0"/>
          </a:p>
        </p:txBody>
      </p:sp>
      <p:cxnSp>
        <p:nvCxnSpPr>
          <p:cNvPr id="7" name="Straight Connector 6">
            <a:extLst>
              <a:ext uri="{FF2B5EF4-FFF2-40B4-BE49-F238E27FC236}">
                <a16:creationId xmlns:a16="http://schemas.microsoft.com/office/drawing/2014/main" id="{FF2CCB12-6C3A-26FD-8089-2ADBF4CFC093}"/>
              </a:ext>
            </a:extLst>
          </p:cNvPr>
          <p:cNvCxnSpPr/>
          <p:nvPr/>
        </p:nvCxnSpPr>
        <p:spPr>
          <a:xfrm>
            <a:off x="571500" y="1157320"/>
            <a:ext cx="11049000" cy="0"/>
          </a:xfrm>
          <a:prstGeom prst="line">
            <a:avLst/>
          </a:prstGeom>
          <a:ln w="38100">
            <a:solidFill>
              <a:schemeClr val="accent5">
                <a:lumMod val="75000"/>
              </a:schemeClr>
            </a:solidFill>
          </a:ln>
        </p:spPr>
        <p:style>
          <a:lnRef idx="1">
            <a:schemeClr val="accent2"/>
          </a:lnRef>
          <a:fillRef idx="0">
            <a:schemeClr val="accent2"/>
          </a:fillRef>
          <a:effectRef idx="0">
            <a:schemeClr val="accent2"/>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10515600" cy="777875"/>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SYSTEM ARCHITECTURE</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32F2649A-6368-2F9F-2134-AC20E4E1E3C1}"/>
              </a:ext>
            </a:extLst>
          </p:cNvPr>
          <p:cNvSpPr txBox="1">
            <a:spLocks/>
          </p:cNvSpPr>
          <p:nvPr/>
        </p:nvSpPr>
        <p:spPr>
          <a:xfrm>
            <a:off x="990600" y="19812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C40223F-5999-CBBB-7068-517364A90BED}"/>
              </a:ext>
            </a:extLst>
          </p:cNvPr>
          <p:cNvSpPr txBox="1"/>
          <p:nvPr/>
        </p:nvSpPr>
        <p:spPr>
          <a:xfrm>
            <a:off x="853751" y="5985788"/>
            <a:ext cx="5394649" cy="461665"/>
          </a:xfrm>
          <a:prstGeom prst="rect">
            <a:avLst/>
          </a:prstGeom>
          <a:noFill/>
        </p:spPr>
        <p:txBody>
          <a:bodyPr wrap="square" rtlCol="0">
            <a:spAutoFit/>
          </a:bodyPr>
          <a:lstStyle/>
          <a:p>
            <a:pPr algn="ctr"/>
            <a:r>
              <a:rPr lang="en-US" sz="2400" dirty="0">
                <a:latin typeface="Times New Roman" panose="02020603050405020304" pitchFamily="18" charset="0"/>
                <a:ea typeface="Verdana" panose="020B0604030504040204" pitchFamily="34" charset="0"/>
                <a:cs typeface="Times New Roman" panose="02020603050405020304" pitchFamily="18" charset="0"/>
              </a:rPr>
              <a:t>Fig.: High-Level System Architecture</a:t>
            </a:r>
          </a:p>
        </p:txBody>
      </p:sp>
      <p:cxnSp>
        <p:nvCxnSpPr>
          <p:cNvPr id="3" name="Straight Connector 2">
            <a:extLst>
              <a:ext uri="{FF2B5EF4-FFF2-40B4-BE49-F238E27FC236}">
                <a16:creationId xmlns:a16="http://schemas.microsoft.com/office/drawing/2014/main" id="{375A8F93-2BA1-1EAA-642A-9E9D0AA0F1CC}"/>
              </a:ext>
            </a:extLst>
          </p:cNvPr>
          <p:cNvCxnSpPr/>
          <p:nvPr/>
        </p:nvCxnSpPr>
        <p:spPr>
          <a:xfrm>
            <a:off x="571500" y="990600"/>
            <a:ext cx="11049000" cy="0"/>
          </a:xfrm>
          <a:prstGeom prst="line">
            <a:avLst/>
          </a:prstGeom>
          <a:ln w="38100">
            <a:solidFill>
              <a:schemeClr val="accent5">
                <a:lumMod val="75000"/>
              </a:schemeClr>
            </a:solidFill>
          </a:ln>
        </p:spPr>
        <p:style>
          <a:lnRef idx="1">
            <a:schemeClr val="accent2"/>
          </a:lnRef>
          <a:fillRef idx="0">
            <a:schemeClr val="accent2"/>
          </a:fillRef>
          <a:effectRef idx="0">
            <a:schemeClr val="accent2"/>
          </a:effectRef>
          <a:fontRef idx="minor">
            <a:schemeClr val="tx1"/>
          </a:fontRef>
        </p:style>
      </p:cxnSp>
      <p:pic>
        <p:nvPicPr>
          <p:cNvPr id="5" name="Picture 4">
            <a:extLst>
              <a:ext uri="{FF2B5EF4-FFF2-40B4-BE49-F238E27FC236}">
                <a16:creationId xmlns:a16="http://schemas.microsoft.com/office/drawing/2014/main" id="{EB67A94E-8AE4-AC4E-00F5-55A4122E5D21}"/>
              </a:ext>
            </a:extLst>
          </p:cNvPr>
          <p:cNvPicPr>
            <a:picLocks noChangeAspect="1"/>
          </p:cNvPicPr>
          <p:nvPr/>
        </p:nvPicPr>
        <p:blipFill>
          <a:blip r:embed="rId2"/>
          <a:stretch>
            <a:fillRect/>
          </a:stretch>
        </p:blipFill>
        <p:spPr>
          <a:xfrm>
            <a:off x="533400" y="1311592"/>
            <a:ext cx="5731510" cy="4234815"/>
          </a:xfrm>
          <a:prstGeom prst="rect">
            <a:avLst/>
          </a:prstGeom>
        </p:spPr>
      </p:pic>
      <p:sp>
        <p:nvSpPr>
          <p:cNvPr id="7" name="TextBox 6">
            <a:extLst>
              <a:ext uri="{FF2B5EF4-FFF2-40B4-BE49-F238E27FC236}">
                <a16:creationId xmlns:a16="http://schemas.microsoft.com/office/drawing/2014/main" id="{D2DF6D3E-5828-050F-1983-E61AB73FE108}"/>
              </a:ext>
            </a:extLst>
          </p:cNvPr>
          <p:cNvSpPr txBox="1"/>
          <p:nvPr/>
        </p:nvSpPr>
        <p:spPr>
          <a:xfrm>
            <a:off x="6739216" y="1549895"/>
            <a:ext cx="5317490" cy="3758208"/>
          </a:xfrm>
          <a:prstGeom prst="rect">
            <a:avLst/>
          </a:prstGeom>
          <a:noFill/>
        </p:spPr>
        <p:txBody>
          <a:bodyPr wrap="square" rtlCol="0">
            <a:spAutoFit/>
          </a:bodyPr>
          <a:lstStyle/>
          <a:p>
            <a:pPr marR="0" lvl="0" algn="just">
              <a:lnSpc>
                <a:spcPct val="107000"/>
              </a:lnSpc>
              <a:spcAft>
                <a:spcPts val="800"/>
              </a:spcAft>
              <a:buSzPts val="1000"/>
              <a:tabLst>
                <a:tab pos="457200" algn="l"/>
              </a:tabLst>
            </a:pPr>
            <a:r>
              <a:rPr lang="en-US" sz="1800" b="1" kern="100" dirty="0">
                <a:effectLst/>
                <a:latin typeface="Verdana" panose="020B0604030504040204" pitchFamily="34" charset="0"/>
                <a:ea typeface="Calibri" panose="020F0502020204030204" pitchFamily="34" charset="0"/>
                <a:cs typeface="Times New Roman" panose="02020603050405020304" pitchFamily="18" charset="0"/>
              </a:rPr>
              <a:t>Technology Stack:</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b="1" kern="100" dirty="0">
                <a:effectLst/>
                <a:latin typeface="Verdana" panose="020B0604030504040204" pitchFamily="34" charset="0"/>
                <a:ea typeface="Calibri" panose="020F0502020204030204" pitchFamily="34" charset="0"/>
                <a:cs typeface="Times New Roman" panose="02020603050405020304" pitchFamily="18" charset="0"/>
              </a:rPr>
              <a:t>Languages:</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Python (Flask, PyQt5)</a:t>
            </a:r>
          </a:p>
          <a:p>
            <a:pPr marL="342900" marR="0" lvl="0" indent="-342900" algn="just">
              <a:lnSpc>
                <a:spcPct val="107000"/>
              </a:lnSpc>
              <a:spcAft>
                <a:spcPts val="800"/>
              </a:spcAft>
              <a:buSzPts val="1000"/>
              <a:buFont typeface="Symbol" panose="05050102010706020507" pitchFamily="18" charset="2"/>
              <a:buChar char=""/>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Verdana" panose="020B0604030504040204" pitchFamily="34" charset="0"/>
                <a:ea typeface="Calibri" panose="020F0502020204030204" pitchFamily="34" charset="0"/>
                <a:cs typeface="Times New Roman" panose="02020603050405020304" pitchFamily="18" charset="0"/>
              </a:rPr>
              <a:t>Web:</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HTML, CSS, JavaScript, Chart.js</a:t>
            </a:r>
          </a:p>
          <a:p>
            <a:pPr marL="342900" marR="0" lvl="0" indent="-342900">
              <a:lnSpc>
                <a:spcPct val="107000"/>
              </a:lnSpc>
              <a:spcAft>
                <a:spcPts val="800"/>
              </a:spcAft>
              <a:buSzPts val="1000"/>
              <a:buFont typeface="Symbol" panose="05050102010706020507" pitchFamily="18" charset="2"/>
              <a:buChar char=""/>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Verdana" panose="020B0604030504040204" pitchFamily="34" charset="0"/>
                <a:ea typeface="Calibri" panose="020F0502020204030204" pitchFamily="34" charset="0"/>
                <a:cs typeface="Times New Roman" panose="02020603050405020304" pitchFamily="18" charset="0"/>
              </a:rPr>
              <a:t>Streaming:</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a:t>
            </a:r>
            <a:r>
              <a:rPr lang="en-US" sz="1800" kern="100" dirty="0" err="1">
                <a:effectLst/>
                <a:latin typeface="Verdana" panose="020B0604030504040204" pitchFamily="34" charset="0"/>
                <a:ea typeface="Calibri" panose="020F0502020204030204" pitchFamily="34" charset="0"/>
                <a:cs typeface="Times New Roman" panose="02020603050405020304" pitchFamily="18" charset="0"/>
              </a:rPr>
              <a:t>Fluvio</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(event-driven messaging and </a:t>
            </a:r>
            <a:r>
              <a:rPr lang="en-US" sz="1800" kern="100" dirty="0" err="1">
                <a:effectLst/>
                <a:latin typeface="Verdana" panose="020B0604030504040204" pitchFamily="34" charset="0"/>
                <a:ea typeface="Calibri" panose="020F0502020204030204" pitchFamily="34" charset="0"/>
                <a:cs typeface="Times New Roman" panose="02020603050405020304" pitchFamily="18" charset="0"/>
              </a:rPr>
              <a:t>SmartModules</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a:t>
            </a:r>
          </a:p>
          <a:p>
            <a:pPr marL="342900" marR="0" lvl="0" indent="-342900">
              <a:lnSpc>
                <a:spcPct val="107000"/>
              </a:lnSpc>
              <a:spcAft>
                <a:spcPts val="800"/>
              </a:spcAft>
              <a:buSzPts val="1000"/>
              <a:buFont typeface="Symbol" panose="05050102010706020507" pitchFamily="18" charset="2"/>
              <a:buChar char=""/>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1800" b="1" kern="100" dirty="0">
                <a:effectLst/>
                <a:latin typeface="Verdana" panose="020B0604030504040204" pitchFamily="34" charset="0"/>
                <a:ea typeface="Calibri" panose="020F0502020204030204" pitchFamily="34" charset="0"/>
                <a:cs typeface="Times New Roman" panose="02020603050405020304" pitchFamily="18" charset="0"/>
              </a:rPr>
              <a:t>Others:</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Threads, Subprocess, </a:t>
            </a:r>
            <a:r>
              <a:rPr lang="en-US" sz="1800" kern="100" dirty="0" err="1">
                <a:effectLst/>
                <a:latin typeface="Verdana" panose="020B0604030504040204" pitchFamily="34" charset="0"/>
                <a:ea typeface="Calibri" panose="020F0502020204030204" pitchFamily="34" charset="0"/>
                <a:cs typeface="Times New Roman" panose="02020603050405020304" pitchFamily="18" charset="0"/>
              </a:rPr>
              <a:t>Pytz</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(for </a:t>
            </a:r>
            <a:r>
              <a:rPr lang="en-US" sz="1800" kern="100" dirty="0" err="1">
                <a:effectLst/>
                <a:latin typeface="Verdana" panose="020B0604030504040204" pitchFamily="34" charset="0"/>
                <a:ea typeface="Calibri" panose="020F0502020204030204" pitchFamily="34" charset="0"/>
                <a:cs typeface="Times New Roman" panose="02020603050405020304" pitchFamily="18" charset="0"/>
              </a:rPr>
              <a:t>timezone</a:t>
            </a: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 handling)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3AE8B9D6-221C-0BD8-2FF9-1E5A99159C16}"/>
              </a:ext>
            </a:extLst>
          </p:cNvPr>
          <p:cNvCxnSpPr>
            <a:cxnSpLocks/>
          </p:cNvCxnSpPr>
          <p:nvPr/>
        </p:nvCxnSpPr>
        <p:spPr>
          <a:xfrm>
            <a:off x="6400800" y="1337588"/>
            <a:ext cx="0" cy="4987012"/>
          </a:xfrm>
          <a:prstGeom prst="line">
            <a:avLst/>
          </a:prstGeom>
          <a:ln w="38100">
            <a:solidFill>
              <a:schemeClr val="accent5">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4938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5D131-9824-82E8-56BB-A5C9EC352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A5DB1-7444-475D-F8EC-95FA576CB80C}"/>
              </a:ext>
            </a:extLst>
          </p:cNvPr>
          <p:cNvSpPr>
            <a:spLocks noGrp="1"/>
          </p:cNvSpPr>
          <p:nvPr>
            <p:ph type="title"/>
          </p:nvPr>
        </p:nvSpPr>
        <p:spPr>
          <a:xfrm>
            <a:off x="838200" y="381000"/>
            <a:ext cx="10515600" cy="777875"/>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HOW TO RUN THE PROJECT</a:t>
            </a:r>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794631D-C9F7-E8FB-8077-092CD6E0E2EF}"/>
              </a:ext>
            </a:extLst>
          </p:cNvPr>
          <p:cNvSpPr txBox="1">
            <a:spLocks/>
          </p:cNvSpPr>
          <p:nvPr/>
        </p:nvSpPr>
        <p:spPr>
          <a:xfrm>
            <a:off x="990600" y="19812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b="1"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978E702-19F7-F2F1-6ACA-0604ED2727FC}"/>
              </a:ext>
            </a:extLst>
          </p:cNvPr>
          <p:cNvSpPr txBox="1"/>
          <p:nvPr/>
        </p:nvSpPr>
        <p:spPr>
          <a:xfrm>
            <a:off x="875522" y="1299034"/>
            <a:ext cx="10515600" cy="3554114"/>
          </a:xfrm>
          <a:prstGeom prst="rect">
            <a:avLst/>
          </a:prstGeom>
          <a:noFill/>
        </p:spPr>
        <p:txBody>
          <a:bodyPr wrap="square" rtlCol="0">
            <a:spAutoFit/>
          </a:bodyPr>
          <a:lstStyle/>
          <a:p>
            <a:pPr marR="0" lvl="0" algn="just">
              <a:lnSpc>
                <a:spcPct val="107000"/>
              </a:lnSpc>
              <a:spcAft>
                <a:spcPts val="800"/>
              </a:spcAft>
              <a:buSzPts val="1000"/>
              <a:tabLst>
                <a:tab pos="457200" algn="l"/>
              </a:tabLst>
            </a:pPr>
            <a:r>
              <a:rPr lang="en-US" b="1" kern="100" dirty="0">
                <a:latin typeface="Verdana" panose="020B0604030504040204" pitchFamily="34" charset="0"/>
                <a:ea typeface="Calibri" panose="020F0502020204030204" pitchFamily="34" charset="0"/>
                <a:cs typeface="Times New Roman" panose="02020603050405020304" pitchFamily="18" charset="0"/>
              </a:rPr>
              <a:t>Requirements</a:t>
            </a:r>
            <a:r>
              <a:rPr lang="en-US" sz="1800" b="1" kern="100" dirty="0">
                <a:effectLst/>
                <a:latin typeface="Verdana" panose="020B0604030504040204" pitchFamily="34" charset="0"/>
                <a:ea typeface="Calibri" panose="020F0502020204030204" pitchFamily="34" charset="0"/>
                <a:cs typeface="Times New Roman" panose="02020603050405020304" pitchFamily="18" charset="0"/>
              </a:rPr>
              <a:t>:</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kern="100" dirty="0">
                <a:latin typeface="Verdana" panose="020B0604030504040204" pitchFamily="34" charset="0"/>
                <a:ea typeface="Calibri" panose="020F0502020204030204" pitchFamily="34" charset="0"/>
                <a:cs typeface="Times New Roman" panose="02020603050405020304" pitchFamily="18" charset="0"/>
              </a:rPr>
              <a:t>Linux OS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Python 3.12 or higher</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kern="100" dirty="0">
                <a:latin typeface="Verdana" panose="020B0604030504040204" pitchFamily="34" charset="0"/>
                <a:ea typeface="Calibri" panose="020F0502020204030204" pitchFamily="34" charset="0"/>
                <a:cs typeface="Times New Roman" panose="02020603050405020304" pitchFamily="18" charset="0"/>
              </a:rPr>
              <a:t>Flask, and necessary library from requirements.txt</a:t>
            </a:r>
          </a:p>
          <a:p>
            <a:pPr lvl="1" algn="just">
              <a:lnSpc>
                <a:spcPct val="107000"/>
              </a:lnSpc>
              <a:spcAft>
                <a:spcPts val="800"/>
              </a:spcAft>
              <a:buSzPts val="1000"/>
              <a:tabLst>
                <a:tab pos="457200" algn="l"/>
              </a:tabLst>
            </a:pPr>
            <a:r>
              <a:rPr lang="en-US" i="1" kern="100" dirty="0" err="1">
                <a:solidFill>
                  <a:schemeClr val="accent6"/>
                </a:solidFill>
                <a:latin typeface="Consolas" panose="020B0609020204030204" pitchFamily="49" charset="0"/>
                <a:ea typeface="Calibri" panose="020F0502020204030204" pitchFamily="34" charset="0"/>
                <a:cs typeface="Times New Roman" panose="02020603050405020304" pitchFamily="18" charset="0"/>
              </a:rPr>
              <a:t>s</a:t>
            </a:r>
            <a:r>
              <a:rPr lang="en-US" i="1" kern="100" dirty="0" err="1">
                <a:solidFill>
                  <a:schemeClr val="accent6"/>
                </a:solidFill>
                <a:effectLst/>
                <a:latin typeface="Consolas" panose="020B0609020204030204" pitchFamily="49" charset="0"/>
                <a:ea typeface="Calibri" panose="020F0502020204030204" pitchFamily="34" charset="0"/>
                <a:cs typeface="Times New Roman" panose="02020603050405020304" pitchFamily="18" charset="0"/>
              </a:rPr>
              <a:t>udo</a:t>
            </a:r>
            <a:r>
              <a:rPr lang="en-US" i="1" kern="100" dirty="0">
                <a:solidFill>
                  <a:schemeClr val="accent6"/>
                </a:solidFill>
                <a:effectLst/>
                <a:latin typeface="Consolas" panose="020B0609020204030204" pitchFamily="49" charset="0"/>
                <a:ea typeface="Calibri" panose="020F0502020204030204" pitchFamily="34" charset="0"/>
                <a:cs typeface="Times New Roman" panose="02020603050405020304" pitchFamily="18" charset="0"/>
              </a:rPr>
              <a:t> pip3 install –r requirements.txt –break-system-packages</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kern="100" dirty="0">
                <a:latin typeface="Verdana" panose="020B0604030504040204" pitchFamily="34" charset="0"/>
                <a:ea typeface="Calibri" panose="020F0502020204030204" pitchFamily="34" charset="0"/>
                <a:cs typeface="Times New Roman" panose="02020603050405020304" pitchFamily="18" charset="0"/>
              </a:rPr>
              <a:t>Follow the instructions from readme or from the documentation.</a:t>
            </a:r>
          </a:p>
          <a:p>
            <a:pPr marL="342900" marR="0" lvl="0" indent="-342900" algn="just">
              <a:lnSpc>
                <a:spcPct val="107000"/>
              </a:lnSpc>
              <a:spcAft>
                <a:spcPts val="800"/>
              </a:spcAft>
              <a:buSzPts val="1000"/>
              <a:buFont typeface="Symbol" panose="05050102010706020507" pitchFamily="18" charset="2"/>
              <a:buChar char=""/>
              <a:tabLst>
                <a:tab pos="457200" algn="l"/>
              </a:tabLst>
            </a:pPr>
            <a:r>
              <a:rPr lang="en-US" sz="1800" kern="100" dirty="0">
                <a:effectLst/>
                <a:latin typeface="Verdana" panose="020B0604030504040204" pitchFamily="34" charset="0"/>
                <a:ea typeface="Calibri" panose="020F0502020204030204" pitchFamily="34" charset="0"/>
                <a:cs typeface="Times New Roman" panose="02020603050405020304" pitchFamily="18" charset="0"/>
              </a:rPr>
              <a:t>Links:</a:t>
            </a:r>
          </a:p>
          <a:p>
            <a:pPr marL="800100" lvl="1" indent="-342900" algn="just">
              <a:lnSpc>
                <a:spcPct val="107000"/>
              </a:lnSpc>
              <a:spcAft>
                <a:spcPts val="800"/>
              </a:spcAft>
              <a:buSzPts val="1000"/>
              <a:buFont typeface="Symbol" panose="05050102010706020507" pitchFamily="18" charset="2"/>
              <a:buChar char=""/>
              <a:tabLst>
                <a:tab pos="457200" algn="l"/>
              </a:tabLst>
            </a:pPr>
            <a:r>
              <a:rPr lang="en-US" dirty="0" err="1">
                <a:hlinkClick r:id="rId2"/>
              </a:rPr>
              <a:t>AanandPandit</a:t>
            </a:r>
            <a:r>
              <a:rPr lang="en-US" dirty="0">
                <a:hlinkClick r:id="rId2"/>
              </a:rPr>
              <a:t>/hackhazards25_green-house-agri-farming</a:t>
            </a:r>
            <a:endParaRPr lang="en-US" kern="100" dirty="0">
              <a:latin typeface="Verdana" panose="020B0604030504040204" pitchFamily="34" charset="0"/>
              <a:ea typeface="Calibri" panose="020F0502020204030204" pitchFamily="34" charset="0"/>
              <a:cs typeface="Times New Roman" panose="02020603050405020304" pitchFamily="18" charset="0"/>
            </a:endParaRPr>
          </a:p>
          <a:p>
            <a:pPr marL="800100" lvl="1" indent="-342900" algn="just">
              <a:lnSpc>
                <a:spcPct val="107000"/>
              </a:lnSpc>
              <a:spcAft>
                <a:spcPts val="800"/>
              </a:spcAft>
              <a:buSzPts val="1000"/>
              <a:buFont typeface="Symbol" panose="05050102010706020507" pitchFamily="18" charset="2"/>
              <a:buChar char=""/>
              <a:tabLst>
                <a:tab pos="457200" algn="l"/>
              </a:tabLst>
            </a:pPr>
            <a:r>
              <a:rPr lang="en-US" kern="100" dirty="0">
                <a:latin typeface="Verdana" panose="020B0604030504040204" pitchFamily="34" charset="0"/>
                <a:ea typeface="Calibri" panose="020F0502020204030204" pitchFamily="34" charset="0"/>
                <a:cs typeface="Times New Roman" panose="02020603050405020304" pitchFamily="18" charset="0"/>
              </a:rPr>
              <a:t>https://youtu.be/ubT7Vlt_fJ4</a:t>
            </a:r>
          </a:p>
        </p:txBody>
      </p:sp>
      <p:cxnSp>
        <p:nvCxnSpPr>
          <p:cNvPr id="3" name="Straight Connector 2">
            <a:extLst>
              <a:ext uri="{FF2B5EF4-FFF2-40B4-BE49-F238E27FC236}">
                <a16:creationId xmlns:a16="http://schemas.microsoft.com/office/drawing/2014/main" id="{E23022E4-1C28-6260-8C79-D32D895D42A0}"/>
              </a:ext>
            </a:extLst>
          </p:cNvPr>
          <p:cNvCxnSpPr/>
          <p:nvPr/>
        </p:nvCxnSpPr>
        <p:spPr>
          <a:xfrm>
            <a:off x="571500" y="990600"/>
            <a:ext cx="11049000" cy="0"/>
          </a:xfrm>
          <a:prstGeom prst="line">
            <a:avLst/>
          </a:prstGeom>
          <a:ln w="38100">
            <a:solidFill>
              <a:schemeClr val="accent5">
                <a:lumMod val="75000"/>
              </a:schemeClr>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44302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1C2CB-CB8F-F531-34A2-743C834A61CA}"/>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0C6F486-6427-4485-04BB-3A95000FDF82}"/>
              </a:ext>
            </a:extLst>
          </p:cNvPr>
          <p:cNvCxnSpPr/>
          <p:nvPr/>
        </p:nvCxnSpPr>
        <p:spPr>
          <a:xfrm>
            <a:off x="571500" y="990600"/>
            <a:ext cx="11049000" cy="0"/>
          </a:xfrm>
          <a:prstGeom prst="line">
            <a:avLst/>
          </a:prstGeom>
          <a:ln w="38100">
            <a:solidFill>
              <a:schemeClr val="accent5">
                <a:lumMod val="75000"/>
              </a:schemeClr>
            </a:solidFill>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0D9664CC-6EAB-4F4A-3C85-8CB355EC5639}"/>
              </a:ext>
            </a:extLst>
          </p:cNvPr>
          <p:cNvSpPr>
            <a:spLocks noGrp="1"/>
          </p:cNvSpPr>
          <p:nvPr>
            <p:ph type="title"/>
          </p:nvPr>
        </p:nvSpPr>
        <p:spPr>
          <a:xfrm>
            <a:off x="838200" y="381000"/>
            <a:ext cx="10515600" cy="777875"/>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RESULSTS AND OUTPUT</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5D73293E-4089-81D9-426B-B0D3D91E1641}"/>
              </a:ext>
            </a:extLst>
          </p:cNvPr>
          <p:cNvPicPr>
            <a:picLocks noChangeAspect="1"/>
          </p:cNvPicPr>
          <p:nvPr/>
        </p:nvPicPr>
        <p:blipFill>
          <a:blip r:embed="rId2"/>
          <a:stretch>
            <a:fillRect/>
          </a:stretch>
        </p:blipFill>
        <p:spPr>
          <a:xfrm>
            <a:off x="1333500" y="1219200"/>
            <a:ext cx="9525000" cy="5346024"/>
          </a:xfrm>
          <a:prstGeom prst="rect">
            <a:avLst/>
          </a:prstGeom>
        </p:spPr>
      </p:pic>
    </p:spTree>
    <p:extLst>
      <p:ext uri="{BB962C8B-B14F-4D97-AF65-F5344CB8AC3E}">
        <p14:creationId xmlns:p14="http://schemas.microsoft.com/office/powerpoint/2010/main" val="510779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F8BE7-0A2E-050C-F27C-3BFB2BBC4752}"/>
            </a:ext>
          </a:extLst>
        </p:cNvPr>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21C4FFB3-F62F-7CD3-7499-5742616D702C}"/>
              </a:ext>
            </a:extLst>
          </p:cNvPr>
          <p:cNvCxnSpPr/>
          <p:nvPr/>
        </p:nvCxnSpPr>
        <p:spPr>
          <a:xfrm>
            <a:off x="571500" y="990600"/>
            <a:ext cx="11049000" cy="0"/>
          </a:xfrm>
          <a:prstGeom prst="line">
            <a:avLst/>
          </a:prstGeom>
          <a:ln w="38100">
            <a:solidFill>
              <a:schemeClr val="accent5">
                <a:lumMod val="75000"/>
              </a:schemeClr>
            </a:solidFill>
          </a:ln>
        </p:spPr>
        <p:style>
          <a:lnRef idx="1">
            <a:schemeClr val="accent2"/>
          </a:lnRef>
          <a:fillRef idx="0">
            <a:schemeClr val="accent2"/>
          </a:fillRef>
          <a:effectRef idx="0">
            <a:schemeClr val="accent2"/>
          </a:effectRef>
          <a:fontRef idx="minor">
            <a:schemeClr val="tx1"/>
          </a:fontRef>
        </p:style>
      </p:cxnSp>
      <p:sp>
        <p:nvSpPr>
          <p:cNvPr id="2" name="Title 1">
            <a:extLst>
              <a:ext uri="{FF2B5EF4-FFF2-40B4-BE49-F238E27FC236}">
                <a16:creationId xmlns:a16="http://schemas.microsoft.com/office/drawing/2014/main" id="{86A8906A-D951-305D-CBFE-E5DE09552FD0}"/>
              </a:ext>
            </a:extLst>
          </p:cNvPr>
          <p:cNvSpPr>
            <a:spLocks noGrp="1"/>
          </p:cNvSpPr>
          <p:nvPr>
            <p:ph type="title"/>
          </p:nvPr>
        </p:nvSpPr>
        <p:spPr>
          <a:xfrm>
            <a:off x="838200" y="381000"/>
            <a:ext cx="10515600" cy="777875"/>
          </a:xfrm>
        </p:spPr>
        <p:txBody>
          <a:bodyPr>
            <a:normAutofit/>
          </a:bodyPr>
          <a:lstStyle/>
          <a:p>
            <a:r>
              <a:rPr lang="en-IN" sz="3600" b="1" dirty="0">
                <a:solidFill>
                  <a:srgbClr val="FF0000"/>
                </a:solidFill>
                <a:latin typeface="Times New Roman" panose="02020603050405020304" pitchFamily="18" charset="0"/>
                <a:cs typeface="Times New Roman" panose="02020603050405020304" pitchFamily="18" charset="0"/>
              </a:rPr>
              <a:t>RESULSTS AND OUTPUT</a:t>
            </a:r>
            <a:endParaRPr lang="en-US" sz="3600" b="1"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9D77AEE-9601-CE6F-E365-A3363AD295C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332" y="1038224"/>
            <a:ext cx="5063068" cy="2847976"/>
          </a:xfrm>
          <a:prstGeom prst="rect">
            <a:avLst/>
          </a:prstGeom>
        </p:spPr>
      </p:pic>
      <p:pic>
        <p:nvPicPr>
          <p:cNvPr id="10" name="Picture 9">
            <a:extLst>
              <a:ext uri="{FF2B5EF4-FFF2-40B4-BE49-F238E27FC236}">
                <a16:creationId xmlns:a16="http://schemas.microsoft.com/office/drawing/2014/main" id="{9256049A-E284-9C27-EEAE-3E3A6BE6D3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332" y="3933823"/>
            <a:ext cx="5063067" cy="2847975"/>
          </a:xfrm>
          <a:prstGeom prst="rect">
            <a:avLst/>
          </a:prstGeom>
        </p:spPr>
      </p:pic>
      <p:pic>
        <p:nvPicPr>
          <p:cNvPr id="12" name="Picture 11">
            <a:extLst>
              <a:ext uri="{FF2B5EF4-FFF2-40B4-BE49-F238E27FC236}">
                <a16:creationId xmlns:a16="http://schemas.microsoft.com/office/drawing/2014/main" id="{15D30CA7-78CC-DB63-9163-38295D7572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4602" y="1038224"/>
            <a:ext cx="5063067" cy="2847976"/>
          </a:xfrm>
          <a:prstGeom prst="rect">
            <a:avLst/>
          </a:prstGeom>
        </p:spPr>
      </p:pic>
      <p:pic>
        <p:nvPicPr>
          <p:cNvPr id="14" name="Picture 13">
            <a:extLst>
              <a:ext uri="{FF2B5EF4-FFF2-40B4-BE49-F238E27FC236}">
                <a16:creationId xmlns:a16="http://schemas.microsoft.com/office/drawing/2014/main" id="{1F77DB5A-318F-4B8D-BC76-C0463331B61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24602" y="3927603"/>
            <a:ext cx="5063067" cy="2847975"/>
          </a:xfrm>
          <a:prstGeom prst="rect">
            <a:avLst/>
          </a:prstGeom>
        </p:spPr>
      </p:pic>
    </p:spTree>
    <p:extLst>
      <p:ext uri="{BB962C8B-B14F-4D97-AF65-F5344CB8AC3E}">
        <p14:creationId xmlns:p14="http://schemas.microsoft.com/office/powerpoint/2010/main" val="5974427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3778</TotalTime>
  <Words>261</Words>
  <Application>Microsoft Office PowerPoint</Application>
  <PresentationFormat>Widescreen</PresentationFormat>
  <Paragraphs>36</Paragraphs>
  <Slides>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Calibri</vt:lpstr>
      <vt:lpstr>Calibri Light</vt:lpstr>
      <vt:lpstr>Consolas</vt:lpstr>
      <vt:lpstr>OCR A Extended</vt:lpstr>
      <vt:lpstr>Symbol</vt:lpstr>
      <vt:lpstr>Times New Roman</vt:lpstr>
      <vt:lpstr>Verdana</vt:lpstr>
      <vt:lpstr>Office Theme</vt:lpstr>
      <vt:lpstr>Problem Statement 3: Real-Time Data Experience with Fluvio  GREENHOUSE AGRI FARMING MONITORING</vt:lpstr>
      <vt:lpstr>INTRODUCTION</vt:lpstr>
      <vt:lpstr>SYSTEM ARCHITECTURE</vt:lpstr>
      <vt:lpstr>HOW TO RUN THE PROJECT</vt:lpstr>
      <vt:lpstr>RESULSTS AND OUTPUT</vt:lpstr>
      <vt:lpstr>RESULSTS AND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Aanand Pandit</cp:lastModifiedBy>
  <cp:revision>249</cp:revision>
  <cp:lastPrinted>2024-09-21T07:44:08Z</cp:lastPrinted>
  <dcterms:created xsi:type="dcterms:W3CDTF">2018-02-12T04:29:00Z</dcterms:created>
  <dcterms:modified xsi:type="dcterms:W3CDTF">2025-04-22T18:26:59Z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53750466336B4A57968FAEF819378BF6_13</vt:lpwstr>
  </property>
  <property fmtid="{D5CDD505-2E9C-101B-9397-08002B2CF9AE}" pid="3" name="KSOProductBuildVer">
    <vt:lpwstr>1033-12.2.0.13472</vt:lpwstr>
  </property>
</Properties>
</file>