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60" r:id="rId1"/>
  </p:sldMasterIdLst>
  <p:notesMasterIdLst>
    <p:notesMasterId r:id="rId18"/>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71" r:id="rId14"/>
    <p:sldId id="272" r:id="rId15"/>
    <p:sldId id="273"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[excel1.xlsx]Sheet5!PivotTable2</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Analysis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barChart>
        <c:barDir val="col"/>
        <c:grouping val="clustered"/>
        <c:varyColors val="0"/>
        <c:ser>
          <c:idx val="0"/>
          <c:order val="0"/>
          <c:tx>
            <c:strRef>
              <c:f>Sheet5!$B$3:$B$4</c:f>
              <c:strCache>
                <c:ptCount val="1"/>
                <c:pt idx="0">
                  <c:v>EXCELLENT</c:v>
                </c:pt>
              </c:strCache>
            </c:strRef>
          </c:tx>
          <c:spPr>
            <a:solidFill>
              <a:schemeClr val="accent1"/>
            </a:solidFill>
            <a:ln>
              <a:noFill/>
            </a:ln>
            <a:effectLst/>
          </c:spPr>
          <c:invertIfNegative val="0"/>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Sheet5!$B$5:$B$15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ser>
          <c:idx val="1"/>
          <c:order val="1"/>
          <c:tx>
            <c:strRef>
              <c:f>Sheet5!$C$3:$C$4</c:f>
              <c:strCache>
                <c:ptCount val="1"/>
                <c:pt idx="0">
                  <c:v>VERY GOOD</c:v>
                </c:pt>
              </c:strCache>
            </c:strRef>
          </c:tx>
          <c:spPr>
            <a:solidFill>
              <a:schemeClr val="accent2"/>
            </a:solidFill>
            <a:ln>
              <a:noFill/>
            </a:ln>
            <a:effectLst/>
          </c:spPr>
          <c:invertIfNegative val="0"/>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Sheet5!$C$5:$C$15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2"/>
          <c:order val="2"/>
          <c:tx>
            <c:strRef>
              <c:f>Sheet5!$D$3:$D$4</c:f>
              <c:strCache>
                <c:ptCount val="1"/>
                <c:pt idx="0">
                  <c:v>FALSE</c:v>
                </c:pt>
              </c:strCache>
            </c:strRef>
          </c:tx>
          <c:spPr>
            <a:solidFill>
              <a:schemeClr val="accent3"/>
            </a:solidFill>
            <a:ln>
              <a:noFill/>
            </a:ln>
            <a:effectLst/>
          </c:spPr>
          <c:invertIfNegative val="0"/>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Sheet5!$D$5:$D$15</c:f>
              <c:numCache>
                <c:formatCode>General</c:formatCode>
                <c:ptCount val="10"/>
                <c:pt idx="0">
                  <c:v>119</c:v>
                </c:pt>
                <c:pt idx="1">
                  <c:v>112</c:v>
                </c:pt>
                <c:pt idx="2">
                  <c:v>119</c:v>
                </c:pt>
                <c:pt idx="3">
                  <c:v>131</c:v>
                </c:pt>
                <c:pt idx="4">
                  <c:v>118</c:v>
                </c:pt>
                <c:pt idx="5">
                  <c:v>102</c:v>
                </c:pt>
                <c:pt idx="6">
                  <c:v>116</c:v>
                </c:pt>
                <c:pt idx="7">
                  <c:v>125</c:v>
                </c:pt>
                <c:pt idx="8">
                  <c:v>116</c:v>
                </c:pt>
                <c:pt idx="9">
                  <c:v>118</c:v>
                </c:pt>
              </c:numCache>
            </c:numRef>
          </c:val>
        </c:ser>
        <c:dLbls>
          <c:showLegendKey val="0"/>
          <c:showVal val="0"/>
          <c:showCatName val="0"/>
          <c:showSerName val="0"/>
          <c:showPercent val="0"/>
          <c:showBubbleSize val="0"/>
        </c:dLbls>
        <c:gapWidth val="219"/>
        <c:overlap val="-27"/>
        <c:axId val="-1055132304"/>
        <c:axId val="-1055132848"/>
      </c:barChart>
      <c:catAx>
        <c:axId val="-105513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5132848"/>
        <c:crosses val="autoZero"/>
        <c:auto val="1"/>
        <c:lblAlgn val="ctr"/>
        <c:lblOffset val="100"/>
        <c:noMultiLvlLbl val="0"/>
      </c:catAx>
      <c:valAx>
        <c:axId val="-1055132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513230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[excel1.xlsx]Sheet5!PivotTable2</c:name>
    <c:fmtId val="24"/>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Employee Performance Analysis</a:t>
            </a: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2"/>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pivotFmt>
      <c:pivotFmt>
        <c:idx val="2"/>
      </c:pivotFmt>
      <c:pivotFmt>
        <c:idx val="3"/>
        <c:spPr>
          <a:solidFill>
            <a:schemeClr val="accent2"/>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2">
              <a:shade val="42000"/>
            </a:schemeClr>
          </a:solidFill>
          <a:ln>
            <a:noFill/>
          </a:ln>
          <a:effectLst>
            <a:outerShdw blurRad="254000" sx="102000" sy="102000" algn="ctr" rotWithShape="0">
              <a:prstClr val="black">
                <a:alpha val="20000"/>
              </a:prstClr>
            </a:outerShdw>
          </a:effectLst>
        </c:spPr>
      </c:pivotFmt>
      <c:pivotFmt>
        <c:idx val="5"/>
        <c:spPr>
          <a:solidFill>
            <a:schemeClr val="accent2">
              <a:shade val="55000"/>
            </a:schemeClr>
          </a:solidFill>
          <a:ln>
            <a:noFill/>
          </a:ln>
          <a:effectLst>
            <a:outerShdw blurRad="254000" sx="102000" sy="102000" algn="ctr" rotWithShape="0">
              <a:prstClr val="black">
                <a:alpha val="20000"/>
              </a:prstClr>
            </a:outerShdw>
          </a:effectLst>
        </c:spPr>
      </c:pivotFmt>
      <c:pivotFmt>
        <c:idx val="6"/>
        <c:spPr>
          <a:solidFill>
            <a:schemeClr val="accent2">
              <a:shade val="68000"/>
            </a:schemeClr>
          </a:solidFill>
          <a:ln>
            <a:noFill/>
          </a:ln>
          <a:effectLst>
            <a:outerShdw blurRad="254000" sx="102000" sy="102000" algn="ctr" rotWithShape="0">
              <a:prstClr val="black">
                <a:alpha val="20000"/>
              </a:prstClr>
            </a:outerShdw>
          </a:effectLst>
        </c:spPr>
      </c:pivotFmt>
      <c:pivotFmt>
        <c:idx val="7"/>
        <c:spPr>
          <a:solidFill>
            <a:schemeClr val="accent2">
              <a:shade val="80000"/>
            </a:schemeClr>
          </a:solidFill>
          <a:ln>
            <a:noFill/>
          </a:ln>
          <a:effectLst>
            <a:outerShdw blurRad="254000" sx="102000" sy="102000" algn="ctr" rotWithShape="0">
              <a:prstClr val="black">
                <a:alpha val="20000"/>
              </a:prstClr>
            </a:outerShdw>
          </a:effectLst>
        </c:spPr>
      </c:pivotFmt>
      <c:pivotFmt>
        <c:idx val="8"/>
        <c:spPr>
          <a:solidFill>
            <a:schemeClr val="accent2">
              <a:shade val="93000"/>
            </a:schemeClr>
          </a:solidFill>
          <a:ln>
            <a:noFill/>
          </a:ln>
          <a:effectLst>
            <a:outerShdw blurRad="254000" sx="102000" sy="102000" algn="ctr" rotWithShape="0">
              <a:prstClr val="black">
                <a:alpha val="20000"/>
              </a:prstClr>
            </a:outerShdw>
          </a:effectLst>
        </c:spPr>
      </c:pivotFmt>
      <c:pivotFmt>
        <c:idx val="9"/>
        <c:spPr>
          <a:solidFill>
            <a:schemeClr val="accent2">
              <a:tint val="94000"/>
            </a:schemeClr>
          </a:solidFill>
          <a:ln>
            <a:noFill/>
          </a:ln>
          <a:effectLst>
            <a:outerShdw blurRad="254000" sx="102000" sy="102000" algn="ctr" rotWithShape="0">
              <a:prstClr val="black">
                <a:alpha val="20000"/>
              </a:prstClr>
            </a:outerShdw>
          </a:effectLst>
        </c:spPr>
      </c:pivotFmt>
      <c:pivotFmt>
        <c:idx val="10"/>
        <c:spPr>
          <a:solidFill>
            <a:schemeClr val="accent2">
              <a:tint val="81000"/>
            </a:schemeClr>
          </a:solidFill>
          <a:ln>
            <a:noFill/>
          </a:ln>
          <a:effectLst>
            <a:outerShdw blurRad="254000" sx="102000" sy="102000" algn="ctr" rotWithShape="0">
              <a:prstClr val="black">
                <a:alpha val="20000"/>
              </a:prstClr>
            </a:outerShdw>
          </a:effectLst>
        </c:spPr>
      </c:pivotFmt>
      <c:pivotFmt>
        <c:idx val="11"/>
        <c:spPr>
          <a:solidFill>
            <a:schemeClr val="accent2">
              <a:tint val="69000"/>
            </a:schemeClr>
          </a:solidFill>
          <a:ln>
            <a:noFill/>
          </a:ln>
          <a:effectLst>
            <a:outerShdw blurRad="254000" sx="102000" sy="102000" algn="ctr" rotWithShape="0">
              <a:prstClr val="black">
                <a:alpha val="20000"/>
              </a:prstClr>
            </a:outerShdw>
          </a:effectLst>
        </c:spPr>
      </c:pivotFmt>
      <c:pivotFmt>
        <c:idx val="12"/>
        <c:spPr>
          <a:solidFill>
            <a:schemeClr val="accent2">
              <a:tint val="56000"/>
            </a:schemeClr>
          </a:solidFill>
          <a:ln>
            <a:noFill/>
          </a:ln>
          <a:effectLst>
            <a:outerShdw blurRad="254000" sx="102000" sy="102000" algn="ctr" rotWithShape="0">
              <a:prstClr val="black">
                <a:alpha val="20000"/>
              </a:prstClr>
            </a:outerShdw>
          </a:effectLst>
        </c:spPr>
      </c:pivotFmt>
      <c:pivotFmt>
        <c:idx val="13"/>
        <c:spPr>
          <a:solidFill>
            <a:schemeClr val="accent2">
              <a:tint val="43000"/>
            </a:schemeClr>
          </a:solidFill>
          <a:ln>
            <a:noFill/>
          </a:ln>
          <a:effectLst>
            <a:outerShdw blurRad="254000" sx="102000" sy="102000" algn="ctr" rotWithShape="0">
              <a:prstClr val="black">
                <a:alpha val="20000"/>
              </a:prstClr>
            </a:outerShdw>
          </a:effectLst>
        </c:spPr>
      </c:pivotFmt>
      <c:pivotFmt>
        <c:idx val="14"/>
        <c:spPr>
          <a:solidFill>
            <a:schemeClr val="accent2"/>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5"/>
        <c:spPr>
          <a:solidFill>
            <a:schemeClr val="accent2">
              <a:shade val="42000"/>
            </a:schemeClr>
          </a:solidFill>
          <a:ln>
            <a:noFill/>
          </a:ln>
          <a:effectLst>
            <a:outerShdw blurRad="254000" sx="102000" sy="102000" algn="ctr" rotWithShape="0">
              <a:prstClr val="black">
                <a:alpha val="20000"/>
              </a:prstClr>
            </a:outerShdw>
          </a:effectLst>
        </c:spPr>
      </c:pivotFmt>
      <c:pivotFmt>
        <c:idx val="16"/>
        <c:spPr>
          <a:solidFill>
            <a:schemeClr val="accent2">
              <a:shade val="55000"/>
            </a:schemeClr>
          </a:solidFill>
          <a:ln>
            <a:noFill/>
          </a:ln>
          <a:effectLst>
            <a:outerShdw blurRad="254000" sx="102000" sy="102000" algn="ctr" rotWithShape="0">
              <a:prstClr val="black">
                <a:alpha val="20000"/>
              </a:prstClr>
            </a:outerShdw>
          </a:effectLst>
        </c:spPr>
      </c:pivotFmt>
      <c:pivotFmt>
        <c:idx val="17"/>
        <c:spPr>
          <a:solidFill>
            <a:schemeClr val="accent2">
              <a:shade val="68000"/>
            </a:schemeClr>
          </a:solidFill>
          <a:ln>
            <a:noFill/>
          </a:ln>
          <a:effectLst>
            <a:outerShdw blurRad="254000" sx="102000" sy="102000" algn="ctr" rotWithShape="0">
              <a:prstClr val="black">
                <a:alpha val="20000"/>
              </a:prstClr>
            </a:outerShdw>
          </a:effectLst>
        </c:spPr>
      </c:pivotFmt>
      <c:pivotFmt>
        <c:idx val="18"/>
        <c:spPr>
          <a:solidFill>
            <a:schemeClr val="accent2">
              <a:shade val="80000"/>
            </a:schemeClr>
          </a:solidFill>
          <a:ln>
            <a:noFill/>
          </a:ln>
          <a:effectLst>
            <a:outerShdw blurRad="254000" sx="102000" sy="102000" algn="ctr" rotWithShape="0">
              <a:prstClr val="black">
                <a:alpha val="20000"/>
              </a:prstClr>
            </a:outerShdw>
          </a:effectLst>
        </c:spPr>
      </c:pivotFmt>
      <c:pivotFmt>
        <c:idx val="19"/>
        <c:spPr>
          <a:solidFill>
            <a:schemeClr val="accent2">
              <a:shade val="93000"/>
            </a:schemeClr>
          </a:solidFill>
          <a:ln>
            <a:noFill/>
          </a:ln>
          <a:effectLst>
            <a:outerShdw blurRad="254000" sx="102000" sy="102000" algn="ctr" rotWithShape="0">
              <a:prstClr val="black">
                <a:alpha val="20000"/>
              </a:prstClr>
            </a:outerShdw>
          </a:effectLst>
        </c:spPr>
      </c:pivotFmt>
      <c:pivotFmt>
        <c:idx val="20"/>
        <c:spPr>
          <a:solidFill>
            <a:schemeClr val="accent2">
              <a:tint val="94000"/>
            </a:schemeClr>
          </a:solidFill>
          <a:ln>
            <a:noFill/>
          </a:ln>
          <a:effectLst>
            <a:outerShdw blurRad="254000" sx="102000" sy="102000" algn="ctr" rotWithShape="0">
              <a:prstClr val="black">
                <a:alpha val="20000"/>
              </a:prstClr>
            </a:outerShdw>
          </a:effectLst>
        </c:spPr>
      </c:pivotFmt>
      <c:pivotFmt>
        <c:idx val="21"/>
        <c:spPr>
          <a:solidFill>
            <a:schemeClr val="accent2">
              <a:tint val="81000"/>
            </a:schemeClr>
          </a:solidFill>
          <a:ln>
            <a:noFill/>
          </a:ln>
          <a:effectLst>
            <a:outerShdw blurRad="254000" sx="102000" sy="102000" algn="ctr" rotWithShape="0">
              <a:prstClr val="black">
                <a:alpha val="20000"/>
              </a:prstClr>
            </a:outerShdw>
          </a:effectLst>
        </c:spPr>
      </c:pivotFmt>
      <c:pivotFmt>
        <c:idx val="22"/>
        <c:spPr>
          <a:solidFill>
            <a:schemeClr val="accent2">
              <a:tint val="69000"/>
            </a:schemeClr>
          </a:solidFill>
          <a:ln>
            <a:noFill/>
          </a:ln>
          <a:effectLst>
            <a:outerShdw blurRad="254000" sx="102000" sy="102000" algn="ctr" rotWithShape="0">
              <a:prstClr val="black">
                <a:alpha val="20000"/>
              </a:prstClr>
            </a:outerShdw>
          </a:effectLst>
        </c:spPr>
      </c:pivotFmt>
      <c:pivotFmt>
        <c:idx val="23"/>
        <c:spPr>
          <a:solidFill>
            <a:schemeClr val="accent2">
              <a:tint val="56000"/>
            </a:schemeClr>
          </a:solidFill>
          <a:ln>
            <a:noFill/>
          </a:ln>
          <a:effectLst>
            <a:outerShdw blurRad="254000" sx="102000" sy="102000" algn="ctr" rotWithShape="0">
              <a:prstClr val="black">
                <a:alpha val="20000"/>
              </a:prstClr>
            </a:outerShdw>
          </a:effectLst>
        </c:spPr>
      </c:pivotFmt>
      <c:pivotFmt>
        <c:idx val="24"/>
        <c:spPr>
          <a:solidFill>
            <a:schemeClr val="accent2">
              <a:tint val="43000"/>
            </a:schemeClr>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Sheet5!$B$3:$B$4</c:f>
              <c:strCache>
                <c:ptCount val="1"/>
                <c:pt idx="0">
                  <c:v>EXCELLENT</c:v>
                </c:pt>
              </c:strCache>
            </c:strRef>
          </c:tx>
          <c:dPt>
            <c:idx val="0"/>
            <c:bubble3D val="0"/>
            <c:spPr>
              <a:solidFill>
                <a:schemeClr val="accent2">
                  <a:shade val="42000"/>
                </a:schemeClr>
              </a:solidFill>
              <a:ln>
                <a:noFill/>
              </a:ln>
              <a:effectLst>
                <a:outerShdw blurRad="254000" sx="102000" sy="102000" algn="ctr" rotWithShape="0">
                  <a:prstClr val="black">
                    <a:alpha val="20000"/>
                  </a:prstClr>
                </a:outerShdw>
              </a:effectLst>
            </c:spPr>
          </c:dPt>
          <c:dPt>
            <c:idx val="1"/>
            <c:bubble3D val="0"/>
            <c:spPr>
              <a:solidFill>
                <a:schemeClr val="accent2">
                  <a:shade val="55000"/>
                </a:schemeClr>
              </a:solidFill>
              <a:ln>
                <a:noFill/>
              </a:ln>
              <a:effectLst>
                <a:outerShdw blurRad="254000" sx="102000" sy="102000" algn="ctr" rotWithShape="0">
                  <a:prstClr val="black">
                    <a:alpha val="20000"/>
                  </a:prstClr>
                </a:outerShdw>
              </a:effectLst>
            </c:spPr>
          </c:dPt>
          <c:dPt>
            <c:idx val="2"/>
            <c:bubble3D val="0"/>
            <c:spPr>
              <a:solidFill>
                <a:schemeClr val="accent2">
                  <a:shade val="68000"/>
                </a:schemeClr>
              </a:solidFill>
              <a:ln>
                <a:noFill/>
              </a:ln>
              <a:effectLst>
                <a:outerShdw blurRad="254000" sx="102000" sy="102000" algn="ctr" rotWithShape="0">
                  <a:prstClr val="black">
                    <a:alpha val="20000"/>
                  </a:prstClr>
                </a:outerShdw>
              </a:effectLst>
            </c:spPr>
          </c:dPt>
          <c:dPt>
            <c:idx val="3"/>
            <c:bubble3D val="0"/>
            <c:spPr>
              <a:solidFill>
                <a:schemeClr val="accent2">
                  <a:shade val="80000"/>
                </a:schemeClr>
              </a:solidFill>
              <a:ln>
                <a:noFill/>
              </a:ln>
              <a:effectLst>
                <a:outerShdw blurRad="254000" sx="102000" sy="102000" algn="ctr" rotWithShape="0">
                  <a:prstClr val="black">
                    <a:alpha val="20000"/>
                  </a:prstClr>
                </a:outerShdw>
              </a:effectLst>
            </c:spPr>
          </c:dPt>
          <c:dPt>
            <c:idx val="4"/>
            <c:bubble3D val="0"/>
            <c:spPr>
              <a:solidFill>
                <a:schemeClr val="accent2">
                  <a:shade val="93000"/>
                </a:schemeClr>
              </a:solidFill>
              <a:ln>
                <a:noFill/>
              </a:ln>
              <a:effectLst>
                <a:outerShdw blurRad="254000" sx="102000" sy="102000" algn="ctr" rotWithShape="0">
                  <a:prstClr val="black">
                    <a:alpha val="20000"/>
                  </a:prstClr>
                </a:outerShdw>
              </a:effectLst>
            </c:spPr>
          </c:dPt>
          <c:dPt>
            <c:idx val="5"/>
            <c:bubble3D val="0"/>
            <c:spPr>
              <a:solidFill>
                <a:schemeClr val="accent2">
                  <a:tint val="94000"/>
                </a:schemeClr>
              </a:solidFill>
              <a:ln>
                <a:noFill/>
              </a:ln>
              <a:effectLst>
                <a:outerShdw blurRad="254000" sx="102000" sy="102000" algn="ctr" rotWithShape="0">
                  <a:prstClr val="black">
                    <a:alpha val="20000"/>
                  </a:prstClr>
                </a:outerShdw>
              </a:effectLst>
            </c:spPr>
          </c:dPt>
          <c:dPt>
            <c:idx val="6"/>
            <c:bubble3D val="0"/>
            <c:spPr>
              <a:solidFill>
                <a:schemeClr val="accent2">
                  <a:tint val="81000"/>
                </a:schemeClr>
              </a:solidFill>
              <a:ln>
                <a:noFill/>
              </a:ln>
              <a:effectLst>
                <a:outerShdw blurRad="254000" sx="102000" sy="102000" algn="ctr" rotWithShape="0">
                  <a:prstClr val="black">
                    <a:alpha val="20000"/>
                  </a:prstClr>
                </a:outerShdw>
              </a:effectLst>
            </c:spPr>
          </c:dPt>
          <c:dPt>
            <c:idx val="7"/>
            <c:bubble3D val="0"/>
            <c:spPr>
              <a:solidFill>
                <a:schemeClr val="accent2">
                  <a:tint val="69000"/>
                </a:schemeClr>
              </a:solidFill>
              <a:ln>
                <a:noFill/>
              </a:ln>
              <a:effectLst>
                <a:outerShdw blurRad="254000" sx="102000" sy="102000" algn="ctr" rotWithShape="0">
                  <a:prstClr val="black">
                    <a:alpha val="20000"/>
                  </a:prstClr>
                </a:outerShdw>
              </a:effectLst>
            </c:spPr>
          </c:dPt>
          <c:dPt>
            <c:idx val="8"/>
            <c:bubble3D val="0"/>
            <c:spPr>
              <a:solidFill>
                <a:schemeClr val="accent2">
                  <a:tint val="56000"/>
                </a:schemeClr>
              </a:solidFill>
              <a:ln>
                <a:noFill/>
              </a:ln>
              <a:effectLst>
                <a:outerShdw blurRad="254000" sx="102000" sy="102000" algn="ctr" rotWithShape="0">
                  <a:prstClr val="black">
                    <a:alpha val="20000"/>
                  </a:prstClr>
                </a:outerShdw>
              </a:effectLst>
            </c:spPr>
          </c:dPt>
          <c:dPt>
            <c:idx val="9"/>
            <c:bubble3D val="0"/>
            <c:spPr>
              <a:solidFill>
                <a:schemeClr val="accent2">
                  <a:tint val="43000"/>
                </a:schemeClr>
              </a:solidFill>
              <a:ln>
                <a:noFill/>
              </a:ln>
              <a:effectLst>
                <a:outerShdw blurRad="254000" sx="102000" sy="102000" algn="ctr" rotWithShape="0">
                  <a:prstClr val="black">
                    <a:alpha val="20000"/>
                  </a:prstClr>
                </a:outerShdw>
              </a:effectLst>
            </c:spPr>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Sheet5!$B$5:$B$15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pivotSource>
    <c:name>[excel1.xlsx]Sheet5!PivotTable2</c:name>
    <c:fmtId val="44"/>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Employee Performance Analysis</a:t>
            </a: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5"/>
          </a:solidFill>
          <a:ln>
            <a:noFill/>
          </a:ln>
          <a:effectLst>
            <a:outerShdw blurRad="254000" sx="102000" sy="102000" algn="ctr" rotWithShape="0">
              <a:prstClr val="black">
                <a:alpha val="20000"/>
              </a:prstClr>
            </a:outerShdw>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pivotFmt>
      <c:pivotFmt>
        <c:idx val="3"/>
        <c:spPr>
          <a:solidFill>
            <a:schemeClr val="accent5"/>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areaChart>
        <c:grouping val="standard"/>
        <c:varyColors val="0"/>
        <c:ser>
          <c:idx val="0"/>
          <c:order val="0"/>
          <c:tx>
            <c:strRef>
              <c:f>Sheet5!$B$3:$B$4</c:f>
              <c:strCache>
                <c:ptCount val="1"/>
                <c:pt idx="0">
                  <c:v>VERY GOOD</c:v>
                </c:pt>
              </c:strCache>
            </c:strRef>
          </c:tx>
          <c:spPr>
            <a:solidFill>
              <a:schemeClr val="accent5"/>
            </a:solidFill>
            <a:ln>
              <a:noFill/>
            </a:ln>
            <a:effectLst>
              <a:outerShdw blurRad="254000" sx="102000" sy="102000" algn="ctr" rotWithShape="0">
                <a:prstClr val="black">
                  <a:alpha val="20000"/>
                </a:prstClr>
              </a:outerShdw>
            </a:effectLst>
          </c:spPr>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dLbls>
          <c:showLegendKey val="0"/>
          <c:showVal val="1"/>
          <c:showCatName val="0"/>
          <c:showSerName val="0"/>
          <c:showPercent val="0"/>
          <c:showBubbleSize val="0"/>
        </c:dLbls>
        <c:axId val="-1196469904"/>
        <c:axId val="-1196463376"/>
      </c:areaChart>
      <c:catAx>
        <c:axId val="-119646990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crossAx val="-1196463376"/>
        <c:crosses val="autoZero"/>
        <c:auto val="1"/>
        <c:lblAlgn val="ctr"/>
        <c:lblOffset val="100"/>
        <c:noMultiLvlLbl val="0"/>
      </c:catAx>
      <c:valAx>
        <c:axId val="-1196463376"/>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196469904"/>
        <c:crosses val="autoZero"/>
        <c:crossBetween val="midCat"/>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[excel1.xlsx]Sheet5!PivotTable2</c:name>
    <c:fmtId val="5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Employee Performance Analysis</a:t>
            </a: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2"/>
          </a:solidFill>
          <a:ln>
            <a:noFill/>
          </a:ln>
          <a:effectLst>
            <a:outerShdw blurRad="254000" sx="102000" sy="102000" algn="ctr" rotWithShape="0">
              <a:prstClr val="black">
                <a:alpha val="20000"/>
              </a:prstClr>
            </a:outerShdw>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pivotFmt>
      <c:pivotFmt>
        <c:idx val="3"/>
        <c:spPr>
          <a:solidFill>
            <a:schemeClr val="accent2"/>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Sheet5!$B$3:$B$4</c:f>
              <c:strCache>
                <c:ptCount val="1"/>
                <c:pt idx="0">
                  <c:v>VERY GOOD</c:v>
                </c:pt>
              </c:strCache>
            </c:strRef>
          </c:tx>
          <c:spPr>
            <a:solidFill>
              <a:schemeClr val="accent2"/>
            </a:solidFill>
            <a:ln>
              <a:noFill/>
            </a:ln>
            <a:effectLst>
              <a:outerShdw blurRad="254000" sx="102000" sy="102000" algn="ctr" rotWithShape="0">
                <a:prstClr val="black">
                  <a:alpha val="20000"/>
                </a:prstClr>
              </a:outerShdw>
            </a:effectLst>
          </c:spPr>
          <c:invertIfNegative val="0"/>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dLbls>
          <c:showLegendKey val="0"/>
          <c:showVal val="1"/>
          <c:showCatName val="0"/>
          <c:showSerName val="0"/>
          <c:showPercent val="0"/>
          <c:showBubbleSize val="0"/>
        </c:dLbls>
        <c:gapWidth val="219"/>
        <c:axId val="-1055130128"/>
        <c:axId val="-1055129584"/>
      </c:barChart>
      <c:catAx>
        <c:axId val="-1055130128"/>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crossAx val="-1055129584"/>
        <c:crosses val="autoZero"/>
        <c:auto val="1"/>
        <c:lblAlgn val="ctr"/>
        <c:lblOffset val="100"/>
        <c:noMultiLvlLbl val="0"/>
      </c:catAx>
      <c:valAx>
        <c:axId val="-1055129584"/>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055130128"/>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[excel1.xlsx]Sheet5!PivotTable2</c:name>
    <c:fmtId val="-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Employee Performance Analysis</a:t>
            </a: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5"/>
          </a:solidFill>
          <a:ln w="31750" cap="rnd">
            <a:solidFill>
              <a:schemeClr val="accent5">
                <a:alpha val="85000"/>
              </a:schemeClr>
            </a:solidFill>
            <a:round/>
          </a:ln>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solidFill>
          <a:ln w="31750" cap="rnd">
            <a:solidFill>
              <a:schemeClr val="accent5">
                <a:alpha val="85000"/>
              </a:schemeClr>
            </a:solidFill>
            <a:round/>
          </a:ln>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pivotFmt>
      <c:pivotFmt>
        <c:idx val="3"/>
        <c:spPr>
          <a:solidFill>
            <a:schemeClr val="accent5"/>
          </a:solidFill>
          <a:ln w="31750" cap="rnd">
            <a:solidFill>
              <a:schemeClr val="accent5">
                <a:alpha val="85000"/>
              </a:schemeClr>
            </a:solidFill>
            <a:round/>
          </a:ln>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5"/>
          </a:solidFill>
          <a:ln w="31750" cap="rnd">
            <a:solidFill>
              <a:schemeClr val="accent5">
                <a:alpha val="85000"/>
              </a:schemeClr>
            </a:solidFill>
            <a:round/>
          </a:ln>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5"/>
          </a:solidFill>
          <a:ln w="31750" cap="rnd">
            <a:solidFill>
              <a:schemeClr val="accent5">
                <a:alpha val="85000"/>
              </a:schemeClr>
            </a:solidFill>
            <a:round/>
          </a:ln>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5"/>
          </a:solidFill>
          <a:ln w="31750" cap="rnd">
            <a:solidFill>
              <a:schemeClr val="accent5">
                <a:alpha val="85000"/>
              </a:schemeClr>
            </a:solidFill>
            <a:round/>
          </a:ln>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Sheet5!$B$3:$B$4</c:f>
              <c:strCache>
                <c:ptCount val="1"/>
                <c:pt idx="0">
                  <c:v>EXCELLENT</c:v>
                </c:pt>
              </c:strCache>
            </c:strRef>
          </c:tx>
          <c:spPr>
            <a:ln w="31750" cap="rnd">
              <a:solidFill>
                <a:schemeClr val="accent5">
                  <a:shade val="76000"/>
                  <a:alpha val="85000"/>
                </a:schemeClr>
              </a:solidFill>
              <a:round/>
            </a:ln>
            <a:effectLst/>
          </c:spPr>
          <c:marker>
            <c:symbol val="none"/>
          </c:marker>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Sheet5!$B$5:$B$15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mooth val="0"/>
        </c:ser>
        <c:ser>
          <c:idx val="1"/>
          <c:order val="1"/>
          <c:tx>
            <c:strRef>
              <c:f>Sheet5!$C$3:$C$4</c:f>
              <c:strCache>
                <c:ptCount val="1"/>
                <c:pt idx="0">
                  <c:v>VERY GOOD</c:v>
                </c:pt>
              </c:strCache>
            </c:strRef>
          </c:tx>
          <c:spPr>
            <a:ln w="31750" cap="rnd">
              <a:solidFill>
                <a:schemeClr val="accent5">
                  <a:tint val="77000"/>
                  <a:alpha val="85000"/>
                </a:schemeClr>
              </a:solidFill>
              <a:round/>
            </a:ln>
            <a:effectLst/>
          </c:spPr>
          <c:marker>
            <c:symbol val="none"/>
          </c:marker>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Sheet5!$C$5:$C$15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mooth val="0"/>
        </c:ser>
        <c:dLbls>
          <c:showLegendKey val="0"/>
          <c:showVal val="1"/>
          <c:showCatName val="0"/>
          <c:showSerName val="0"/>
          <c:showPercent val="0"/>
          <c:showBubbleSize val="0"/>
        </c:dLbls>
        <c:smooth val="0"/>
        <c:axId val="-974251328"/>
        <c:axId val="-974237728"/>
      </c:lineChart>
      <c:catAx>
        <c:axId val="-97425132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crossAx val="-974237728"/>
        <c:crosses val="autoZero"/>
        <c:auto val="1"/>
        <c:lblAlgn val="ctr"/>
        <c:lblOffset val="100"/>
        <c:noMultiLvlLbl val="0"/>
      </c:catAx>
      <c:valAx>
        <c:axId val="-974237728"/>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974251328"/>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060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4801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408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47493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81040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745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26616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97383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71987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11664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530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marL="38100">
              <a:lnSpc>
                <a:spcPct val="100000"/>
              </a:lnSpc>
              <a:spcBef>
                <a:spcPts val="55"/>
              </a:spcBef>
            </a:pPr>
            <a:fld id="{81D60167-4931-47E6-BA6A-407CBD079E47}" type="slidenum">
              <a:rPr lang="en-IN" spc="10" smtClean="0"/>
              <a:t>‹#›</a:t>
            </a:fld>
            <a:endParaRPr lang="en-IN" spc="10"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877462"/>
      </p:ext>
    </p:extLst>
  </p:cSld>
  <p:clrMap bg1="dk1" tx1="lt1" bg2="dk2" tx2="lt2" accent1="accent1" accent2="accent2" accent3="accent3" accent4="accent4" accent5="accent5" accent6="accent6" hlink="hlink" folHlink="folHlink"/>
  <p:sldLayoutIdLst>
    <p:sldLayoutId id="2147484061" r:id="rId1"/>
    <p:sldLayoutId id="2147484062" r:id="rId2"/>
    <p:sldLayoutId id="2147484063" r:id="rId3"/>
    <p:sldLayoutId id="2147484064" r:id="rId4"/>
    <p:sldLayoutId id="2147484065" r:id="rId5"/>
    <p:sldLayoutId id="2147484066" r:id="rId6"/>
    <p:sldLayoutId id="2147484067" r:id="rId7"/>
    <p:sldLayoutId id="2147484068" r:id="rId8"/>
    <p:sldLayoutId id="2147484069" r:id="rId9"/>
    <p:sldLayoutId id="2147484070" r:id="rId10"/>
    <p:sldLayoutId id="21474840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a:t>
            </a:r>
            <a:r>
              <a:rPr lang="en-US" sz="2400" dirty="0" err="1" smtClean="0"/>
              <a:t>Aanandavarshini</a:t>
            </a:r>
            <a:r>
              <a:rPr lang="en-US" sz="2400" dirty="0" smtClean="0"/>
              <a:t> R B</a:t>
            </a:r>
            <a:endParaRPr lang="en-US" sz="2400" dirty="0"/>
          </a:p>
          <a:p>
            <a:r>
              <a:rPr lang="en-US" sz="2400" dirty="0"/>
              <a:t>REGISTER NO</a:t>
            </a:r>
            <a:r>
              <a:rPr lang="en-US" sz="2400" dirty="0" smtClean="0"/>
              <a:t>: 312216416</a:t>
            </a:r>
            <a:endParaRPr lang="en-US" sz="2400" dirty="0"/>
          </a:p>
          <a:p>
            <a:r>
              <a:rPr lang="en-US" sz="2400" dirty="0"/>
              <a:t>DEPARTMENT</a:t>
            </a:r>
            <a:r>
              <a:rPr lang="en-US" sz="2400" dirty="0" smtClean="0"/>
              <a:t>: BCOM Computer Applications</a:t>
            </a:r>
            <a:endParaRPr lang="en-US" sz="2400" dirty="0"/>
          </a:p>
          <a:p>
            <a:r>
              <a:rPr lang="en-US" sz="2400" dirty="0" smtClean="0"/>
              <a:t>COLLEGE: Shri </a:t>
            </a:r>
            <a:r>
              <a:rPr lang="en-US" sz="2400" dirty="0" err="1" smtClean="0"/>
              <a:t>Shankarlal</a:t>
            </a:r>
            <a:r>
              <a:rPr lang="en-US" sz="2400" dirty="0" smtClean="0"/>
              <a:t> </a:t>
            </a:r>
            <a:r>
              <a:rPr lang="en-US" sz="2400" dirty="0" err="1" smtClean="0"/>
              <a:t>Sundarbai</a:t>
            </a:r>
            <a:r>
              <a:rPr lang="en-US" sz="2400" dirty="0" smtClean="0"/>
              <a:t> </a:t>
            </a:r>
            <a:r>
              <a:rPr lang="en-US" sz="2400" dirty="0" err="1" smtClean="0"/>
              <a:t>Shasun</a:t>
            </a:r>
            <a:r>
              <a:rPr lang="en-US" sz="2400" dirty="0" smtClean="0"/>
              <a:t> Jain College for women</a:t>
            </a:r>
            <a:endParaRPr lang="en-US" sz="2400" dirty="0"/>
          </a:p>
          <a:p>
            <a:r>
              <a:rPr lang="en-US" sz="2400" dirty="0"/>
              <a:t>           </a:t>
            </a:r>
            <a:endParaRPr lang="en-IN" sz="2400"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09600" y="1524000"/>
            <a:ext cx="10896218" cy="4985980"/>
          </a:xfrm>
          <a:prstGeom prst="rect">
            <a:avLst/>
          </a:prstGeom>
          <a:noFill/>
        </p:spPr>
        <p:txBody>
          <a:bodyPr wrap="square" rtlCol="0">
            <a:spAutoFit/>
          </a:bodyPr>
          <a:lstStyle/>
          <a:p>
            <a:r>
              <a:rPr lang="en-US" sz="2400" dirty="0"/>
              <a:t>The modeling approach for employee performance analysis in Excel involves a structured process that begins with the collection and organization of performance data. This data is input into Excel, where it is systematically arranged into tables for clarity. Data validation ensures consistency, and performance metrics are quantified using Excel formulas to derive meaningful indicators. Advanced tools such as PivotTables and statistical functions facilitate detailed analysis, revealing trends and relationships between various performance factors. Visualization techniques, including charts and dashboards, are employed to present the data in an accessible and insightful manner. This comprehensive approach allows for effective evaluation of employee performance, enabling data-driven decisions and enhancing the overall performance assessment process.</a:t>
            </a:r>
          </a:p>
          <a:p>
            <a:endParaRPr lang="en-US" dirty="0" smtClean="0"/>
          </a:p>
          <a:p>
            <a:pPr marL="342900" indent="-342900">
              <a:buFont typeface="+mj-lt"/>
              <a:buAutoNum type="arabicParenR"/>
            </a:pPr>
            <a:endParaRPr lang="en-US" dirty="0" smtClean="0"/>
          </a:p>
          <a:p>
            <a:pPr marL="342900" indent="-342900">
              <a:buFont typeface="+mj-lt"/>
              <a:buAutoNum type="arabicParenR"/>
            </a:pP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5" name="Chart 14"/>
          <p:cNvGraphicFramePr>
            <a:graphicFrameLocks/>
          </p:cNvGraphicFramePr>
          <p:nvPr>
            <p:extLst>
              <p:ext uri="{D42A27DB-BD31-4B8C-83A1-F6EECF244321}">
                <p14:modId xmlns:p14="http://schemas.microsoft.com/office/powerpoint/2010/main" val="973728214"/>
              </p:ext>
            </p:extLst>
          </p:nvPr>
        </p:nvGraphicFramePr>
        <p:xfrm>
          <a:off x="1973897" y="1371601"/>
          <a:ext cx="7608253" cy="391477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Pie chart</a:t>
            </a:r>
            <a:endParaRPr lang="en-IN" dirty="0"/>
          </a:p>
        </p:txBody>
      </p:sp>
      <p:graphicFrame>
        <p:nvGraphicFramePr>
          <p:cNvPr id="3" name="Chart 2"/>
          <p:cNvGraphicFramePr>
            <a:graphicFrameLocks/>
          </p:cNvGraphicFramePr>
          <p:nvPr>
            <p:extLst>
              <p:ext uri="{D42A27DB-BD31-4B8C-83A1-F6EECF244321}">
                <p14:modId xmlns:p14="http://schemas.microsoft.com/office/powerpoint/2010/main" val="3847409972"/>
              </p:ext>
            </p:extLst>
          </p:nvPr>
        </p:nvGraphicFramePr>
        <p:xfrm>
          <a:off x="3048000" y="2084832"/>
          <a:ext cx="6248400" cy="34777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79205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a:t>
            </a:r>
            <a:endParaRPr lang="en-IN" dirty="0"/>
          </a:p>
        </p:txBody>
      </p:sp>
      <p:graphicFrame>
        <p:nvGraphicFramePr>
          <p:cNvPr id="3" name="Chart 2"/>
          <p:cNvGraphicFramePr>
            <a:graphicFrameLocks/>
          </p:cNvGraphicFramePr>
          <p:nvPr>
            <p:extLst>
              <p:ext uri="{D42A27DB-BD31-4B8C-83A1-F6EECF244321}">
                <p14:modId xmlns:p14="http://schemas.microsoft.com/office/powerpoint/2010/main" val="3856883965"/>
              </p:ext>
            </p:extLst>
          </p:nvPr>
        </p:nvGraphicFramePr>
        <p:xfrm>
          <a:off x="2743200" y="1828800"/>
          <a:ext cx="6477000" cy="3733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24430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a:t>
            </a:r>
            <a:endParaRPr lang="en-IN" dirty="0"/>
          </a:p>
        </p:txBody>
      </p:sp>
      <p:graphicFrame>
        <p:nvGraphicFramePr>
          <p:cNvPr id="3" name="Chart 2"/>
          <p:cNvGraphicFramePr>
            <a:graphicFrameLocks/>
          </p:cNvGraphicFramePr>
          <p:nvPr>
            <p:extLst>
              <p:ext uri="{D42A27DB-BD31-4B8C-83A1-F6EECF244321}">
                <p14:modId xmlns:p14="http://schemas.microsoft.com/office/powerpoint/2010/main" val="4118579292"/>
              </p:ext>
            </p:extLst>
          </p:nvPr>
        </p:nvGraphicFramePr>
        <p:xfrm>
          <a:off x="3124200" y="2057400"/>
          <a:ext cx="6172200" cy="3352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868449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t>
            </a:r>
            <a:endParaRPr lang="en-IN" dirty="0"/>
          </a:p>
        </p:txBody>
      </p:sp>
      <p:graphicFrame>
        <p:nvGraphicFramePr>
          <p:cNvPr id="3" name="Chart 2"/>
          <p:cNvGraphicFramePr>
            <a:graphicFrameLocks/>
          </p:cNvGraphicFramePr>
          <p:nvPr>
            <p:extLst>
              <p:ext uri="{D42A27DB-BD31-4B8C-83A1-F6EECF244321}">
                <p14:modId xmlns:p14="http://schemas.microsoft.com/office/powerpoint/2010/main" val="3154002249"/>
              </p:ext>
            </p:extLst>
          </p:nvPr>
        </p:nvGraphicFramePr>
        <p:xfrm>
          <a:off x="2895600" y="2057400"/>
          <a:ext cx="64008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44665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24128" y="2209800"/>
            <a:ext cx="9872472" cy="3539430"/>
          </a:xfrm>
          <a:prstGeom prst="rect">
            <a:avLst/>
          </a:prstGeom>
          <a:noFill/>
        </p:spPr>
        <p:txBody>
          <a:bodyPr wrap="square" rtlCol="0">
            <a:spAutoFit/>
          </a:bodyPr>
          <a:lstStyle/>
          <a:p>
            <a:r>
              <a:rPr lang="en-US" sz="2800" dirty="0"/>
              <a:t>Data analysis of employee performance provides a clear and objective understanding of how well employees achieve organizational goals. By utilizing analytical tools and techniques, organizations can identify performance trends, strengths, and areas for improvement. This approach enhances decision-making, supports targeted development, and improves overall workforce effectiveness by providing actionable insights and clear visualizations of performance data.</a:t>
            </a:r>
            <a:endParaRPr lang="en-IN" sz="2800" dirty="0"/>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Box 16"/>
          <p:cNvSpPr txBox="1"/>
          <p:nvPr/>
        </p:nvSpPr>
        <p:spPr>
          <a:xfrm>
            <a:off x="381000" y="2019300"/>
            <a:ext cx="7239000" cy="3477875"/>
          </a:xfrm>
          <a:prstGeom prst="rect">
            <a:avLst/>
          </a:prstGeom>
          <a:noFill/>
        </p:spPr>
        <p:txBody>
          <a:bodyPr wrap="square" rtlCol="0">
            <a:spAutoFit/>
          </a:bodyPr>
          <a:lstStyle/>
          <a:p>
            <a:r>
              <a:rPr lang="en-US" sz="2000" dirty="0" smtClean="0"/>
              <a:t>The performance of  employees within an organization is a critical factor in achieving business objectives and maintaining competitiveness. However, identifying key areas for improvement and assessing individual and team performance can be complex and time-consuming. Without a systematic analysis of employee performance, it is challenging for management to make informed decisions on training, resource allocation, and performance management strategies. This presentation aims to delve into the current challenges faced in evaluating employee performance and proposes a comprehensive analysis framework to enhance performance evaluation processes within the organization.</a:t>
            </a:r>
            <a:endParaRPr lang="en-IN"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228600" y="1603801"/>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39775" y="2434798"/>
            <a:ext cx="7108825" cy="3046988"/>
          </a:xfrm>
          <a:prstGeom prst="rect">
            <a:avLst/>
          </a:prstGeom>
          <a:noFill/>
        </p:spPr>
        <p:txBody>
          <a:bodyPr wrap="square" rtlCol="0">
            <a:spAutoFit/>
          </a:bodyPr>
          <a:lstStyle/>
          <a:p>
            <a:r>
              <a:rPr lang="en-US" sz="2400" dirty="0" smtClean="0"/>
              <a:t>Employee Performance Analysis addresses the challenges organizations face in evaluating and improving employee performance. The presentation aims to provide a systematic analysis framework to enhance performance evaluation processes, enabling management to make informed decisions on training, resource allocation, and performance management strategies</a:t>
            </a:r>
            <a:r>
              <a:rPr lang="en-US" dirty="0" smtClean="0"/>
              <a:t>.</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809203" y="843257"/>
            <a:ext cx="5014595" cy="570669"/>
          </a:xfrm>
          <a:prstGeom prst="rect">
            <a:avLst/>
          </a:prstGeom>
        </p:spPr>
        <p:txBody>
          <a:bodyPr vert="horz" wrap="square" lIns="0" tIns="16510" rIns="0" bIns="0" rtlCol="0">
            <a:spAutoFit/>
          </a:bodyPr>
          <a:lstStyle/>
          <a:p>
            <a:pPr marL="12700">
              <a:lnSpc>
                <a:spcPct val="100000"/>
              </a:lnSpc>
              <a:spcBef>
                <a:spcPts val="130"/>
              </a:spcBef>
            </a:pPr>
            <a:r>
              <a:rPr sz="3600" spc="25" dirty="0"/>
              <a:t>W</a:t>
            </a:r>
            <a:r>
              <a:rPr sz="3600" spc="-20" dirty="0"/>
              <a:t>H</a:t>
            </a:r>
            <a:r>
              <a:rPr sz="3600" spc="20" dirty="0"/>
              <a:t>O</a:t>
            </a:r>
            <a:r>
              <a:rPr sz="3600" spc="-235" dirty="0"/>
              <a:t> </a:t>
            </a:r>
            <a:r>
              <a:rPr sz="3600" spc="-10" dirty="0"/>
              <a:t>AR</a:t>
            </a:r>
            <a:r>
              <a:rPr sz="3600" spc="15" dirty="0"/>
              <a:t>E</a:t>
            </a:r>
            <a:r>
              <a:rPr sz="3600" spc="-35" dirty="0"/>
              <a:t> </a:t>
            </a:r>
            <a:r>
              <a:rPr sz="3600" spc="-10" dirty="0"/>
              <a:t>T</a:t>
            </a:r>
            <a:r>
              <a:rPr sz="3600" spc="-15" dirty="0"/>
              <a:t>H</a:t>
            </a:r>
            <a:r>
              <a:rPr sz="3600" spc="15" dirty="0"/>
              <a:t>E</a:t>
            </a:r>
            <a:r>
              <a:rPr sz="3600" spc="-35" dirty="0"/>
              <a:t> </a:t>
            </a:r>
            <a:r>
              <a:rPr sz="3600" spc="-20" dirty="0"/>
              <a:t>E</a:t>
            </a:r>
            <a:r>
              <a:rPr sz="3600" spc="30" dirty="0"/>
              <a:t>N</a:t>
            </a:r>
            <a:r>
              <a:rPr sz="3600" spc="15" dirty="0"/>
              <a:t>D</a:t>
            </a:r>
            <a:r>
              <a:rPr sz="3600" spc="-45" dirty="0"/>
              <a:t> </a:t>
            </a:r>
            <a:r>
              <a:rPr sz="3600" dirty="0"/>
              <a:t>U</a:t>
            </a:r>
            <a:r>
              <a:rPr sz="3600" spc="10" dirty="0"/>
              <a:t>S</a:t>
            </a:r>
            <a:r>
              <a:rPr sz="3600" spc="-25" dirty="0"/>
              <a:t>E</a:t>
            </a:r>
            <a:r>
              <a:rPr sz="3600" spc="-10" dirty="0"/>
              <a:t>R</a:t>
            </a:r>
            <a:r>
              <a:rPr sz="3600" spc="5" dirty="0"/>
              <a:t>S?</a:t>
            </a:r>
            <a:endParaRPr sz="36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p:cNvSpPr txBox="1"/>
          <p:nvPr/>
        </p:nvSpPr>
        <p:spPr>
          <a:xfrm>
            <a:off x="723900" y="2133600"/>
            <a:ext cx="7277100" cy="2062103"/>
          </a:xfrm>
          <a:prstGeom prst="rect">
            <a:avLst/>
          </a:prstGeom>
          <a:noFill/>
        </p:spPr>
        <p:txBody>
          <a:bodyPr wrap="square" rtlCol="0">
            <a:spAutoFit/>
          </a:bodyPr>
          <a:lstStyle/>
          <a:p>
            <a:pPr marL="285750" indent="-285750">
              <a:buFont typeface="Wingdings" panose="05000000000000000000" pitchFamily="2" charset="2"/>
              <a:buChar char="q"/>
            </a:pPr>
            <a:r>
              <a:rPr lang="en-US" sz="3200" dirty="0" smtClean="0"/>
              <a:t>Managers</a:t>
            </a:r>
          </a:p>
          <a:p>
            <a:pPr marL="285750" indent="-285750">
              <a:buFont typeface="Wingdings" panose="05000000000000000000" pitchFamily="2" charset="2"/>
              <a:buChar char="q"/>
            </a:pPr>
            <a:r>
              <a:rPr lang="en-US" sz="3200" dirty="0" smtClean="0"/>
              <a:t>Human Resources Personnel</a:t>
            </a:r>
          </a:p>
          <a:p>
            <a:pPr marL="285750" indent="-285750">
              <a:buFont typeface="Wingdings" panose="05000000000000000000" pitchFamily="2" charset="2"/>
              <a:buChar char="q"/>
            </a:pPr>
            <a:r>
              <a:rPr lang="en-US" sz="3200" dirty="0" smtClean="0"/>
              <a:t>Team Leader</a:t>
            </a:r>
          </a:p>
          <a:p>
            <a:pPr marL="285750" indent="-285750">
              <a:buFont typeface="Wingdings" panose="05000000000000000000" pitchFamily="2" charset="2"/>
              <a:buChar char="q"/>
            </a:pPr>
            <a:r>
              <a:rPr lang="en-US" sz="3200" dirty="0" smtClean="0"/>
              <a:t>Other Stakeholders</a:t>
            </a:r>
            <a:endParaRPr lang="en-IN" sz="32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6075" y="1942613"/>
            <a:ext cx="4757853" cy="331934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3268923" y="2324877"/>
            <a:ext cx="6096000" cy="2246769"/>
          </a:xfrm>
          <a:prstGeom prst="rect">
            <a:avLst/>
          </a:prstGeom>
          <a:noFill/>
        </p:spPr>
        <p:txBody>
          <a:bodyPr wrap="square" rtlCol="0">
            <a:spAutoFit/>
          </a:bodyPr>
          <a:lstStyle/>
          <a:p>
            <a:pPr marL="342900" indent="-342900">
              <a:buFont typeface="+mj-lt"/>
              <a:buAutoNum type="arabicParenR"/>
            </a:pPr>
            <a:r>
              <a:rPr lang="en-US" sz="2800" dirty="0" smtClean="0"/>
              <a:t>Conditional </a:t>
            </a:r>
            <a:r>
              <a:rPr lang="en-US" sz="2800" dirty="0" err="1" smtClean="0"/>
              <a:t>Formating</a:t>
            </a:r>
            <a:r>
              <a:rPr lang="en-US" sz="2800" dirty="0" smtClean="0"/>
              <a:t> </a:t>
            </a:r>
          </a:p>
          <a:p>
            <a:pPr marL="342900" indent="-342900">
              <a:buFont typeface="+mj-lt"/>
              <a:buAutoNum type="arabicParenR"/>
            </a:pPr>
            <a:r>
              <a:rPr lang="en-US" sz="2800" dirty="0" smtClean="0"/>
              <a:t>Filter – remove</a:t>
            </a:r>
          </a:p>
          <a:p>
            <a:pPr marL="342900" indent="-342900">
              <a:buFont typeface="+mj-lt"/>
              <a:buAutoNum type="arabicParenR"/>
            </a:pPr>
            <a:r>
              <a:rPr lang="en-US" sz="2800" dirty="0" smtClean="0"/>
              <a:t>Formula – performance</a:t>
            </a:r>
          </a:p>
          <a:p>
            <a:pPr marL="342900" indent="-342900">
              <a:buFont typeface="+mj-lt"/>
              <a:buAutoNum type="arabicParenR"/>
            </a:pPr>
            <a:r>
              <a:rPr lang="en-US" sz="2800" dirty="0" smtClean="0"/>
              <a:t>Pivot – summary</a:t>
            </a:r>
          </a:p>
          <a:p>
            <a:pPr marL="342900" indent="-342900">
              <a:buFont typeface="+mj-lt"/>
              <a:buAutoNum type="arabicParenR"/>
            </a:pPr>
            <a:r>
              <a:rPr lang="en-US" sz="2800" dirty="0" smtClean="0"/>
              <a:t>Graph – data visualization</a:t>
            </a:r>
            <a:endParaRPr lang="en-IN"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097280" y="2286000"/>
            <a:ext cx="9875520" cy="3416320"/>
          </a:xfrm>
          <a:prstGeom prst="rect">
            <a:avLst/>
          </a:prstGeom>
          <a:noFill/>
        </p:spPr>
        <p:txBody>
          <a:bodyPr wrap="square" rtlCol="0">
            <a:spAutoFit/>
          </a:bodyPr>
          <a:lstStyle/>
          <a:p>
            <a:r>
              <a:rPr lang="en-US" sz="2400" dirty="0"/>
              <a:t>The dataset for the employee performance analysis includes various parameters related to employee performance, such as employee ID, department, job role, performance ratings, attendance records, training history, project assignments, and any other relevant performance metrics. This dataset is crucial for conducting a comprehensive analysis of individual and team performance, identifying patterns, trends, and areas for improvement within the organization. By analyzing this data, organizations can make data-driven decisions to enhance employee productivity, engagement, and overall performance.</a:t>
            </a:r>
            <a:endParaRPr lang="en-IN" sz="2400" dirty="0"/>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142397" y="2816733"/>
            <a:ext cx="8305418" cy="1569660"/>
          </a:xfrm>
          <a:prstGeom prst="rect">
            <a:avLst/>
          </a:prstGeom>
          <a:noFill/>
        </p:spPr>
        <p:txBody>
          <a:bodyPr wrap="square" rtlCol="0">
            <a:spAutoFit/>
          </a:bodyPr>
          <a:lstStyle/>
          <a:p>
            <a:pPr marL="457200" indent="-457200">
              <a:buFont typeface="Wingdings" panose="05000000000000000000" pitchFamily="2" charset="2"/>
              <a:buChar char="ü"/>
            </a:pPr>
            <a:r>
              <a:rPr lang="en-US" sz="3200" b="1" dirty="0" smtClean="0"/>
              <a:t>Performance level =IF(Z8</a:t>
            </a:r>
            <a:r>
              <a:rPr lang="en-US" sz="3200" b="1" dirty="0"/>
              <a:t>&gt;=5,"EXCELLENT",IF(Z8&gt;=4,"VERY GOOD"))</a:t>
            </a:r>
            <a:endParaRPr lang="en-IN" sz="3200"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Integral</Template>
  <TotalTime>250</TotalTime>
  <Words>582</Words>
  <Application>Microsoft Office PowerPoint</Application>
  <PresentationFormat>Widescreen</PresentationFormat>
  <Paragraphs>66</Paragraphs>
  <Slides>16</Slides>
  <Notes>1</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Roboto</vt:lpstr>
      <vt:lpstr>Times New Roman</vt:lpstr>
      <vt:lpstr>Trebuchet MS</vt:lpstr>
      <vt:lpstr>Tw Cen MT</vt:lpstr>
      <vt:lpstr>Tw Cen MT Condensed</vt:lpstr>
      <vt:lpstr>Wingdings</vt:lpstr>
      <vt:lpstr>Wingdings 3</vt:lpstr>
      <vt:lpstr>Integral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Pie chart</vt:lpstr>
      <vt:lpstr>AREA</vt:lpstr>
      <vt:lpstr>bar</vt:lpstr>
      <vt:lpstr>Line</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21</cp:revision>
  <dcterms:created xsi:type="dcterms:W3CDTF">2024-03-29T15:07:22Z</dcterms:created>
  <dcterms:modified xsi:type="dcterms:W3CDTF">2024-08-31T12:28:40Z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