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65" r:id="rId9"/>
    <p:sldId id="266" r:id="rId10"/>
    <p:sldId id="267" r:id="rId11"/>
    <p:sldId id="268" r:id="rId12"/>
    <p:sldId id="2146847055" r:id="rId13"/>
    <p:sldId id="269" r:id="rId14"/>
    <p:sldId id="2146847056" r:id="rId15"/>
    <p:sldId id="2146847057"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F795A49-BBF6-4844-B9DE-0850A9444F6D}" v="134" dt="2024-06-29T12:25:14.6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2" autoAdjust="0"/>
    <p:restoredTop sz="94660"/>
  </p:normalViewPr>
  <p:slideViewPr>
    <p:cSldViewPr snapToGrid="0">
      <p:cViewPr>
        <p:scale>
          <a:sx n="1" d="2"/>
          <a:sy n="1" d="2"/>
        </p:scale>
        <p:origin x="-1853" y="-72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29-06-2024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6/29/2024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6/29/2024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6/29/2024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6/29/2024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6/29/2024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6/29/2024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6/29/2024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6/29/2024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6/29/2024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6/29/2024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6/29/2024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6/29/2024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a:cs typeface="Arial"/>
              </a:rPr>
              <a:t>COLLEGE CHATBOT</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528057" y="4643874"/>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a:cs typeface="Arial"/>
              </a:rPr>
              <a:t>Presented By:</a:t>
            </a:r>
          </a:p>
          <a:p>
            <a:r>
              <a:rPr lang="en-US" sz="2000" b="1" dirty="0">
                <a:solidFill>
                  <a:schemeClr val="accent1">
                    <a:lumMod val="75000"/>
                  </a:schemeClr>
                </a:solidFill>
                <a:latin typeface="Arial"/>
                <a:cs typeface="Arial"/>
              </a:rPr>
              <a:t>1. AANANTHI N-THIAGARAJAR COLLEGE OF ENGINEERING-IT</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err="1">
                <a:solidFill>
                  <a:srgbClr val="0F0F0F"/>
                </a:solidFill>
                <a:ea typeface="+mn-lt"/>
                <a:cs typeface="+mn-lt"/>
              </a:rPr>
              <a:t>Jurafsky</a:t>
            </a:r>
            <a:r>
              <a:rPr lang="en-IN" sz="2400" dirty="0">
                <a:solidFill>
                  <a:srgbClr val="0F0F0F"/>
                </a:solidFill>
                <a:ea typeface="+mn-lt"/>
                <a:cs typeface="+mn-lt"/>
              </a:rPr>
              <a:t>, D., &amp; Martin, J. H. (2019). </a:t>
            </a:r>
            <a:r>
              <a:rPr lang="en-IN" sz="2400" i="1" dirty="0">
                <a:solidFill>
                  <a:srgbClr val="0F0F0F"/>
                </a:solidFill>
                <a:ea typeface="+mn-lt"/>
                <a:cs typeface="+mn-lt"/>
              </a:rPr>
              <a:t>Speech and Language Processing</a:t>
            </a:r>
            <a:r>
              <a:rPr lang="en-IN" sz="2400" dirty="0">
                <a:solidFill>
                  <a:srgbClr val="0F0F0F"/>
                </a:solidFill>
                <a:ea typeface="+mn-lt"/>
                <a:cs typeface="+mn-lt"/>
              </a:rPr>
              <a:t> (3rd ed.). Pearson.</a:t>
            </a:r>
            <a:endParaRPr lang="en-IN" sz="2400" dirty="0">
              <a:solidFill>
                <a:srgbClr val="0F0F0F"/>
              </a:solidFill>
            </a:endParaRPr>
          </a:p>
          <a:p>
            <a:pPr marL="305435" indent="-305435"/>
            <a:r>
              <a:rPr lang="en-IN" sz="2400" dirty="0">
                <a:solidFill>
                  <a:srgbClr val="0F0F0F"/>
                </a:solidFill>
                <a:ea typeface="+mn-lt"/>
                <a:cs typeface="+mn-lt"/>
              </a:rPr>
              <a:t>Russell, S. J., &amp; Norvig, P. (2020). </a:t>
            </a:r>
            <a:r>
              <a:rPr lang="en-IN" sz="2400" i="1" dirty="0">
                <a:solidFill>
                  <a:srgbClr val="0F0F0F"/>
                </a:solidFill>
                <a:ea typeface="+mn-lt"/>
                <a:cs typeface="+mn-lt"/>
              </a:rPr>
              <a:t>Artificial Intelligence: A Modern Approach</a:t>
            </a:r>
            <a:r>
              <a:rPr lang="en-IN" sz="2400" dirty="0">
                <a:solidFill>
                  <a:srgbClr val="0F0F0F"/>
                </a:solidFill>
                <a:ea typeface="+mn-lt"/>
                <a:cs typeface="+mn-lt"/>
              </a:rPr>
              <a:t> (4th ed.). Pearson.</a:t>
            </a:r>
            <a:endParaRPr lang="en-IN" dirty="0">
              <a:ea typeface="+mn-lt"/>
              <a:cs typeface="+mn-lt"/>
            </a:endParaRPr>
          </a:p>
          <a:p>
            <a:pPr marL="305435" indent="-305435"/>
            <a:r>
              <a:rPr lang="en-IN" sz="2400" dirty="0">
                <a:solidFill>
                  <a:srgbClr val="0F0F0F"/>
                </a:solidFill>
                <a:ea typeface="+mn-lt"/>
                <a:cs typeface="+mn-lt"/>
              </a:rPr>
              <a:t>Chollet, F. (2017). </a:t>
            </a:r>
            <a:r>
              <a:rPr lang="en-IN" sz="2400" i="1" dirty="0">
                <a:solidFill>
                  <a:srgbClr val="0F0F0F"/>
                </a:solidFill>
                <a:ea typeface="+mn-lt"/>
                <a:cs typeface="+mn-lt"/>
              </a:rPr>
              <a:t>Deep Learning with Python</a:t>
            </a:r>
            <a:r>
              <a:rPr lang="en-IN" sz="2400" dirty="0">
                <a:solidFill>
                  <a:srgbClr val="0F0F0F"/>
                </a:solidFill>
                <a:ea typeface="+mn-lt"/>
                <a:cs typeface="+mn-lt"/>
              </a:rPr>
              <a:t>. Manning Publications.</a:t>
            </a:r>
            <a:endParaRPr lang="en-IN" dirty="0"/>
          </a:p>
          <a:p>
            <a:pPr marL="305435" indent="-305435"/>
            <a:r>
              <a:rPr lang="en-IN" sz="2400" dirty="0">
                <a:solidFill>
                  <a:srgbClr val="0F0F0F"/>
                </a:solidFill>
                <a:ea typeface="+mn-lt"/>
                <a:cs typeface="+mn-lt"/>
              </a:rPr>
              <a:t>Dean, J., &amp; Ghemawat, S. (2004). "MapReduce: Simplified Data Processing on Large Clusters". </a:t>
            </a:r>
            <a:r>
              <a:rPr lang="en-IN" sz="2400" i="1" dirty="0">
                <a:solidFill>
                  <a:srgbClr val="0F0F0F"/>
                </a:solidFill>
                <a:ea typeface="+mn-lt"/>
                <a:cs typeface="+mn-lt"/>
              </a:rPr>
              <a:t>Proceedings of the 6th Symposium on Operating Systems Design and Implementation</a:t>
            </a:r>
            <a:r>
              <a:rPr lang="en-IN" sz="2400" dirty="0">
                <a:solidFill>
                  <a:srgbClr val="0F0F0F"/>
                </a:solidFill>
                <a:ea typeface="+mn-lt"/>
                <a:cs typeface="+mn-lt"/>
              </a:rPr>
              <a:t>.</a:t>
            </a:r>
            <a:endParaRPr lang="en-IN" dirty="0"/>
          </a:p>
          <a:p>
            <a:pPr marL="305435" indent="-305435"/>
            <a:r>
              <a:rPr lang="en-IN" sz="2400" dirty="0">
                <a:solidFill>
                  <a:srgbClr val="0F0F0F"/>
                </a:solidFill>
                <a:ea typeface="+mn-lt"/>
                <a:cs typeface="+mn-lt"/>
              </a:rPr>
              <a:t>Goodfellow, I., Bengio, Y., &amp; Courville, A. (2016). </a:t>
            </a:r>
            <a:r>
              <a:rPr lang="en-IN" sz="2400" i="1" dirty="0">
                <a:solidFill>
                  <a:srgbClr val="0F0F0F"/>
                </a:solidFill>
                <a:ea typeface="+mn-lt"/>
                <a:cs typeface="+mn-lt"/>
              </a:rPr>
              <a:t>Deep Learning</a:t>
            </a:r>
            <a:r>
              <a:rPr lang="en-IN" sz="2400" dirty="0">
                <a:solidFill>
                  <a:srgbClr val="0F0F0F"/>
                </a:solidFill>
                <a:ea typeface="+mn-lt"/>
                <a:cs typeface="+mn-lt"/>
              </a:rPr>
              <a:t>. MIT Press.</a:t>
            </a:r>
            <a:endParaRPr lang="en-IN" dirty="0"/>
          </a:p>
          <a:p>
            <a:pPr marL="305435" indent="-305435"/>
            <a:endParaRPr lang="en-IN" sz="2400" dirty="0">
              <a:solidFill>
                <a:srgbClr val="0F0F0F"/>
              </a:solidFill>
            </a:endParaRP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b="1" dirty="0">
                <a:solidFill>
                  <a:srgbClr val="00B0F0"/>
                </a:solidFill>
                <a:latin typeface="Arial" pitchFamily="34" charset="0"/>
                <a:cs typeface="Arial" pitchFamily="34" charset="0"/>
              </a:rPr>
              <a:t>course certificate 1 </a:t>
            </a:r>
          </a:p>
        </p:txBody>
      </p:sp>
      <p:pic>
        <p:nvPicPr>
          <p:cNvPr id="3" name="Picture 2" descr="A screenshot of a computer&#10;&#10;Description automatically generated">
            <a:extLst>
              <a:ext uri="{FF2B5EF4-FFF2-40B4-BE49-F238E27FC236}">
                <a16:creationId xmlns:a16="http://schemas.microsoft.com/office/drawing/2014/main" id="{061FBEF3-4395-EE8E-2845-24F7A2F10458}"/>
              </a:ext>
            </a:extLst>
          </p:cNvPr>
          <p:cNvPicPr>
            <a:picLocks noChangeAspect="1"/>
          </p:cNvPicPr>
          <p:nvPr/>
        </p:nvPicPr>
        <p:blipFill>
          <a:blip r:embed="rId2"/>
          <a:stretch>
            <a:fillRect/>
          </a:stretch>
        </p:blipFill>
        <p:spPr>
          <a:xfrm>
            <a:off x="2172778" y="1240677"/>
            <a:ext cx="7832066" cy="5153025"/>
          </a:xfrm>
          <a:prstGeom prst="rect">
            <a:avLst/>
          </a:prstGeom>
        </p:spPr>
      </p:pic>
    </p:spTree>
    <p:extLst>
      <p:ext uri="{BB962C8B-B14F-4D97-AF65-F5344CB8AC3E}">
        <p14:creationId xmlns:p14="http://schemas.microsoft.com/office/powerpoint/2010/main" val="3929826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432" y="717396"/>
            <a:ext cx="11029616" cy="530296"/>
          </a:xfrm>
        </p:spPr>
        <p:txBody>
          <a:bodyPr>
            <a:noAutofit/>
          </a:bodyPr>
          <a:lstStyle/>
          <a:p>
            <a:r>
              <a:rPr lang="en-IN" sz="3200" b="1" dirty="0">
                <a:solidFill>
                  <a:srgbClr val="00B0F0"/>
                </a:solidFill>
                <a:latin typeface="Arial" pitchFamily="34" charset="0"/>
                <a:cs typeface="Arial" pitchFamily="34" charset="0"/>
              </a:rPr>
              <a:t>course certificate 2</a:t>
            </a:r>
          </a:p>
        </p:txBody>
      </p:sp>
      <p:pic>
        <p:nvPicPr>
          <p:cNvPr id="3" name="Picture 2" descr="A close up of a certificate&#10;&#10;Description automatically generated">
            <a:extLst>
              <a:ext uri="{FF2B5EF4-FFF2-40B4-BE49-F238E27FC236}">
                <a16:creationId xmlns:a16="http://schemas.microsoft.com/office/drawing/2014/main" id="{0F64C9F6-CDCE-4178-4ED4-B936E8757E67}"/>
              </a:ext>
            </a:extLst>
          </p:cNvPr>
          <p:cNvPicPr>
            <a:picLocks noChangeAspect="1"/>
          </p:cNvPicPr>
          <p:nvPr/>
        </p:nvPicPr>
        <p:blipFill>
          <a:blip r:embed="rId2"/>
          <a:stretch>
            <a:fillRect/>
          </a:stretch>
        </p:blipFill>
        <p:spPr>
          <a:xfrm>
            <a:off x="2316552" y="1255054"/>
            <a:ext cx="7544518" cy="5153025"/>
          </a:xfrm>
          <a:prstGeom prst="rect">
            <a:avLst/>
          </a:prstGeom>
        </p:spPr>
      </p:pic>
    </p:spTree>
    <p:extLst>
      <p:ext uri="{BB962C8B-B14F-4D97-AF65-F5344CB8AC3E}">
        <p14:creationId xmlns:p14="http://schemas.microsoft.com/office/powerpoint/2010/main" val="2512310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a:latin typeface="Arial"/>
                <a:ea typeface="+mn-lt"/>
                <a:cs typeface="Arial"/>
              </a:rPr>
              <a:t>  </a:t>
            </a:r>
            <a:endParaRPr lang="en-US">
              <a:latin typeface="Arial"/>
              <a:cs typeface="Arial"/>
            </a:endParaRPr>
          </a:p>
          <a:p>
            <a:r>
              <a:rPr lang="en-US" sz="2000" b="1">
                <a:latin typeface="Arial"/>
                <a:ea typeface="+mn-lt"/>
                <a:cs typeface="Arial"/>
              </a:rPr>
              <a:t>Problem Statement </a:t>
            </a:r>
            <a:r>
              <a:rPr lang="en-US" sz="2000">
                <a:latin typeface="Arial"/>
                <a:ea typeface="+mn-lt"/>
                <a:cs typeface="Arial"/>
              </a:rPr>
              <a:t>(Should not include solution)</a:t>
            </a:r>
            <a:endParaRPr lang="en-US">
              <a:latin typeface="Arial"/>
              <a:cs typeface="Arial"/>
            </a:endParaRPr>
          </a:p>
          <a:p>
            <a:r>
              <a:rPr lang="en-US" sz="2000" b="1">
                <a:latin typeface="Arial"/>
                <a:ea typeface="+mn-lt"/>
                <a:cs typeface="Arial"/>
              </a:rPr>
              <a:t>Proposed System/Solution</a:t>
            </a:r>
            <a:endParaRPr lang="en-US">
              <a:latin typeface="Arial"/>
              <a:cs typeface="Arial"/>
            </a:endParaRPr>
          </a:p>
          <a:p>
            <a:r>
              <a:rPr lang="en-US" sz="2000" b="1">
                <a:latin typeface="Arial"/>
                <a:ea typeface="+mn-lt"/>
                <a:cs typeface="Calibri"/>
              </a:rPr>
              <a:t>System </a:t>
            </a:r>
            <a:r>
              <a:rPr lang="en-US" sz="2000" b="1">
                <a:latin typeface="Arial"/>
                <a:ea typeface="+mn-lt"/>
                <a:cs typeface="+mn-lt"/>
              </a:rPr>
              <a:t>Development Approach </a:t>
            </a:r>
            <a:r>
              <a:rPr lang="en-US" sz="2000">
                <a:latin typeface="Arial"/>
                <a:ea typeface="+mn-lt"/>
                <a:cs typeface="+mn-lt"/>
              </a:rPr>
              <a:t>(Technology Used) </a:t>
            </a:r>
            <a:endParaRPr lang="en-US">
              <a:latin typeface="Arial"/>
              <a:ea typeface="+mn-lt"/>
              <a:cs typeface="+mn-lt"/>
            </a:endParaRPr>
          </a:p>
          <a:p>
            <a:r>
              <a:rPr lang="en-US" sz="2000" b="1">
                <a:latin typeface="Arial"/>
                <a:ea typeface="+mn-lt"/>
                <a:cs typeface="+mn-lt"/>
              </a:rPr>
              <a:t>Algorithm &amp; Deployment  </a:t>
            </a:r>
            <a:endParaRPr lang="en-US">
              <a:latin typeface="Arial"/>
              <a:cs typeface="Calibri"/>
            </a:endParaRPr>
          </a:p>
          <a:p>
            <a:r>
              <a:rPr lang="en-US" sz="2000" b="1">
                <a:latin typeface="Arial"/>
                <a:ea typeface="+mn-lt"/>
                <a:cs typeface="Arial"/>
              </a:rPr>
              <a:t>Result</a:t>
            </a:r>
          </a:p>
          <a:p>
            <a:r>
              <a:rPr lang="en-US" sz="2000" b="1">
                <a:latin typeface="Arial"/>
                <a:ea typeface="+mn-lt"/>
                <a:cs typeface="Arial"/>
              </a:rPr>
              <a:t>Conclusion</a:t>
            </a:r>
            <a:endParaRPr lang="en-US">
              <a:latin typeface="Arial"/>
              <a:cs typeface="Arial"/>
            </a:endParaRPr>
          </a:p>
          <a:p>
            <a:r>
              <a:rPr lang="en-US" sz="2000" b="1">
                <a:latin typeface="Arial"/>
                <a:ea typeface="+mn-lt"/>
                <a:cs typeface="Arial"/>
              </a:rPr>
              <a:t>Future Scope</a:t>
            </a:r>
          </a:p>
          <a:p>
            <a:r>
              <a:rPr lang="en-US" sz="2000" b="1">
                <a:latin typeface="Arial"/>
                <a:ea typeface="+mn-lt"/>
                <a:cs typeface="Arial"/>
              </a:rPr>
              <a:t>References</a:t>
            </a:r>
            <a:endParaRPr lang="en-US">
              <a:latin typeface="Arial"/>
              <a:cs typeface="Arial"/>
            </a:endParaRPr>
          </a:p>
          <a:p>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2800" dirty="0">
                <a:solidFill>
                  <a:srgbClr val="000000"/>
                </a:solidFill>
                <a:latin typeface="Arial"/>
                <a:ea typeface="+mn-lt"/>
                <a:cs typeface="Calibri"/>
              </a:rPr>
              <a:t>The current communication and information retrieval systems in our college are outdated and do not effectively cater to the dynamic needs of the academic community. Students, faculty, and staff often face difficulties in accessing essential information, obtaining quick responses to queries, and navigating through the students </a:t>
            </a:r>
            <a:r>
              <a:rPr lang="en-IN" sz="2800" err="1">
                <a:solidFill>
                  <a:srgbClr val="000000"/>
                </a:solidFill>
                <a:latin typeface="Arial"/>
                <a:ea typeface="+mn-lt"/>
                <a:cs typeface="Calibri"/>
              </a:rPr>
              <a:t>Presepective</a:t>
            </a:r>
            <a:endParaRPr lang="en-US" sz="2800" err="1">
              <a:latin typeface="Arial"/>
            </a:endParaRPr>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679763" y="1705603"/>
            <a:ext cx="3116467" cy="4658202"/>
          </a:xfrm>
        </p:spPr>
        <p:txBody>
          <a:bodyPr vert="horz" lIns="91440" tIns="45720" rIns="91440" bIns="45720" rtlCol="0" anchor="ctr">
            <a:noAutofit/>
          </a:bodyPr>
          <a:lstStyle/>
          <a:p>
            <a:pPr marL="0" indent="0">
              <a:buNone/>
            </a:pPr>
            <a:endParaRPr lang="en-IN" sz="1200" b="1">
              <a:latin typeface="Calibri"/>
              <a:cs typeface="Calibri"/>
            </a:endParaRPr>
          </a:p>
          <a:p>
            <a:pPr marL="629920" lvl="1" indent="-305435"/>
            <a:endParaRPr lang="en-IN" sz="1200" dirty="0"/>
          </a:p>
          <a:p>
            <a:pPr marL="0" indent="0">
              <a:buNone/>
            </a:pPr>
            <a:endParaRPr lang="en-IN"/>
          </a:p>
        </p:txBody>
      </p:sp>
      <p:sp>
        <p:nvSpPr>
          <p:cNvPr id="3" name="TextBox 2">
            <a:extLst>
              <a:ext uri="{FF2B5EF4-FFF2-40B4-BE49-F238E27FC236}">
                <a16:creationId xmlns:a16="http://schemas.microsoft.com/office/drawing/2014/main" id="{94F4C06D-00DF-7D4A-9A62-CAB2D87C0822}"/>
              </a:ext>
            </a:extLst>
          </p:cNvPr>
          <p:cNvSpPr txBox="1"/>
          <p:nvPr/>
        </p:nvSpPr>
        <p:spPr>
          <a:xfrm>
            <a:off x="626854" y="1705155"/>
            <a:ext cx="10823274"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rgbClr val="1F2328"/>
                </a:solidFill>
                <a:ea typeface="+mn-lt"/>
                <a:cs typeface="+mn-lt"/>
              </a:rPr>
              <a:t>To address these issues, we propose the development of an intelligent chatbot designed to assist students with their queries in real-time. This chatbot will be integrated into the college's existing digital platforms, such as the official website and mobile application. The chatbot will leverage natural language processing (NLP) to understand and respond to student inquiries accurately and promptly. It will provide information on various topics, including academic schedules, course details, event updates, and administrative processes.</a:t>
            </a:r>
            <a:endParaRPr lang="en-US" sz="28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vert="horz" lIns="91440" tIns="45720" rIns="91440" bIns="45720" rtlCol="0" anchor="ctr">
            <a:noAutofit/>
          </a:bodyPr>
          <a:lstStyle/>
          <a:p>
            <a:pPr marL="305435" indent="-305435">
              <a:buNone/>
            </a:pPr>
            <a:r>
              <a:rPr lang="en-IN" sz="2400" dirty="0">
                <a:solidFill>
                  <a:srgbClr val="0F0F0F"/>
                </a:solidFill>
                <a:ea typeface="+mn-lt"/>
                <a:cs typeface="+mn-lt"/>
              </a:rPr>
              <a:t>The development of the chatbot will involve several key technologies:</a:t>
            </a:r>
            <a:endParaRPr lang="en-US" sz="2400" dirty="0"/>
          </a:p>
          <a:p>
            <a:pPr marL="305435" indent="-305435">
              <a:buFont typeface="Wingdings 2"/>
              <a:buChar char=""/>
            </a:pPr>
            <a:r>
              <a:rPr lang="en-IN" sz="2400" b="1" dirty="0">
                <a:solidFill>
                  <a:srgbClr val="0F0F0F"/>
                </a:solidFill>
                <a:ea typeface="+mn-lt"/>
                <a:cs typeface="+mn-lt"/>
              </a:rPr>
              <a:t>Natural Language Processing (NLP)</a:t>
            </a:r>
            <a:r>
              <a:rPr lang="en-IN" sz="2400" dirty="0">
                <a:solidFill>
                  <a:srgbClr val="0F0F0F"/>
                </a:solidFill>
                <a:ea typeface="+mn-lt"/>
                <a:cs typeface="+mn-lt"/>
              </a:rPr>
              <a:t>: To understand and process student queries.</a:t>
            </a:r>
            <a:endParaRPr lang="en-IN" sz="2400" dirty="0"/>
          </a:p>
          <a:p>
            <a:pPr marL="305435" indent="-305435">
              <a:buFont typeface="Wingdings 2"/>
              <a:buChar char=""/>
            </a:pPr>
            <a:r>
              <a:rPr lang="en-IN" sz="2400" b="1" dirty="0">
                <a:solidFill>
                  <a:srgbClr val="0F0F0F"/>
                </a:solidFill>
                <a:ea typeface="+mn-lt"/>
                <a:cs typeface="+mn-lt"/>
              </a:rPr>
              <a:t>Machine Learning (ML)</a:t>
            </a:r>
            <a:r>
              <a:rPr lang="en-IN" sz="2400" dirty="0">
                <a:solidFill>
                  <a:srgbClr val="0F0F0F"/>
                </a:solidFill>
                <a:ea typeface="+mn-lt"/>
                <a:cs typeface="+mn-lt"/>
              </a:rPr>
              <a:t>: To improve the chatbot's responses over time through learning algorithms.</a:t>
            </a:r>
            <a:endParaRPr lang="en-IN" sz="2400" dirty="0"/>
          </a:p>
          <a:p>
            <a:pPr marL="305435" indent="-305435">
              <a:buFont typeface="Wingdings 2"/>
              <a:buChar char=""/>
            </a:pPr>
            <a:r>
              <a:rPr lang="en-IN" sz="2400" b="1" dirty="0">
                <a:solidFill>
                  <a:srgbClr val="0F0F0F"/>
                </a:solidFill>
                <a:ea typeface="+mn-lt"/>
                <a:cs typeface="+mn-lt"/>
              </a:rPr>
              <a:t>Cloud Computing</a:t>
            </a:r>
            <a:r>
              <a:rPr lang="en-IN" sz="2400" dirty="0">
                <a:solidFill>
                  <a:srgbClr val="0F0F0F"/>
                </a:solidFill>
                <a:ea typeface="+mn-lt"/>
                <a:cs typeface="+mn-lt"/>
              </a:rPr>
              <a:t>: For scalable deployment and easy integration with existing college systems.</a:t>
            </a:r>
            <a:endParaRPr lang="en-IN" sz="2400" dirty="0"/>
          </a:p>
          <a:p>
            <a:pPr marL="305435" indent="-305435">
              <a:buFont typeface="Wingdings 2"/>
              <a:buChar char=""/>
            </a:pPr>
            <a:r>
              <a:rPr lang="en-IN" sz="2400" b="1" dirty="0">
                <a:solidFill>
                  <a:srgbClr val="0F0F0F"/>
                </a:solidFill>
                <a:ea typeface="+mn-lt"/>
                <a:cs typeface="+mn-lt"/>
              </a:rPr>
              <a:t>Database Management Systems (DBMS)</a:t>
            </a:r>
            <a:r>
              <a:rPr lang="en-IN" sz="2400" dirty="0">
                <a:solidFill>
                  <a:srgbClr val="0F0F0F"/>
                </a:solidFill>
                <a:ea typeface="+mn-lt"/>
                <a:cs typeface="+mn-lt"/>
              </a:rPr>
              <a:t>: To store and retrieve information efficiently.</a:t>
            </a:r>
            <a:endParaRPr lang="en-IN" sz="2400" dirty="0"/>
          </a:p>
          <a:p>
            <a:pPr marL="305435" indent="-305435">
              <a:buFont typeface="Wingdings 2"/>
              <a:buChar char=""/>
            </a:pPr>
            <a:r>
              <a:rPr lang="en-IN" sz="2400" b="1" dirty="0">
                <a:solidFill>
                  <a:srgbClr val="0F0F0F"/>
                </a:solidFill>
                <a:ea typeface="+mn-lt"/>
                <a:cs typeface="+mn-lt"/>
              </a:rPr>
              <a:t>APIs (Application Programming Interfaces)</a:t>
            </a:r>
            <a:r>
              <a:rPr lang="en-IN" sz="2400" dirty="0">
                <a:solidFill>
                  <a:srgbClr val="0F0F0F"/>
                </a:solidFill>
                <a:ea typeface="+mn-lt"/>
                <a:cs typeface="+mn-lt"/>
              </a:rPr>
              <a:t>: To connect the chatbot with external systems such as the college's information management system.</a:t>
            </a:r>
            <a:endParaRPr lang="en-IN" sz="2400" dirty="0"/>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endParaRPr lang="en-IN" dirty="0"/>
          </a:p>
          <a:p>
            <a:pPr marL="305435" indent="-305435"/>
            <a:endParaRPr lang="en-IN"/>
          </a:p>
        </p:txBody>
      </p:sp>
      <p:sp>
        <p:nvSpPr>
          <p:cNvPr id="3" name="TextBox 2">
            <a:extLst>
              <a:ext uri="{FF2B5EF4-FFF2-40B4-BE49-F238E27FC236}">
                <a16:creationId xmlns:a16="http://schemas.microsoft.com/office/drawing/2014/main" id="{571CADBD-4AAE-7C36-4D88-D6641262F173}"/>
              </a:ext>
            </a:extLst>
          </p:cNvPr>
          <p:cNvSpPr txBox="1"/>
          <p:nvPr/>
        </p:nvSpPr>
        <p:spPr>
          <a:xfrm>
            <a:off x="1086929" y="1230701"/>
            <a:ext cx="10377576"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The chatbot will be built using the following algorithmic steps:</a:t>
            </a:r>
          </a:p>
          <a:p>
            <a:pPr>
              <a:buFont typeface=""/>
              <a:buAutoNum type="arabicPeriod"/>
            </a:pPr>
            <a:r>
              <a:rPr lang="en-US" sz="2400" b="1" dirty="0"/>
              <a:t>Query Processing</a:t>
            </a:r>
            <a:r>
              <a:rPr lang="en-US" sz="2400" dirty="0"/>
              <a:t>: Using NLP techniques to parse and understand the student's query.</a:t>
            </a:r>
          </a:p>
          <a:p>
            <a:pPr>
              <a:buFont typeface=""/>
              <a:buAutoNum type="arabicPeriod"/>
            </a:pPr>
            <a:r>
              <a:rPr lang="en-US" sz="2400" b="1" dirty="0"/>
              <a:t>Intent Recognition</a:t>
            </a:r>
            <a:r>
              <a:rPr lang="en-US" sz="2400" dirty="0"/>
              <a:t>: Determining the intent behind the query using machine learning models.</a:t>
            </a:r>
          </a:p>
          <a:p>
            <a:pPr>
              <a:buFont typeface=""/>
              <a:buAutoNum type="arabicPeriod"/>
            </a:pPr>
            <a:r>
              <a:rPr lang="en-US" sz="2400" b="1" dirty="0"/>
              <a:t>Information Retrieval</a:t>
            </a:r>
            <a:r>
              <a:rPr lang="en-US" sz="2400" dirty="0"/>
              <a:t>: Accessing the relevant database to fetch the required information.</a:t>
            </a:r>
          </a:p>
          <a:p>
            <a:pPr>
              <a:buFont typeface=""/>
              <a:buAutoNum type="arabicPeriod"/>
            </a:pPr>
            <a:r>
              <a:rPr lang="en-US" sz="2400" b="1" dirty="0"/>
              <a:t>Response Generation</a:t>
            </a:r>
            <a:r>
              <a:rPr lang="en-US" sz="2400" dirty="0"/>
              <a:t>: Crafting an appropriate response using predefined templates and dynamic data.</a:t>
            </a:r>
          </a:p>
          <a:p>
            <a:pPr>
              <a:buFont typeface=""/>
              <a:buAutoNum type="arabicPeriod"/>
            </a:pPr>
            <a:r>
              <a:rPr lang="en-US" sz="2400" b="1" dirty="0"/>
              <a:t>Learning &amp; Adaptation</a:t>
            </a:r>
            <a:r>
              <a:rPr lang="en-US" sz="2400" dirty="0"/>
              <a:t>: Continuously improving the chatbot's accuracy through feedback loops and supervised learning.</a:t>
            </a:r>
          </a:p>
          <a:p>
            <a:r>
              <a:rPr lang="en-US" sz="2400" dirty="0"/>
              <a:t>Deployment will be carried out on a cloud platform to ensure scalability and accessibility. The chatbot will be integrated with the college's website and mobile app through APIs.</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3" name="Content Placeholder 2" descr="A screenshot of a chatbot&#10;&#10;Description automatically generated">
            <a:extLst>
              <a:ext uri="{FF2B5EF4-FFF2-40B4-BE49-F238E27FC236}">
                <a16:creationId xmlns:a16="http://schemas.microsoft.com/office/drawing/2014/main" id="{07A774A9-9B96-4370-1E04-225F3AA027C1}"/>
              </a:ext>
            </a:extLst>
          </p:cNvPr>
          <p:cNvPicPr>
            <a:picLocks noGrp="1" noChangeAspect="1"/>
          </p:cNvPicPr>
          <p:nvPr>
            <p:ph idx="1"/>
          </p:nvPr>
        </p:nvPicPr>
        <p:blipFill>
          <a:blip r:embed="rId2"/>
          <a:stretch>
            <a:fillRect/>
          </a:stretch>
        </p:blipFill>
        <p:spPr>
          <a:xfrm>
            <a:off x="3865083" y="1239107"/>
            <a:ext cx="7481078" cy="4871048"/>
          </a:xfrm>
        </p:spPr>
      </p:pic>
      <p:sp>
        <p:nvSpPr>
          <p:cNvPr id="4" name="TextBox 3">
            <a:extLst>
              <a:ext uri="{FF2B5EF4-FFF2-40B4-BE49-F238E27FC236}">
                <a16:creationId xmlns:a16="http://schemas.microsoft.com/office/drawing/2014/main" id="{61A93671-4817-EE55-ED02-6237F02089E5}"/>
              </a:ext>
            </a:extLst>
          </p:cNvPr>
          <p:cNvSpPr txBox="1"/>
          <p:nvPr/>
        </p:nvSpPr>
        <p:spPr>
          <a:xfrm>
            <a:off x="928777" y="1230702"/>
            <a:ext cx="2743200"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Upon deployment, the chatbot is expected to significantly reduce the workload on administrative staff by handling common student inquiries. It will provide students with immediate access to information, thus enhancing their overall experience. The system's efficiency and effectiveness will be measured through user feedback, query response times, and the accuracy of provided information.</a:t>
            </a: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The implementation of a college chatbot represents a significant step towards modernizing the student support system. By leveraging advanced technologies such as NLP and ML, the chatbot can provide real-time assistance to students, improving their access to information and overall satisfaction. The system not only benefits students but also optimizes administrative operations.</a:t>
            </a:r>
            <a:endParaRPr lang="en-IN" sz="2400" dirty="0">
              <a:solidFill>
                <a:srgbClr val="0F0F0F"/>
              </a:solidFill>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TextBox 1">
            <a:extLst>
              <a:ext uri="{FF2B5EF4-FFF2-40B4-BE49-F238E27FC236}">
                <a16:creationId xmlns:a16="http://schemas.microsoft.com/office/drawing/2014/main" id="{65F6AB1F-91D9-56BA-4AA8-0EE431B0F744}"/>
              </a:ext>
            </a:extLst>
          </p:cNvPr>
          <p:cNvSpPr txBox="1"/>
          <p:nvPr/>
        </p:nvSpPr>
        <p:spPr>
          <a:xfrm>
            <a:off x="583721" y="1719532"/>
            <a:ext cx="11038933"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t>Future enhancements for the chatbot may include:</a:t>
            </a:r>
          </a:p>
          <a:p>
            <a:pPr>
              <a:buFont typeface=""/>
              <a:buChar char="•"/>
            </a:pPr>
            <a:r>
              <a:rPr lang="en-US" sz="2800" b="1" dirty="0"/>
              <a:t>Multilingual Support</a:t>
            </a:r>
            <a:r>
              <a:rPr lang="en-US" sz="2800" dirty="0"/>
              <a:t>: To cater to a diverse student population.</a:t>
            </a:r>
          </a:p>
          <a:p>
            <a:pPr>
              <a:buFont typeface=""/>
              <a:buChar char="•"/>
            </a:pPr>
            <a:r>
              <a:rPr lang="en-US" sz="2800" b="1" dirty="0"/>
              <a:t>Voice Recognition</a:t>
            </a:r>
            <a:r>
              <a:rPr lang="en-US" sz="2800" dirty="0"/>
              <a:t>: For hands-free interaction with the chatbot.</a:t>
            </a:r>
          </a:p>
          <a:p>
            <a:pPr>
              <a:buFont typeface=""/>
              <a:buChar char="•"/>
            </a:pPr>
            <a:r>
              <a:rPr lang="en-US" sz="2800" b="1" dirty="0"/>
              <a:t>Integration with Learning Management Systems (LMS)</a:t>
            </a:r>
            <a:r>
              <a:rPr lang="en-US" sz="2800" dirty="0"/>
              <a:t>: To provide personalized academic assistance.</a:t>
            </a:r>
          </a:p>
          <a:p>
            <a:pPr>
              <a:buFont typeface=""/>
              <a:buChar char="•"/>
            </a:pPr>
            <a:r>
              <a:rPr lang="en-US" sz="2800" b="1" dirty="0"/>
              <a:t>Advanced Analytics</a:t>
            </a:r>
            <a:r>
              <a:rPr lang="en-US" sz="2800" dirty="0"/>
              <a:t>: To gain insights into student needs and improve services.</a:t>
            </a:r>
          </a:p>
          <a:p>
            <a:pPr>
              <a:buFont typeface=""/>
              <a:buChar char="•"/>
            </a:pPr>
            <a:r>
              <a:rPr lang="en-US" sz="2800" b="1" dirty="0"/>
              <a:t>AI-Driven Predictive Capabilities</a:t>
            </a:r>
            <a:r>
              <a:rPr lang="en-US" sz="2800" dirty="0"/>
              <a:t>: To anticipate student queries and proactively provide information.</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662</Words>
  <Application>Microsoft Office PowerPoint</Application>
  <PresentationFormat>Widescreen</PresentationFormat>
  <Paragraphs>61</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DividendVTI</vt:lpstr>
      <vt:lpstr>COLLEGE CHATBOT</vt:lpstr>
      <vt:lpstr>OUTLINE</vt:lpstr>
      <vt:lpstr>Problem Statement</vt:lpstr>
      <vt:lpstr>Proposed Solution</vt:lpstr>
      <vt:lpstr>System  Approach</vt:lpstr>
      <vt:lpstr>Algorithm &amp; Deployment</vt:lpstr>
      <vt:lpstr>Result</vt:lpstr>
      <vt:lpstr>Conclusion</vt:lpstr>
      <vt:lpstr>PowerPoint Presentation</vt:lpstr>
      <vt:lpstr>References</vt:lpstr>
      <vt:lpstr>course certificate 1 </vt:lpstr>
      <vt:lpstr>course certificate 2</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aananthi shruthi</cp:lastModifiedBy>
  <cp:revision>105</cp:revision>
  <dcterms:created xsi:type="dcterms:W3CDTF">2021-05-26T16:50:10Z</dcterms:created>
  <dcterms:modified xsi:type="dcterms:W3CDTF">2024-06-29T12:26:07Z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