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9.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0.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1.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2.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92" r:id="rId2"/>
    <p:sldMasterId id="2147483804" r:id="rId3"/>
    <p:sldMasterId id="2147483864" r:id="rId4"/>
    <p:sldMasterId id="2147483893" r:id="rId5"/>
    <p:sldMasterId id="2147483911" r:id="rId6"/>
    <p:sldMasterId id="2147483929" r:id="rId7"/>
    <p:sldMasterId id="2147483941" r:id="rId8"/>
    <p:sldMasterId id="2147483953" r:id="rId9"/>
    <p:sldMasterId id="2147483971" r:id="rId10"/>
    <p:sldMasterId id="2147483983" r:id="rId11"/>
    <p:sldMasterId id="2147483995" r:id="rId12"/>
    <p:sldMasterId id="2147484013" r:id="rId13"/>
  </p:sldMasterIdLst>
  <p:sldIdLst>
    <p:sldId id="256" r:id="rId14"/>
    <p:sldId id="257" r:id="rId15"/>
    <p:sldId id="258" r:id="rId16"/>
    <p:sldId id="291" r:id="rId17"/>
    <p:sldId id="259" r:id="rId18"/>
    <p:sldId id="305" r:id="rId19"/>
    <p:sldId id="306" r:id="rId20"/>
    <p:sldId id="260" r:id="rId21"/>
    <p:sldId id="262" r:id="rId22"/>
    <p:sldId id="263" r:id="rId23"/>
    <p:sldId id="265" r:id="rId24"/>
    <p:sldId id="292" r:id="rId25"/>
    <p:sldId id="293" r:id="rId26"/>
    <p:sldId id="294" r:id="rId27"/>
    <p:sldId id="295" r:id="rId28"/>
    <p:sldId id="296" r:id="rId29"/>
    <p:sldId id="297" r:id="rId30"/>
    <p:sldId id="273" r:id="rId31"/>
    <p:sldId id="275" r:id="rId32"/>
    <p:sldId id="298" r:id="rId33"/>
    <p:sldId id="299" r:id="rId34"/>
    <p:sldId id="266" r:id="rId35"/>
    <p:sldId id="267" r:id="rId36"/>
    <p:sldId id="300" r:id="rId37"/>
    <p:sldId id="301" r:id="rId38"/>
    <p:sldId id="302" r:id="rId39"/>
    <p:sldId id="303" r:id="rId40"/>
    <p:sldId id="304" r:id="rId41"/>
    <p:sldId id="284" r:id="rId42"/>
    <p:sldId id="286" r:id="rId43"/>
    <p:sldId id="290" r:id="rId44"/>
    <p:sldId id="27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ha Luthra" initials="DL" lastIdx="1" clrIdx="0">
    <p:extLst>
      <p:ext uri="{19B8F6BF-5375-455C-9EA6-DF929625EA0E}">
        <p15:presenceInfo xmlns:p15="http://schemas.microsoft.com/office/powerpoint/2012/main" userId="Disha Luth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1F263-51C9-4185-B7FA-279AAB59DEA1}" v="15" dt="2020-05-12T10:08:29.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viewProps" Target="viewProps.xml"/><Relationship Id="rId8" Type="http://schemas.openxmlformats.org/officeDocument/2006/relationships/slideMaster" Target="slideMasters/slideMaster8.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commentAuthors" Target="commentAuthors.xml"/><Relationship Id="rId20" Type="http://schemas.openxmlformats.org/officeDocument/2006/relationships/slide" Target="slides/slide7.xml"/><Relationship Id="rId41"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sha\Desktop\proj.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sha\Downloads\survey%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sha\Downloads\Survey%20Form_%20Noise%20Pollution%20(Responses)%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isha\Downloads\Survey%20Form_%20Noise%20Pollution%20(Responses)%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isha\Downloads\Survey%20Form_%20Noise%20Pollution%20(Responses)%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isha\Downloads\Survey%20Form_%20Noise%20Pollution%20(Responses)%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isha\Desktop\C.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lastat\Downloads\surve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lastat\Downloads\surve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perspective val="5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1-816D-4ED4-99E2-70C9BD90648C}"/>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3-816D-4ED4-99E2-70C9BD90648C}"/>
              </c:ext>
            </c:extLst>
          </c:dPt>
          <c:dLbls>
            <c:dLbl>
              <c:idx val="0"/>
              <c:dLblPos val="bestFi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16D-4ED4-99E2-70C9BD90648C}"/>
                </c:ext>
              </c:extLst>
            </c:dLbl>
            <c:dLbl>
              <c:idx val="1"/>
              <c:dLblPos val="bestFi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16D-4ED4-99E2-70C9BD90648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bestFit"/>
            <c:showLegendKey val="1"/>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'Form Responses 1'!$A$239:$B$239</c:f>
              <c:strCache>
                <c:ptCount val="2"/>
                <c:pt idx="0">
                  <c:v>F</c:v>
                </c:pt>
                <c:pt idx="1">
                  <c:v>M</c:v>
                </c:pt>
              </c:strCache>
            </c:strRef>
          </c:cat>
          <c:val>
            <c:numRef>
              <c:f>'Form Responses 1'!$A$240:$B$240</c:f>
              <c:numCache>
                <c:formatCode>General</c:formatCode>
                <c:ptCount val="2"/>
                <c:pt idx="0">
                  <c:v>102</c:v>
                </c:pt>
                <c:pt idx="1">
                  <c:v>114</c:v>
                </c:pt>
              </c:numCache>
            </c:numRef>
          </c:val>
          <c:extLst>
            <c:ext xmlns:c16="http://schemas.microsoft.com/office/drawing/2014/chart" uri="{C3380CC4-5D6E-409C-BE32-E72D297353CC}">
              <c16:uniqueId val="{00000004-816D-4ED4-99E2-70C9BD90648C}"/>
            </c:ext>
          </c:extLst>
        </c:ser>
        <c:dLbls>
          <c:showLegendKey val="0"/>
          <c:showVal val="0"/>
          <c:showCatName val="0"/>
          <c:showSerName val="0"/>
          <c:showPercent val="0"/>
          <c:showBubbleSize val="0"/>
          <c:showLeaderLines val="1"/>
        </c:dLbls>
      </c:pie3D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COURSE COMPOSITION OF RESPONDENTS</a:t>
            </a:r>
          </a:p>
          <a:p>
            <a:pPr>
              <a:defRPr/>
            </a:pPr>
            <a:r>
              <a:rPr lang="en-US" dirty="0"/>
              <a:t>(IN ACCORDANCE WITH PROPORTIONAL ALLOCATION)</a:t>
            </a:r>
          </a:p>
        </c:rich>
      </c:tx>
      <c:layout>
        <c:manualLayout>
          <c:xMode val="edge"/>
          <c:yMode val="edge"/>
          <c:x val="0.24065341938796481"/>
          <c:y val="3.406443912280716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p3d contourW="6350">
                <a:contourClr>
                  <a:schemeClr val="accent6"/>
                </a:contourClr>
              </a:sp3d>
            </c:spPr>
            <c:extLst>
              <c:ext xmlns:c16="http://schemas.microsoft.com/office/drawing/2014/chart" uri="{C3380CC4-5D6E-409C-BE32-E72D297353CC}">
                <c16:uniqueId val="{00000001-CF46-4014-84FA-3D5ECCF3501A}"/>
              </c:ext>
            </c:extLst>
          </c:dPt>
          <c:dPt>
            <c:idx val="1"/>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p3d contourW="6350">
                <a:contourClr>
                  <a:schemeClr val="accent3"/>
                </a:contourClr>
              </a:sp3d>
            </c:spPr>
            <c:extLst>
              <c:ext xmlns:c16="http://schemas.microsoft.com/office/drawing/2014/chart" uri="{C3380CC4-5D6E-409C-BE32-E72D297353CC}">
                <c16:uniqueId val="{00000003-CF46-4014-84FA-3D5ECCF3501A}"/>
              </c:ext>
            </c:extLst>
          </c:dPt>
          <c:dPt>
            <c:idx val="2"/>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p3d contourW="6350">
                <a:contourClr>
                  <a:schemeClr val="accent1"/>
                </a:contourClr>
              </a:sp3d>
            </c:spPr>
            <c:extLst>
              <c:ext xmlns:c16="http://schemas.microsoft.com/office/drawing/2014/chart" uri="{C3380CC4-5D6E-409C-BE32-E72D297353CC}">
                <c16:uniqueId val="{00000005-CF46-4014-84FA-3D5ECCF3501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'Form Responses 1'!$A$221:$A$223</c:f>
              <c:strCache>
                <c:ptCount val="3"/>
                <c:pt idx="0">
                  <c:v>Science</c:v>
                </c:pt>
                <c:pt idx="1">
                  <c:v>Arts/Humanities</c:v>
                </c:pt>
                <c:pt idx="2">
                  <c:v>Commerce</c:v>
                </c:pt>
              </c:strCache>
            </c:strRef>
          </c:cat>
          <c:val>
            <c:numRef>
              <c:f>'Form Responses 1'!$B$221:$B$223</c:f>
              <c:numCache>
                <c:formatCode>General</c:formatCode>
                <c:ptCount val="3"/>
                <c:pt idx="0">
                  <c:v>57</c:v>
                </c:pt>
                <c:pt idx="1">
                  <c:v>114</c:v>
                </c:pt>
                <c:pt idx="2">
                  <c:v>46</c:v>
                </c:pt>
              </c:numCache>
            </c:numRef>
          </c:val>
          <c:extLst>
            <c:ext xmlns:c16="http://schemas.microsoft.com/office/drawing/2014/chart" uri="{C3380CC4-5D6E-409C-BE32-E72D297353CC}">
              <c16:uniqueId val="{00000006-CF46-4014-84FA-3D5ECCF3501A}"/>
            </c:ext>
          </c:extLst>
        </c:ser>
        <c:dLbls>
          <c:dLblPos val="outEnd"/>
          <c:showLegendKey val="0"/>
          <c:showVal val="0"/>
          <c:showCatName val="1"/>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Sheet6!$C$8:$C$11</c:f>
              <c:strCache>
                <c:ptCount val="3"/>
                <c:pt idx="0">
                  <c:v>Not </c:v>
                </c:pt>
                <c:pt idx="1">
                  <c:v>Normal level</c:v>
                </c:pt>
                <c:pt idx="2">
                  <c:v>Yes</c:v>
                </c:pt>
              </c:strCache>
            </c:strRef>
          </c:cat>
          <c:val>
            <c:numRef>
              <c:f>Sheet6!$D$8:$D$11</c:f>
              <c:numCache>
                <c:formatCode>General</c:formatCode>
                <c:ptCount val="4"/>
                <c:pt idx="0">
                  <c:v>44</c:v>
                </c:pt>
                <c:pt idx="1">
                  <c:v>87</c:v>
                </c:pt>
                <c:pt idx="2">
                  <c:v>86</c:v>
                </c:pt>
              </c:numCache>
            </c:numRef>
          </c:val>
          <c:extLst>
            <c:ext xmlns:c16="http://schemas.microsoft.com/office/drawing/2014/chart" uri="{C3380CC4-5D6E-409C-BE32-E72D297353CC}">
              <c16:uniqueId val="{00000000-051C-4098-963A-73B0C733FC50}"/>
            </c:ext>
          </c:extLst>
        </c:ser>
        <c:dLbls>
          <c:dLblPos val="outEnd"/>
          <c:showLegendKey val="0"/>
          <c:showVal val="1"/>
          <c:showCatName val="0"/>
          <c:showSerName val="0"/>
          <c:showPercent val="0"/>
          <c:showBubbleSize val="0"/>
        </c:dLbls>
        <c:gapWidth val="100"/>
        <c:overlap val="-24"/>
        <c:axId val="1957368624"/>
        <c:axId val="1958331776"/>
      </c:barChart>
      <c:catAx>
        <c:axId val="19573686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58331776"/>
        <c:crosses val="autoZero"/>
        <c:auto val="1"/>
        <c:lblAlgn val="ctr"/>
        <c:lblOffset val="100"/>
        <c:noMultiLvlLbl val="0"/>
      </c:catAx>
      <c:valAx>
        <c:axId val="1958331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573686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If you have noise pollution around you, is it annoying?</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88D-402A-B88D-26966BB85E2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88D-402A-B88D-26966BB85E2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Sheet5!$D$7:$D$8</c:f>
              <c:strCache>
                <c:ptCount val="2"/>
                <c:pt idx="0">
                  <c:v>YES</c:v>
                </c:pt>
                <c:pt idx="1">
                  <c:v>NO</c:v>
                </c:pt>
              </c:strCache>
            </c:strRef>
          </c:cat>
          <c:val>
            <c:numRef>
              <c:f>Sheet5!$E$7:$E$8</c:f>
              <c:numCache>
                <c:formatCode>General</c:formatCode>
                <c:ptCount val="2"/>
                <c:pt idx="0">
                  <c:v>174</c:v>
                </c:pt>
                <c:pt idx="1">
                  <c:v>43</c:v>
                </c:pt>
              </c:numCache>
            </c:numRef>
          </c:val>
          <c:extLst>
            <c:ext xmlns:c16="http://schemas.microsoft.com/office/drawing/2014/chart" uri="{C3380CC4-5D6E-409C-BE32-E72D297353CC}">
              <c16:uniqueId val="{00000004-B88D-402A-B88D-26966BB85E2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Areas under what radius around hospitals, educational institutions and courts have been declared 'silent'?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Sheet3!$C$5:$C$6</c:f>
              <c:strCache>
                <c:ptCount val="2"/>
                <c:pt idx="0">
                  <c:v>CORRECT</c:v>
                </c:pt>
                <c:pt idx="1">
                  <c:v>INCORRECT</c:v>
                </c:pt>
              </c:strCache>
            </c:strRef>
          </c:cat>
          <c:val>
            <c:numRef>
              <c:f>Sheet3!$D$5:$D$6</c:f>
              <c:numCache>
                <c:formatCode>0%</c:formatCode>
                <c:ptCount val="2"/>
                <c:pt idx="0">
                  <c:v>0.14285714285714285</c:v>
                </c:pt>
                <c:pt idx="1">
                  <c:v>0.8571428571428571</c:v>
                </c:pt>
              </c:numCache>
            </c:numRef>
          </c:val>
          <c:extLst>
            <c:ext xmlns:c16="http://schemas.microsoft.com/office/drawing/2014/chart" uri="{C3380CC4-5D6E-409C-BE32-E72D297353CC}">
              <c16:uniqueId val="{00000000-E77B-4EF6-96AA-C679771DA284}"/>
            </c:ext>
          </c:extLst>
        </c:ser>
        <c:dLbls>
          <c:showLegendKey val="0"/>
          <c:showVal val="0"/>
          <c:showCatName val="0"/>
          <c:showSerName val="0"/>
          <c:showPercent val="0"/>
          <c:showBubbleSize val="0"/>
        </c:dLbls>
        <c:gapWidth val="219"/>
        <c:overlap val="-27"/>
        <c:axId val="1948294272"/>
        <c:axId val="1951641584"/>
      </c:barChart>
      <c:catAx>
        <c:axId val="194829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41584"/>
        <c:crosses val="autoZero"/>
        <c:auto val="1"/>
        <c:lblAlgn val="ctr"/>
        <c:lblOffset val="100"/>
        <c:noMultiLvlLbl val="0"/>
      </c:catAx>
      <c:valAx>
        <c:axId val="19516415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8294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What is the time duration in which use of loudspeakers is banned without any official permission?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Sheet4!$B$4:$B$7</c:f>
              <c:strCache>
                <c:ptCount val="3"/>
                <c:pt idx="1">
                  <c:v>CORRECT</c:v>
                </c:pt>
                <c:pt idx="2">
                  <c:v>INCORRECT</c:v>
                </c:pt>
              </c:strCache>
            </c:strRef>
          </c:cat>
          <c:val>
            <c:numRef>
              <c:f>Sheet4!$D$4:$D$7</c:f>
              <c:numCache>
                <c:formatCode>0%</c:formatCode>
                <c:ptCount val="4"/>
                <c:pt idx="1">
                  <c:v>0.50691244239631339</c:v>
                </c:pt>
                <c:pt idx="2">
                  <c:v>0.49308755760368661</c:v>
                </c:pt>
              </c:numCache>
            </c:numRef>
          </c:val>
          <c:extLst>
            <c:ext xmlns:c16="http://schemas.microsoft.com/office/drawing/2014/chart" uri="{C3380CC4-5D6E-409C-BE32-E72D297353CC}">
              <c16:uniqueId val="{00000000-FEA7-4F3B-9317-D3732EF0E396}"/>
            </c:ext>
          </c:extLst>
        </c:ser>
        <c:dLbls>
          <c:dLblPos val="outEnd"/>
          <c:showLegendKey val="0"/>
          <c:showVal val="1"/>
          <c:showCatName val="0"/>
          <c:showSerName val="0"/>
          <c:showPercent val="0"/>
          <c:showBubbleSize val="0"/>
        </c:dLbls>
        <c:gapWidth val="219"/>
        <c:overlap val="-27"/>
        <c:axId val="2079273456"/>
        <c:axId val="1958318048"/>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Sheet4!$B$4:$B$7</c15:sqref>
                        </c15:formulaRef>
                      </c:ext>
                    </c:extLst>
                    <c:strCache>
                      <c:ptCount val="3"/>
                      <c:pt idx="1">
                        <c:v>CORRECT</c:v>
                      </c:pt>
                      <c:pt idx="2">
                        <c:v>INCORRECT</c:v>
                      </c:pt>
                    </c:strCache>
                  </c:strRef>
                </c:cat>
                <c:val>
                  <c:numRef>
                    <c:extLst>
                      <c:ext uri="{02D57815-91ED-43cb-92C2-25804820EDAC}">
                        <c15:formulaRef>
                          <c15:sqref>Sheet4!$C$4:$C$7</c15:sqref>
                        </c15:formulaRef>
                      </c:ext>
                    </c:extLst>
                    <c:numCache>
                      <c:formatCode>General</c:formatCode>
                      <c:ptCount val="4"/>
                    </c:numCache>
                  </c:numRef>
                </c:val>
                <c:extLst>
                  <c:ext xmlns:c16="http://schemas.microsoft.com/office/drawing/2014/chart" uri="{C3380CC4-5D6E-409C-BE32-E72D297353CC}">
                    <c16:uniqueId val="{00000001-FEA7-4F3B-9317-D3732EF0E396}"/>
                  </c:ext>
                </c:extLst>
              </c15:ser>
            </c15:filteredBarSeries>
          </c:ext>
        </c:extLst>
      </c:barChart>
      <c:catAx>
        <c:axId val="2079273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318048"/>
        <c:crosses val="autoZero"/>
        <c:auto val="1"/>
        <c:lblAlgn val="ctr"/>
        <c:lblOffset val="100"/>
        <c:noMultiLvlLbl val="0"/>
      </c:catAx>
      <c:valAx>
        <c:axId val="19583180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9273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What range of sound intensity can human ear hear comfortably?</a:t>
            </a:r>
          </a:p>
        </c:rich>
      </c:tx>
      <c:layout>
        <c:manualLayout>
          <c:xMode val="edge"/>
          <c:yMode val="edge"/>
          <c:x val="0.13177147948419396"/>
          <c:y val="2.219431266369033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'C'!$C$4:$C$5</c:f>
              <c:strCache>
                <c:ptCount val="2"/>
                <c:pt idx="0">
                  <c:v>CORRECT</c:v>
                </c:pt>
                <c:pt idx="1">
                  <c:v>INCORRECT</c:v>
                </c:pt>
              </c:strCache>
            </c:strRef>
          </c:cat>
          <c:val>
            <c:numRef>
              <c:f>'C'!$D$4:$D$5</c:f>
              <c:numCache>
                <c:formatCode>0%</c:formatCode>
                <c:ptCount val="2"/>
                <c:pt idx="0" formatCode="0.00%">
                  <c:v>8.294930875576037E-2</c:v>
                </c:pt>
                <c:pt idx="1">
                  <c:v>0.91705069124423966</c:v>
                </c:pt>
              </c:numCache>
            </c:numRef>
          </c:val>
          <c:extLst>
            <c:ext xmlns:c16="http://schemas.microsoft.com/office/drawing/2014/chart" uri="{C3380CC4-5D6E-409C-BE32-E72D297353CC}">
              <c16:uniqueId val="{00000000-A0A6-42E4-BC49-794AE23DF817}"/>
            </c:ext>
          </c:extLst>
        </c:ser>
        <c:dLbls>
          <c:showLegendKey val="0"/>
          <c:showVal val="0"/>
          <c:showCatName val="0"/>
          <c:showSerName val="0"/>
          <c:showPercent val="0"/>
          <c:showBubbleSize val="0"/>
        </c:dLbls>
        <c:gapWidth val="219"/>
        <c:overlap val="-27"/>
        <c:axId val="2027204720"/>
        <c:axId val="1958338432"/>
      </c:barChart>
      <c:catAx>
        <c:axId val="20272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338432"/>
        <c:crosses val="autoZero"/>
        <c:auto val="1"/>
        <c:lblAlgn val="ctr"/>
        <c:lblOffset val="100"/>
        <c:noMultiLvlLbl val="0"/>
      </c:catAx>
      <c:valAx>
        <c:axId val="195833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7204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Causes</a:t>
            </a:r>
          </a:p>
        </c:rich>
      </c:tx>
      <c:layout>
        <c:manualLayout>
          <c:xMode val="edge"/>
          <c:yMode val="edge"/>
          <c:x val="0.41227077865266848"/>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'[survey.xlsx]Form Responses 1'!$M$221</c:f>
              <c:strCache>
                <c:ptCount val="1"/>
                <c:pt idx="0">
                  <c:v>Yes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'[survey.xlsx]Form Responses 1'!$N$220:$P$220</c:f>
              <c:strCache>
                <c:ptCount val="3"/>
                <c:pt idx="0">
                  <c:v>Vehicles</c:v>
                </c:pt>
                <c:pt idx="1">
                  <c:v>People</c:v>
                </c:pt>
                <c:pt idx="2">
                  <c:v>Animals</c:v>
                </c:pt>
              </c:strCache>
            </c:strRef>
          </c:cat>
          <c:val>
            <c:numRef>
              <c:f>'[survey.xlsx]Form Responses 1'!$N$221:$P$221</c:f>
              <c:numCache>
                <c:formatCode>General</c:formatCode>
                <c:ptCount val="3"/>
                <c:pt idx="0">
                  <c:v>187</c:v>
                </c:pt>
                <c:pt idx="1">
                  <c:v>87</c:v>
                </c:pt>
                <c:pt idx="2">
                  <c:v>82</c:v>
                </c:pt>
              </c:numCache>
            </c:numRef>
          </c:val>
          <c:extLst>
            <c:ext xmlns:c16="http://schemas.microsoft.com/office/drawing/2014/chart" uri="{C3380CC4-5D6E-409C-BE32-E72D297353CC}">
              <c16:uniqueId val="{00000000-521E-4FA7-8451-435A6A8CAEFB}"/>
            </c:ext>
          </c:extLst>
        </c:ser>
        <c:ser>
          <c:idx val="1"/>
          <c:order val="1"/>
          <c:tx>
            <c:strRef>
              <c:f>'[survey.xlsx]Form Responses 1'!$M$222</c:f>
              <c:strCache>
                <c:ptCount val="1"/>
                <c:pt idx="0">
                  <c:v>No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'[survey.xlsx]Form Responses 1'!$N$220:$P$220</c:f>
              <c:strCache>
                <c:ptCount val="3"/>
                <c:pt idx="0">
                  <c:v>Vehicles</c:v>
                </c:pt>
                <c:pt idx="1">
                  <c:v>People</c:v>
                </c:pt>
                <c:pt idx="2">
                  <c:v>Animals</c:v>
                </c:pt>
              </c:strCache>
            </c:strRef>
          </c:cat>
          <c:val>
            <c:numRef>
              <c:f>'[survey.xlsx]Form Responses 1'!$N$222:$P$222</c:f>
              <c:numCache>
                <c:formatCode>General</c:formatCode>
                <c:ptCount val="3"/>
                <c:pt idx="0">
                  <c:v>30</c:v>
                </c:pt>
                <c:pt idx="1">
                  <c:v>130</c:v>
                </c:pt>
                <c:pt idx="2">
                  <c:v>135</c:v>
                </c:pt>
              </c:numCache>
            </c:numRef>
          </c:val>
          <c:extLst>
            <c:ext xmlns:c16="http://schemas.microsoft.com/office/drawing/2014/chart" uri="{C3380CC4-5D6E-409C-BE32-E72D297353CC}">
              <c16:uniqueId val="{00000001-521E-4FA7-8451-435A6A8CAEFB}"/>
            </c:ext>
          </c:extLst>
        </c:ser>
        <c:dLbls>
          <c:dLblPos val="ctr"/>
          <c:showLegendKey val="0"/>
          <c:showVal val="1"/>
          <c:showCatName val="0"/>
          <c:showSerName val="0"/>
          <c:showPercent val="0"/>
          <c:showBubbleSize val="0"/>
        </c:dLbls>
        <c:gapWidth val="150"/>
        <c:overlap val="100"/>
        <c:axId val="-1917423776"/>
        <c:axId val="-1917437376"/>
      </c:barChart>
      <c:catAx>
        <c:axId val="-1917423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437376"/>
        <c:crosses val="autoZero"/>
        <c:auto val="1"/>
        <c:lblAlgn val="ctr"/>
        <c:lblOffset val="100"/>
        <c:noMultiLvlLbl val="0"/>
      </c:catAx>
      <c:valAx>
        <c:axId val="-1917437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423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IN"/>
              <a:t>Effects</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FA54-444E-A9A0-05525E8E112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FA54-444E-A9A0-05525E8E112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FA54-444E-A9A0-05525E8E112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FA54-444E-A9A0-05525E8E1127}"/>
              </c:ext>
            </c:extLst>
          </c:dPt>
          <c:dLbls>
            <c:dLbl>
              <c:idx val="0"/>
              <c:spPr>
                <a:solidFill>
                  <a:prstClr val="white"/>
                </a:solidFill>
                <a:ln>
                  <a:solidFill>
                    <a:srgbClr val="1D9A78"/>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FA54-444E-A9A0-05525E8E1127}"/>
                </c:ext>
              </c:extLst>
            </c:dLbl>
            <c:dLbl>
              <c:idx val="1"/>
              <c:spPr>
                <a:solidFill>
                  <a:prstClr val="white"/>
                </a:solidFill>
                <a:ln>
                  <a:solidFill>
                    <a:srgbClr val="1D9A78"/>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FA54-444E-A9A0-05525E8E1127}"/>
                </c:ext>
              </c:extLst>
            </c:dLbl>
            <c:dLbl>
              <c:idx val="2"/>
              <c:spPr>
                <a:solidFill>
                  <a:prstClr val="white"/>
                </a:solidFill>
                <a:ln>
                  <a:solidFill>
                    <a:srgbClr val="1D9A78"/>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FA54-444E-A9A0-05525E8E1127}"/>
                </c:ext>
              </c:extLst>
            </c:dLbl>
            <c:dLbl>
              <c:idx val="3"/>
              <c:spPr>
                <a:solidFill>
                  <a:prstClr val="white"/>
                </a:solidFill>
                <a:ln>
                  <a:solidFill>
                    <a:srgbClr val="1D9A78"/>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FA54-444E-A9A0-05525E8E1127}"/>
                </c:ext>
              </c:extLst>
            </c:dLbl>
            <c:spPr>
              <a:solidFill>
                <a:prstClr val="white"/>
              </a:solidFill>
              <a:ln>
                <a:solidFill>
                  <a:srgbClr val="1D9A78"/>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'[survey.xlsx]Form Responses 1'!$R$219:$R$222</c:f>
              <c:strCache>
                <c:ptCount val="4"/>
                <c:pt idx="0">
                  <c:v>General disturbance (irritation)</c:v>
                </c:pt>
                <c:pt idx="1">
                  <c:v>No disturbance (can tolerate)</c:v>
                </c:pt>
                <c:pt idx="2">
                  <c:v>Headache </c:v>
                </c:pt>
                <c:pt idx="3">
                  <c:v>Stress / Hypertension</c:v>
                </c:pt>
              </c:strCache>
            </c:strRef>
          </c:cat>
          <c:val>
            <c:numRef>
              <c:f>'[survey.xlsx]Form Responses 1'!$S$219:$S$222</c:f>
              <c:numCache>
                <c:formatCode>General</c:formatCode>
                <c:ptCount val="4"/>
                <c:pt idx="0">
                  <c:v>190</c:v>
                </c:pt>
                <c:pt idx="1">
                  <c:v>59</c:v>
                </c:pt>
                <c:pt idx="2">
                  <c:v>158</c:v>
                </c:pt>
                <c:pt idx="3">
                  <c:v>145</c:v>
                </c:pt>
              </c:numCache>
            </c:numRef>
          </c:val>
          <c:extLst>
            <c:ext xmlns:c16="http://schemas.microsoft.com/office/drawing/2014/chart" uri="{C3380CC4-5D6E-409C-BE32-E72D297353CC}">
              <c16:uniqueId val="{00000008-FA54-444E-A9A0-05525E8E1127}"/>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7">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23T23:49:33.926" idx="1">
    <p:pos x="7012" y="354"/>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C71CAF9-4461-454A-B702-D536C3775752}" type="slidenum">
              <a:rPr lang="en-US" smtClean="0"/>
              <a:t>‹#›</a:t>
            </a:fld>
            <a:endParaRPr lang="en-US"/>
          </a:p>
        </p:txBody>
      </p:sp>
    </p:spTree>
    <p:extLst>
      <p:ext uri="{BB962C8B-B14F-4D97-AF65-F5344CB8AC3E}">
        <p14:creationId xmlns:p14="http://schemas.microsoft.com/office/powerpoint/2010/main" val="67661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666701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37739316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5993972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261198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02950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15388320"/>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2424418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6690393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3945001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377682290"/>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99141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120074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611800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539679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80276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6106454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5217411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47475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58337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608213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C71CAF9-4461-454A-B702-D536C377575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95894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719559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C71CAF9-4461-454A-B702-D536C377575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085005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C71CAF9-4461-454A-B702-D536C377575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66476909"/>
      </p:ext>
    </p:extLst>
  </p:cSld>
  <p:clrMapOvr>
    <a:overrideClrMapping bg1="dk1" tx1="lt1" bg2="dk2" tx2="lt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783143896"/>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19165414"/>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0226377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3807517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C71CAF9-4461-454A-B702-D536C377575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331485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3710278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563917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4773487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C71CAF9-4461-454A-B702-D536C377575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1912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28911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7499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386686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5913586"/>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044926"/>
      </p:ext>
    </p:extLst>
  </p:cSld>
  <p:clrMapOvr>
    <a:masterClrMapping/>
  </p:clrMapOvr>
  <p:extLst>
    <p:ext uri="{DCECCB84-F9BA-43D5-87BE-67443E8EF086}">
      <p15:sldGuideLst xmlns:p15="http://schemas.microsoft.com/office/powerpoint/2012/main"/>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357080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04496334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5116996"/>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576874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16440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3237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24035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C71CAF9-4461-454A-B702-D536C377575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7010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02214605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584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66567886"/>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7526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94800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16022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112573"/>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24947510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352301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2635"/>
      </p:ext>
    </p:extLst>
  </p:cSld>
  <p:clrMapOvr>
    <a:masterClrMapping/>
  </p:clrMapOvr>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72570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86645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1125589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40797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25364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8145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2922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04307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3575547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98117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843089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34796028"/>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06432816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738102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4067493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850366782"/>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2967089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196495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1CAF9-4461-454A-B702-D536C377575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46955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3987477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1CAF9-4461-454A-B702-D536C377575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0554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657464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6332699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2631018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74058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36304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54864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70741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1458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3654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5614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DC48-1521-4423-A46B-77E3F8BCF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139ABD-D799-44B7-AEA9-600EB53A0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D266E-1D94-4EEE-A158-17754B1C7A35}"/>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a:extLst>
              <a:ext uri="{FF2B5EF4-FFF2-40B4-BE49-F238E27FC236}">
                <a16:creationId xmlns:a16="http://schemas.microsoft.com/office/drawing/2014/main" id="{8C5FAF97-423E-4F11-9E57-E4063C9B4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4B70E-6CE1-4DB7-A825-40CBFC681865}"/>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01073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88A8-8D64-4D9E-81CB-29F62382E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AC972-D44B-431B-9AA1-41250A65E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EE71A-1C42-433D-8056-B54229AF2C56}"/>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a:extLst>
              <a:ext uri="{FF2B5EF4-FFF2-40B4-BE49-F238E27FC236}">
                <a16:creationId xmlns:a16="http://schemas.microsoft.com/office/drawing/2014/main" id="{EB0707A3-9B75-426A-85A3-5C04D0D11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F2D50-94CC-455B-8806-51196BDB79E1}"/>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2380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CD08-541D-4907-B8A4-86C71C92B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08C490-5634-4CBB-9779-4643AD61D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99EF8-3EF5-4717-A3A9-01629558B53A}"/>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a:extLst>
              <a:ext uri="{FF2B5EF4-FFF2-40B4-BE49-F238E27FC236}">
                <a16:creationId xmlns:a16="http://schemas.microsoft.com/office/drawing/2014/main" id="{63D69507-F107-430E-8C7A-D8EAB8B1C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4C195-1FFC-44FD-B18A-6598B97A472E}"/>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6436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2320-8F20-46F3-910E-CBDCDBB75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22562-0BF6-4D5E-AA94-D1234B3057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4F753-05A2-488F-B891-8FC46A0D3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31D185-E159-4DA2-9A09-208BCDC13A65}"/>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a:extLst>
              <a:ext uri="{FF2B5EF4-FFF2-40B4-BE49-F238E27FC236}">
                <a16:creationId xmlns:a16="http://schemas.microsoft.com/office/drawing/2014/main" id="{515CA409-C8DD-4CAD-9ACA-A463076CF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75A8A-B0B2-4C94-A752-31C476787E70}"/>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0874689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ECEA-4E86-442F-9B59-EB8E90DAB3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7EF75A-7ABE-4CAD-8BDB-76A40BC8B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9A3D1A-7EAB-4B47-8295-6CADBD8FD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161A8-24D5-4C5C-BA58-472FB9943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D16B1-A91E-495F-B34C-437D14FA3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0EE605-EA6F-4FA9-890C-053A531C98EC}"/>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a:extLst>
              <a:ext uri="{FF2B5EF4-FFF2-40B4-BE49-F238E27FC236}">
                <a16:creationId xmlns:a16="http://schemas.microsoft.com/office/drawing/2014/main" id="{67BD6691-EF69-4A41-8758-94D84830B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D8CFBB-11A8-4A7E-AD26-F9D9EC79E109}"/>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95511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C520-E5B9-4AF6-A3D5-75F625E7FD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84835-9B3A-49D9-93FB-988D73E6383F}"/>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a:extLst>
              <a:ext uri="{FF2B5EF4-FFF2-40B4-BE49-F238E27FC236}">
                <a16:creationId xmlns:a16="http://schemas.microsoft.com/office/drawing/2014/main" id="{062EFBF2-0E6F-45A5-9F77-A47F07049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13B7B-143D-4821-B0A4-911CCD56506F}"/>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314826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4C996-8EAB-4B24-8AC1-92B22DA9DE43}"/>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a:extLst>
              <a:ext uri="{FF2B5EF4-FFF2-40B4-BE49-F238E27FC236}">
                <a16:creationId xmlns:a16="http://schemas.microsoft.com/office/drawing/2014/main" id="{3900AB2A-DC5E-493C-A225-D815012038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39415-F1E0-4D39-B1FC-FC671F3F1750}"/>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9711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C71CAF9-4461-454A-B702-D536C3775752}" type="slidenum">
              <a:rPr lang="en-US" smtClean="0"/>
              <a:t>‹#›</a:t>
            </a:fld>
            <a:endParaRPr lang="en-US"/>
          </a:p>
        </p:txBody>
      </p:sp>
    </p:spTree>
    <p:extLst>
      <p:ext uri="{BB962C8B-B14F-4D97-AF65-F5344CB8AC3E}">
        <p14:creationId xmlns:p14="http://schemas.microsoft.com/office/powerpoint/2010/main" val="34353235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9AC9-E5C2-406A-ABD7-22F0ACDC7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A2F2E2-9512-4BDB-A79D-725749E77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3DCDBB-C6FE-4E82-BE1A-92C97EEEE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EFA94-CD9C-4DA9-BA09-F213C0E0652D}"/>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a:extLst>
              <a:ext uri="{FF2B5EF4-FFF2-40B4-BE49-F238E27FC236}">
                <a16:creationId xmlns:a16="http://schemas.microsoft.com/office/drawing/2014/main" id="{F4C2903B-A3D5-490E-ABE5-ABF6074B6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263BF-8800-48FD-951F-B476680DCF16}"/>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2916411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6C32-AA0C-458C-A871-7452F3F7D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E75A65-6982-4EB2-B579-7509BB2E1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244CFB-DB3B-4147-A3BB-6E4AA37F4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FF9091-EE97-4B56-A14F-B5DC481F7231}"/>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a:extLst>
              <a:ext uri="{FF2B5EF4-FFF2-40B4-BE49-F238E27FC236}">
                <a16:creationId xmlns:a16="http://schemas.microsoft.com/office/drawing/2014/main" id="{2B3B4321-A136-4948-9E03-9FDA29685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07AB9-CECE-4AD1-8095-EE99FDBE6718}"/>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3172476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67BF-AEC0-420B-A1C4-94801FE72C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DC97F-3C0E-4051-A15C-B7BAF3CDAE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4356C-22BA-4909-9807-36E9986C6185}"/>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a:extLst>
              <a:ext uri="{FF2B5EF4-FFF2-40B4-BE49-F238E27FC236}">
                <a16:creationId xmlns:a16="http://schemas.microsoft.com/office/drawing/2014/main" id="{6F87306D-0905-4D69-8C8E-49E783968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D709E-D5A0-4971-ADCD-B2C1130DCF7A}"/>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603308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7BF5C-B784-4297-97C9-4F883FD4DE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48FEE5-4A17-483C-BEEC-2F80A29E9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09400-1188-48E1-B6BA-3824AD342826}"/>
              </a:ext>
            </a:extLst>
          </p:cNvPr>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a:extLst>
              <a:ext uri="{FF2B5EF4-FFF2-40B4-BE49-F238E27FC236}">
                <a16:creationId xmlns:a16="http://schemas.microsoft.com/office/drawing/2014/main" id="{CD663F8E-F82C-44D8-92B4-8C0525707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EDACB-CE3A-4E58-8B62-192F293F1D37}"/>
              </a:ext>
            </a:extLst>
          </p:cNvPr>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600184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C71CAF9-4461-454A-B702-D536C377575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07901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1696412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C71CAF9-4461-454A-B702-D536C377575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0214022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09978096"/>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87912205"/>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3722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1192155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7835022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C71CAF9-4461-454A-B702-D536C377575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372754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48125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303321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53403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745180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838944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7526732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01173346"/>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1187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795234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877065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929735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6010865"/>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88989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767491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980586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774925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9179248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619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5906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33432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699289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4870099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345511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114287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579473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77023866"/>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5762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5246318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7188985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624214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55064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7820878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148740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931517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82396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289742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7171986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335915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37212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455862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C71CAF9-4461-454A-B702-D536C377575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2840049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10197917"/>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16398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C71CAF9-4461-454A-B702-D536C377575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13845547"/>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79565708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17433144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699781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976233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C71CAF9-4461-454A-B702-D536C377575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5049530"/>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C71CAF9-4461-454A-B702-D536C377575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28422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792536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120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42590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642731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79983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657207977"/>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91783178"/>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0151443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141180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1950748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41243495"/>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024517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9941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10.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image" Target="../media/image5.jpg"/><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1.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theme" Target="../theme/theme12.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image" Target="../media/image15.png"/><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10" Type="http://schemas.openxmlformats.org/officeDocument/2006/relationships/slideLayout" Target="../slideLayouts/slideLayout149.xml"/><Relationship Id="rId19" Type="http://schemas.openxmlformats.org/officeDocument/2006/relationships/image" Target="../media/image14.png"/><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slideLayout" Target="../slideLayouts/slideLayout169.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17" Type="http://schemas.openxmlformats.org/officeDocument/2006/relationships/theme" Target="../theme/theme13.xml"/><Relationship Id="rId2" Type="http://schemas.openxmlformats.org/officeDocument/2006/relationships/slideLayout" Target="../slideLayouts/slideLayout158.xml"/><Relationship Id="rId16" Type="http://schemas.openxmlformats.org/officeDocument/2006/relationships/slideLayout" Target="../slideLayouts/slideLayout172.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5" Type="http://schemas.openxmlformats.org/officeDocument/2006/relationships/slideLayout" Target="../slideLayouts/slideLayout17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slideLayout" Target="../slideLayouts/slideLayout17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image" Target="../media/image6.jpe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theme" Target="../theme/theme6.xml"/><Relationship Id="rId3" Type="http://schemas.openxmlformats.org/officeDocument/2006/relationships/slideLayout" Target="../slideLayouts/slideLayout64.xml"/><Relationship Id="rId21" Type="http://schemas.openxmlformats.org/officeDocument/2006/relationships/image" Target="../media/image9.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image" Target="../media/image8.png"/><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image" Target="../media/image7.png"/><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7.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8.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9.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6.jpe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89348472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C71CAF9-4461-454A-B702-D536C377575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4381081"/>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71CAF9-4461-454A-B702-D536C377575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44534"/>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243375873"/>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8278904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71CAF9-4461-454A-B702-D536C377575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08583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88AB0-4AF2-4CD4-B05B-AC93F7B4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B3AE3-58A9-4676-8728-104E2B7580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E4A57-9AEE-4DE0-9A8D-EB005DF92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10/2/2021</a:t>
            </a:fld>
            <a:endParaRPr lang="en-US"/>
          </a:p>
        </p:txBody>
      </p:sp>
      <p:sp>
        <p:nvSpPr>
          <p:cNvPr id="5" name="Footer Placeholder 4">
            <a:extLst>
              <a:ext uri="{FF2B5EF4-FFF2-40B4-BE49-F238E27FC236}">
                <a16:creationId xmlns:a16="http://schemas.microsoft.com/office/drawing/2014/main" id="{B458D924-F418-4306-99F5-D158FC32F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C00596-E209-4722-B4D7-7D96327B8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05155272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C71CAF9-4461-454A-B702-D536C377575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066770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231645629"/>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189098"/>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C71CAF9-4461-454A-B702-D536C377575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000701"/>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930018832"/>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1FA7AC5-6045-4418-8E60-F48788734473}" type="datetimeFigureOut">
              <a:rPr lang="en-US" smtClean="0"/>
              <a:t>10/2/2021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201911973"/>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9CAF770-6C64-455A-AB85-E25DCC828049}"/>
              </a:ext>
            </a:extLst>
          </p:cNvPr>
          <p:cNvPicPr>
            <a:picLocks noChangeAspect="1"/>
          </p:cNvPicPr>
          <p:nvPr/>
        </p:nvPicPr>
        <p:blipFill>
          <a:blip r:embed="rId2"/>
          <a:stretch>
            <a:fillRect/>
          </a:stretch>
        </p:blipFill>
        <p:spPr>
          <a:xfrm>
            <a:off x="3214778" y="250579"/>
            <a:ext cx="5493490" cy="4935218"/>
          </a:xfrm>
          <a:prstGeom prst="rect">
            <a:avLst/>
          </a:prstGeom>
        </p:spPr>
      </p:pic>
      <p:sp>
        <p:nvSpPr>
          <p:cNvPr id="6" name="TextBox 5">
            <a:extLst>
              <a:ext uri="{FF2B5EF4-FFF2-40B4-BE49-F238E27FC236}">
                <a16:creationId xmlns:a16="http://schemas.microsoft.com/office/drawing/2014/main" id="{89B40BC2-3A9F-4993-BCD5-6F637029377C}"/>
              </a:ext>
            </a:extLst>
          </p:cNvPr>
          <p:cNvSpPr txBox="1"/>
          <p:nvPr/>
        </p:nvSpPr>
        <p:spPr>
          <a:xfrm>
            <a:off x="900024" y="5694871"/>
            <a:ext cx="10248179" cy="7694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cs typeface="Calibri"/>
              </a:rPr>
              <a:t>DEPARTMENT OF STATISTICS</a:t>
            </a:r>
          </a:p>
        </p:txBody>
      </p:sp>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64CD-5394-4CC9-B531-6E7746F6E954}"/>
              </a:ext>
            </a:extLst>
          </p:cNvPr>
          <p:cNvSpPr>
            <a:spLocks noGrp="1"/>
          </p:cNvSpPr>
          <p:nvPr>
            <p:ph type="title"/>
          </p:nvPr>
        </p:nvSpPr>
        <p:spPr>
          <a:xfrm>
            <a:off x="556532" y="643467"/>
            <a:ext cx="11210925" cy="744836"/>
          </a:xfrm>
        </p:spPr>
        <p:txBody>
          <a:bodyPr>
            <a:normAutofit/>
          </a:bodyPr>
          <a:lstStyle/>
          <a:p>
            <a:pPr algn="ctr"/>
            <a:r>
              <a:rPr lang="en-US" sz="3200" b="1">
                <a:solidFill>
                  <a:schemeClr val="bg1"/>
                </a:solidFill>
                <a:cs typeface="Calibri Light"/>
              </a:rPr>
              <a:t>COURSE</a:t>
            </a:r>
          </a:p>
        </p:txBody>
      </p:sp>
      <p:graphicFrame>
        <p:nvGraphicFramePr>
          <p:cNvPr id="4" name="Chart 3">
            <a:extLst>
              <a:ext uri="{FF2B5EF4-FFF2-40B4-BE49-F238E27FC236}">
                <a16:creationId xmlns:a16="http://schemas.microsoft.com/office/drawing/2014/main" id="{E255DA12-47C6-492C-BFB2-D3358EBE5965}"/>
              </a:ext>
            </a:extLst>
          </p:cNvPr>
          <p:cNvGraphicFramePr>
            <a:graphicFrameLocks/>
          </p:cNvGraphicFramePr>
          <p:nvPr>
            <p:extLst>
              <p:ext uri="{D42A27DB-BD31-4B8C-83A1-F6EECF244321}">
                <p14:modId xmlns:p14="http://schemas.microsoft.com/office/powerpoint/2010/main" val="3130956753"/>
              </p:ext>
            </p:extLst>
          </p:nvPr>
        </p:nvGraphicFramePr>
        <p:xfrm>
          <a:off x="1191740" y="562072"/>
          <a:ext cx="9940507" cy="59651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016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9C69-621C-4D50-BCDE-28E8FD06EC6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fontScale="90000"/>
          </a:bodyPr>
          <a:lstStyle/>
          <a:p>
            <a:pPr algn="ctr"/>
            <a:r>
              <a:rPr lang="en-US" sz="2600" b="1">
                <a:solidFill>
                  <a:srgbClr val="FFFFFF"/>
                </a:solidFill>
                <a:cs typeface="Calibri Light"/>
              </a:rPr>
              <a:t>Is there any problem of noise pollution in your area?</a:t>
            </a:r>
          </a:p>
          <a:p>
            <a:pPr algn="ctr"/>
            <a:endParaRPr lang="en-US" sz="2600" b="1">
              <a:solidFill>
                <a:srgbClr val="FFFFFF"/>
              </a:solidFill>
              <a:cs typeface="Calibri Light"/>
            </a:endParaRPr>
          </a:p>
        </p:txBody>
      </p:sp>
      <p:graphicFrame>
        <p:nvGraphicFramePr>
          <p:cNvPr id="6" name="Chart 5">
            <a:extLst>
              <a:ext uri="{FF2B5EF4-FFF2-40B4-BE49-F238E27FC236}">
                <a16:creationId xmlns:a16="http://schemas.microsoft.com/office/drawing/2014/main" id="{7EA87837-D64F-488C-ABF0-AED6926E3FB4}"/>
              </a:ext>
            </a:extLst>
          </p:cNvPr>
          <p:cNvGraphicFramePr>
            <a:graphicFrameLocks/>
          </p:cNvGraphicFramePr>
          <p:nvPr>
            <p:extLst>
              <p:ext uri="{D42A27DB-BD31-4B8C-83A1-F6EECF244321}">
                <p14:modId xmlns:p14="http://schemas.microsoft.com/office/powerpoint/2010/main" val="2587060700"/>
              </p:ext>
            </p:extLst>
          </p:nvPr>
        </p:nvGraphicFramePr>
        <p:xfrm>
          <a:off x="3810000" y="801858"/>
          <a:ext cx="7741920" cy="55145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014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930323D-84E4-4579-A9BF-C184595C4F1E}"/>
              </a:ext>
            </a:extLst>
          </p:cNvPr>
          <p:cNvGraphicFramePr>
            <a:graphicFrameLocks/>
          </p:cNvGraphicFramePr>
          <p:nvPr>
            <p:extLst>
              <p:ext uri="{D42A27DB-BD31-4B8C-83A1-F6EECF244321}">
                <p14:modId xmlns:p14="http://schemas.microsoft.com/office/powerpoint/2010/main" val="3549724000"/>
              </p:ext>
            </p:extLst>
          </p:nvPr>
        </p:nvGraphicFramePr>
        <p:xfrm>
          <a:off x="2307102" y="956603"/>
          <a:ext cx="8314006" cy="48392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832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4823-438C-4CD9-B07D-D08EF07E048D}"/>
              </a:ext>
            </a:extLst>
          </p:cNvPr>
          <p:cNvSpPr>
            <a:spLocks noGrp="1"/>
          </p:cNvSpPr>
          <p:nvPr>
            <p:ph type="title"/>
          </p:nvPr>
        </p:nvSpPr>
        <p:spPr>
          <a:xfrm>
            <a:off x="1327030" y="997729"/>
            <a:ext cx="10156166" cy="4689864"/>
          </a:xfrm>
        </p:spPr>
        <p:txBody>
          <a:bodyPr/>
          <a:lstStyle/>
          <a:p>
            <a:r>
              <a:rPr lang="en-US" b="1" dirty="0">
                <a:cs typeface="Calibri Light"/>
              </a:rPr>
              <a:t>SOME GENERAL AWARENESS QUESTIONS</a:t>
            </a:r>
          </a:p>
        </p:txBody>
      </p:sp>
    </p:spTree>
    <p:extLst>
      <p:ext uri="{BB962C8B-B14F-4D97-AF65-F5344CB8AC3E}">
        <p14:creationId xmlns:p14="http://schemas.microsoft.com/office/powerpoint/2010/main" val="114723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6B35-2059-4A44-9B2F-35EF194B5989}"/>
              </a:ext>
            </a:extLst>
          </p:cNvPr>
          <p:cNvSpPr>
            <a:spLocks noGrp="1"/>
          </p:cNvSpPr>
          <p:nvPr>
            <p:ph type="title"/>
          </p:nvPr>
        </p:nvSpPr>
        <p:spPr>
          <a:xfrm>
            <a:off x="1082615" y="954596"/>
            <a:ext cx="10515600" cy="692961"/>
          </a:xfrm>
        </p:spPr>
        <p:txBody>
          <a:bodyPr>
            <a:normAutofit fontScale="90000"/>
          </a:bodyPr>
          <a:lstStyle/>
          <a:p>
            <a:pPr>
              <a:lnSpc>
                <a:spcPct val="100000"/>
              </a:lnSpc>
              <a:spcBef>
                <a:spcPts val="0"/>
              </a:spcBef>
            </a:pPr>
            <a:br>
              <a:rPr lang="en-US" dirty="0">
                <a:cs typeface="Calibri Light"/>
              </a:rPr>
            </a:br>
            <a:r>
              <a:rPr lang="en-US" dirty="0">
                <a:cs typeface="Calibri Light"/>
              </a:rPr>
              <a:t>COMPARISON OF CORRECT V/S INCORRECT RESPONSES </a:t>
            </a:r>
          </a:p>
          <a:p>
            <a:pPr>
              <a:lnSpc>
                <a:spcPct val="100000"/>
              </a:lnSpc>
              <a:spcBef>
                <a:spcPts val="0"/>
              </a:spcBef>
            </a:pPr>
            <a:endParaRPr lang="en-US" dirty="0">
              <a:cs typeface="Calibri Light"/>
            </a:endParaRPr>
          </a:p>
          <a:p>
            <a:endParaRPr lang="en-US" dirty="0">
              <a:cs typeface="Calibri Light"/>
            </a:endParaRPr>
          </a:p>
        </p:txBody>
      </p:sp>
      <p:graphicFrame>
        <p:nvGraphicFramePr>
          <p:cNvPr id="6" name="Chart 5">
            <a:extLst>
              <a:ext uri="{FF2B5EF4-FFF2-40B4-BE49-F238E27FC236}">
                <a16:creationId xmlns:a16="http://schemas.microsoft.com/office/drawing/2014/main" id="{78ED6E53-3B06-434E-A1D3-7196C024661A}"/>
              </a:ext>
            </a:extLst>
          </p:cNvPr>
          <p:cNvGraphicFramePr>
            <a:graphicFrameLocks/>
          </p:cNvGraphicFramePr>
          <p:nvPr>
            <p:extLst>
              <p:ext uri="{D42A27DB-BD31-4B8C-83A1-F6EECF244321}">
                <p14:modId xmlns:p14="http://schemas.microsoft.com/office/powerpoint/2010/main" val="2750443952"/>
              </p:ext>
            </p:extLst>
          </p:nvPr>
        </p:nvGraphicFramePr>
        <p:xfrm>
          <a:off x="546341" y="1936188"/>
          <a:ext cx="5549659" cy="36058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4EF1A7B1-01EA-4FB8-826C-F78755845DF3}"/>
              </a:ext>
            </a:extLst>
          </p:cNvPr>
          <p:cNvGraphicFramePr>
            <a:graphicFrameLocks/>
          </p:cNvGraphicFramePr>
          <p:nvPr>
            <p:extLst>
              <p:ext uri="{D42A27DB-BD31-4B8C-83A1-F6EECF244321}">
                <p14:modId xmlns:p14="http://schemas.microsoft.com/office/powerpoint/2010/main" val="552659545"/>
              </p:ext>
            </p:extLst>
          </p:nvPr>
        </p:nvGraphicFramePr>
        <p:xfrm>
          <a:off x="6340415" y="1900244"/>
          <a:ext cx="5204602" cy="36777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513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B2D2806-4593-4DAB-9A6D-8838DE23E551}"/>
              </a:ext>
            </a:extLst>
          </p:cNvPr>
          <p:cNvGraphicFramePr>
            <a:graphicFrameLocks/>
          </p:cNvGraphicFramePr>
          <p:nvPr>
            <p:extLst>
              <p:ext uri="{D42A27DB-BD31-4B8C-83A1-F6EECF244321}">
                <p14:modId xmlns:p14="http://schemas.microsoft.com/office/powerpoint/2010/main" val="3524917112"/>
              </p:ext>
            </p:extLst>
          </p:nvPr>
        </p:nvGraphicFramePr>
        <p:xfrm>
          <a:off x="2875472" y="792193"/>
          <a:ext cx="6426679" cy="343331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9B9CCCB-F131-4845-B98B-21B70FBD98A1}"/>
              </a:ext>
            </a:extLst>
          </p:cNvPr>
          <p:cNvSpPr txBox="1"/>
          <p:nvPr/>
        </p:nvSpPr>
        <p:spPr>
          <a:xfrm>
            <a:off x="2747513" y="4745590"/>
            <a:ext cx="6696973" cy="1569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Inference: On an average, it is seen that students have little knowledge, understanding, sensitivity and awareness of Noise Pollution.</a:t>
            </a:r>
          </a:p>
        </p:txBody>
      </p:sp>
    </p:spTree>
    <p:extLst>
      <p:ext uri="{BB962C8B-B14F-4D97-AF65-F5344CB8AC3E}">
        <p14:creationId xmlns:p14="http://schemas.microsoft.com/office/powerpoint/2010/main" val="387320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C13579-E278-48F1-BC8B-A5B6E119F6DA}"/>
              </a:ext>
            </a:extLst>
          </p:cNvPr>
          <p:cNvSpPr txBox="1"/>
          <p:nvPr/>
        </p:nvSpPr>
        <p:spPr>
          <a:xfrm>
            <a:off x="609622" y="196365"/>
            <a:ext cx="3807633" cy="323263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25000" lnSpcReduction="20000"/>
          </a:bodyPr>
          <a:lstStyle/>
          <a:p>
            <a:pPr algn="ctr"/>
            <a:r>
              <a:rPr lang="en-US" sz="9600" b="1" dirty="0">
                <a:cs typeface="Calibri Light"/>
              </a:rPr>
              <a:t>CHI-SQ TEST for </a:t>
            </a:r>
            <a:r>
              <a:rPr lang="en-US" sz="9600" dirty="0">
                <a:cs typeface="Calibri Light"/>
              </a:rPr>
              <a:t> </a:t>
            </a:r>
            <a:endParaRPr lang="en-US" sz="4800" dirty="0">
              <a:cs typeface="Calibri"/>
            </a:endParaRPr>
          </a:p>
          <a:p>
            <a:pPr algn="ctr"/>
            <a:r>
              <a:rPr lang="en-US" sz="9600" b="1" dirty="0">
                <a:cs typeface="Calibri Light"/>
              </a:rPr>
              <a:t>What range of sound intensity can human </a:t>
            </a:r>
            <a:r>
              <a:rPr lang="en-US" sz="9600" dirty="0">
                <a:cs typeface="Calibri Light"/>
              </a:rPr>
              <a:t> </a:t>
            </a:r>
            <a:endParaRPr lang="en-US" sz="4800" dirty="0">
              <a:cs typeface="Calibri"/>
            </a:endParaRPr>
          </a:p>
          <a:p>
            <a:pPr algn="ctr"/>
            <a:r>
              <a:rPr lang="en-US" sz="9600" b="1" dirty="0">
                <a:cs typeface="Calibri Light"/>
              </a:rPr>
              <a:t> ear hear comfortably? </a:t>
            </a:r>
            <a:r>
              <a:rPr lang="en-US" sz="9600" dirty="0">
                <a:cs typeface="Calibri Light"/>
              </a:rPr>
              <a:t> </a:t>
            </a:r>
            <a:endParaRPr lang="en-US" sz="4800" dirty="0">
              <a:cs typeface="Calibri"/>
            </a:endParaRPr>
          </a:p>
          <a:p>
            <a:pPr algn="ctr"/>
            <a:r>
              <a:rPr lang="en-US" sz="9600" b="1" dirty="0">
                <a:cs typeface="Calibri Light"/>
              </a:rPr>
              <a:t>Ans – 60-90 Db (according to course)[3 – sci, 2- comm, 1- arts][1-r, 0-w] </a:t>
            </a:r>
          </a:p>
          <a:p>
            <a:pPr algn="ctr">
              <a:lnSpc>
                <a:spcPct val="90000"/>
              </a:lnSpc>
              <a:spcBef>
                <a:spcPct val="0"/>
              </a:spcBef>
              <a:spcAft>
                <a:spcPts val="600"/>
              </a:spcAft>
            </a:pPr>
            <a:endParaRPr lang="en-US" sz="4800" b="1" kern="1200" dirty="0">
              <a:solidFill>
                <a:schemeClr val="bg1"/>
              </a:solidFill>
              <a:latin typeface="+mj-lt"/>
              <a:ea typeface="+mj-ea"/>
              <a:cs typeface="Calibri Light"/>
            </a:endParaRPr>
          </a:p>
        </p:txBody>
      </p:sp>
      <p:pic>
        <p:nvPicPr>
          <p:cNvPr id="4" name="Picture 4">
            <a:extLst>
              <a:ext uri="{FF2B5EF4-FFF2-40B4-BE49-F238E27FC236}">
                <a16:creationId xmlns:a16="http://schemas.microsoft.com/office/drawing/2014/main" id="{5DBF1D54-694E-4A9D-9C15-5C8A62492822}"/>
              </a:ext>
            </a:extLst>
          </p:cNvPr>
          <p:cNvPicPr>
            <a:picLocks noChangeAspect="1"/>
          </p:cNvPicPr>
          <p:nvPr/>
        </p:nvPicPr>
        <p:blipFill>
          <a:blip r:embed="rId2"/>
          <a:stretch>
            <a:fillRect/>
          </a:stretch>
        </p:blipFill>
        <p:spPr>
          <a:xfrm>
            <a:off x="4845000" y="669664"/>
            <a:ext cx="6941733" cy="5518672"/>
          </a:xfrm>
          <a:prstGeom prst="rect">
            <a:avLst/>
          </a:prstGeom>
        </p:spPr>
      </p:pic>
      <p:sp>
        <p:nvSpPr>
          <p:cNvPr id="7" name="TextBox 6">
            <a:extLst>
              <a:ext uri="{FF2B5EF4-FFF2-40B4-BE49-F238E27FC236}">
                <a16:creationId xmlns:a16="http://schemas.microsoft.com/office/drawing/2014/main" id="{A9A59482-253E-431A-860C-0015B4B70E7B}"/>
              </a:ext>
            </a:extLst>
          </p:cNvPr>
          <p:cNvSpPr txBox="1"/>
          <p:nvPr/>
        </p:nvSpPr>
        <p:spPr>
          <a:xfrm>
            <a:off x="405267" y="3568535"/>
            <a:ext cx="40119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chemeClr val="bg1"/>
                </a:solidFill>
                <a:cs typeface="Calibri"/>
              </a:rPr>
              <a:t>INFERENCE</a:t>
            </a:r>
            <a:r>
              <a:rPr lang="en-US" b="1" dirty="0">
                <a:solidFill>
                  <a:schemeClr val="bg1"/>
                </a:solidFill>
                <a:cs typeface="Calibri"/>
              </a:rPr>
              <a:t>: Since p-value&gt;0.05, we fail to reject null hypothesis. Therefore, there is no relationship between general awareness on noise pollution among individuals and their course.</a:t>
            </a:r>
            <a:endParaRPr lang="en-US" b="1" dirty="0"/>
          </a:p>
          <a:p>
            <a:endParaRPr lang="en-US" dirty="0">
              <a:solidFill>
                <a:schemeClr val="bg1"/>
              </a:solidFill>
              <a:cs typeface="Calibri"/>
            </a:endParaRPr>
          </a:p>
          <a:p>
            <a:pPr algn="l"/>
            <a:endParaRPr lang="en-US" dirty="0">
              <a:solidFill>
                <a:schemeClr val="bg1"/>
              </a:solidFill>
              <a:cs typeface="Calibri"/>
            </a:endParaRPr>
          </a:p>
        </p:txBody>
      </p:sp>
      <p:sp>
        <p:nvSpPr>
          <p:cNvPr id="2" name="TextBox 1">
            <a:extLst>
              <a:ext uri="{FF2B5EF4-FFF2-40B4-BE49-F238E27FC236}">
                <a16:creationId xmlns:a16="http://schemas.microsoft.com/office/drawing/2014/main" id="{90A93B64-2D85-4D51-AF9D-12BB7397E254}"/>
              </a:ext>
            </a:extLst>
          </p:cNvPr>
          <p:cNvSpPr txBox="1"/>
          <p:nvPr/>
        </p:nvSpPr>
        <p:spPr>
          <a:xfrm>
            <a:off x="702682" y="590843"/>
            <a:ext cx="2012383" cy="123318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36509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4BDD6-89B9-4DA4-8A30-12D22CB25BF9}"/>
              </a:ext>
            </a:extLst>
          </p:cNvPr>
          <p:cNvSpPr txBox="1"/>
          <p:nvPr/>
        </p:nvSpPr>
        <p:spPr>
          <a:xfrm>
            <a:off x="675735" y="1167618"/>
            <a:ext cx="3657600" cy="181843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800" b="1" kern="1200" dirty="0">
                <a:solidFill>
                  <a:srgbClr val="FFFFFF"/>
                </a:solidFill>
                <a:latin typeface="+mj-lt"/>
                <a:ea typeface="+mj-ea"/>
                <a:cs typeface="+mj-cs"/>
              </a:rPr>
              <a:t>Based on gender​</a:t>
            </a:r>
          </a:p>
        </p:txBody>
      </p:sp>
      <p:sp>
        <p:nvSpPr>
          <p:cNvPr id="6" name="TextBox 5">
            <a:extLst>
              <a:ext uri="{FF2B5EF4-FFF2-40B4-BE49-F238E27FC236}">
                <a16:creationId xmlns:a16="http://schemas.microsoft.com/office/drawing/2014/main" id="{8F68F6D0-471E-4134-A41D-6AC1D4786924}"/>
              </a:ext>
            </a:extLst>
          </p:cNvPr>
          <p:cNvSpPr txBox="1"/>
          <p:nvPr/>
        </p:nvSpPr>
        <p:spPr>
          <a:xfrm>
            <a:off x="859765" y="3376062"/>
            <a:ext cx="328953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dirty="0">
                <a:solidFill>
                  <a:schemeClr val="bg1"/>
                </a:solidFill>
                <a:cs typeface="Calibri"/>
              </a:rPr>
              <a:t>INFERENCE</a:t>
            </a:r>
            <a:r>
              <a:rPr lang="en-US" b="1" dirty="0">
                <a:solidFill>
                  <a:schemeClr val="bg1"/>
                </a:solidFill>
                <a:cs typeface="Calibri"/>
              </a:rPr>
              <a:t>: Since p-value&gt;0.05, we fail to reject null hypothesis. Therefore, there is no relationship between general awareness on noise pollution among individuals and their gender.</a:t>
            </a:r>
          </a:p>
          <a:p>
            <a:pPr algn="ctr"/>
            <a:endParaRPr lang="en-US" dirty="0">
              <a:cs typeface="Calibri"/>
            </a:endParaRPr>
          </a:p>
          <a:p>
            <a:pPr algn="ctr"/>
            <a:endParaRPr lang="en-US" dirty="0">
              <a:cs typeface="Calibri"/>
            </a:endParaRPr>
          </a:p>
          <a:p>
            <a:pPr algn="ctr"/>
            <a:endParaRPr lang="en-US" dirty="0">
              <a:cs typeface="Calibri"/>
            </a:endParaRPr>
          </a:p>
        </p:txBody>
      </p:sp>
      <p:sp>
        <p:nvSpPr>
          <p:cNvPr id="2" name="Rectangle 1">
            <a:extLst>
              <a:ext uri="{FF2B5EF4-FFF2-40B4-BE49-F238E27FC236}">
                <a16:creationId xmlns:a16="http://schemas.microsoft.com/office/drawing/2014/main" id="{1392BC37-E853-4D29-8489-1E08E645D203}"/>
              </a:ext>
            </a:extLst>
          </p:cNvPr>
          <p:cNvSpPr/>
          <p:nvPr/>
        </p:nvSpPr>
        <p:spPr>
          <a:xfrm>
            <a:off x="5376103" y="1347808"/>
            <a:ext cx="6096000" cy="38869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930F80"/>
                </a:solidFill>
                <a:latin typeface="Courier"/>
                <a:ea typeface="Times New Roman" panose="02020603050405020304" pitchFamily="18" charset="0"/>
                <a:cs typeface="Courier New" panose="02070309020205020404" pitchFamily="49" charset="0"/>
              </a:rPr>
              <a:t>&gt; head(d)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  Gender Db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1      1  0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2      1  1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3      1  0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4      1  1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5      1  0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6      1  0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930F80"/>
                </a:solidFill>
                <a:latin typeface="Courier"/>
                <a:ea typeface="Times New Roman" panose="02020603050405020304" pitchFamily="18" charset="0"/>
                <a:cs typeface="Courier New" panose="02070309020205020404" pitchFamily="49" charset="0"/>
              </a:rPr>
              <a:t>&gt; a &lt;- table(d)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930F80"/>
                </a:solidFill>
                <a:latin typeface="Courier"/>
                <a:ea typeface="Times New Roman" panose="02020603050405020304" pitchFamily="18" charset="0"/>
                <a:cs typeface="Courier New" panose="02070309020205020404" pitchFamily="49" charset="0"/>
              </a:rPr>
              <a:t>&gt; 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      Db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Gender   0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     1 102  13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     2  97   5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930F80"/>
                </a:solidFill>
                <a:latin typeface="Courier"/>
                <a:ea typeface="Times New Roman" panose="02020603050405020304" pitchFamily="18" charset="0"/>
                <a:cs typeface="Courier New" panose="02070309020205020404" pitchFamily="49" charset="0"/>
              </a:rPr>
              <a:t>&gt; </a:t>
            </a:r>
            <a:r>
              <a:rPr lang="en-US" dirty="0" err="1">
                <a:solidFill>
                  <a:srgbClr val="930F80"/>
                </a:solidFill>
                <a:latin typeface="Courier"/>
                <a:ea typeface="Times New Roman" panose="02020603050405020304" pitchFamily="18" charset="0"/>
                <a:cs typeface="Courier New" panose="02070309020205020404" pitchFamily="49" charset="0"/>
              </a:rPr>
              <a:t>chisq.test</a:t>
            </a:r>
            <a:r>
              <a:rPr lang="en-US" dirty="0">
                <a:solidFill>
                  <a:srgbClr val="930F80"/>
                </a:solidFill>
                <a:latin typeface="Courier"/>
                <a:ea typeface="Times New Roman" panose="02020603050405020304" pitchFamily="18" charset="0"/>
                <a:cs typeface="Courier New" panose="02070309020205020404" pitchFamily="49" charset="0"/>
              </a:rPr>
              <a:t>(a)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	Pearson's Chi-squared test with Yates' continuity correction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data:  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a:ea typeface="Times New Roman" panose="02020603050405020304" pitchFamily="18" charset="0"/>
                <a:cs typeface="Courier New" panose="02070309020205020404" pitchFamily="49" charset="0"/>
              </a:rPr>
              <a:t>X-squared = 2.132, df = 1, p-value = 0.1443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487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70E7285-1CC5-4114-9798-B51E70CB1C63}"/>
              </a:ext>
            </a:extLst>
          </p:cNvPr>
          <p:cNvSpPr txBox="1"/>
          <p:nvPr/>
        </p:nvSpPr>
        <p:spPr>
          <a:xfrm>
            <a:off x="680050" y="264965"/>
            <a:ext cx="3657600" cy="288757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55000" lnSpcReduction="20000"/>
          </a:bodyPr>
          <a:lstStyle/>
          <a:p>
            <a:r>
              <a:rPr lang="en-US" sz="4800" dirty="0">
                <a:latin typeface="+mj-lt"/>
                <a:ea typeface="+mj-ea"/>
                <a:cs typeface="Calibri Light"/>
              </a:rPr>
              <a:t>What is the time duration in which use of loudspeakers is banned without any official permission? </a:t>
            </a:r>
          </a:p>
          <a:p>
            <a:r>
              <a:rPr lang="en-US" sz="4800" dirty="0">
                <a:latin typeface="+mj-lt"/>
                <a:ea typeface="+mj-ea"/>
                <a:cs typeface="Calibri Light"/>
              </a:rPr>
              <a:t>(BASED ON COURSES) </a:t>
            </a:r>
            <a:endParaRPr lang="en-US" dirty="0">
              <a:ea typeface="+mj-ea"/>
              <a:cs typeface="Calibri"/>
            </a:endParaRPr>
          </a:p>
        </p:txBody>
      </p:sp>
      <p:sp>
        <p:nvSpPr>
          <p:cNvPr id="10" name="TextBox 9">
            <a:extLst>
              <a:ext uri="{FF2B5EF4-FFF2-40B4-BE49-F238E27FC236}">
                <a16:creationId xmlns:a16="http://schemas.microsoft.com/office/drawing/2014/main" id="{96E3A950-F1DE-4375-96D7-5FC5559640BE}"/>
              </a:ext>
            </a:extLst>
          </p:cNvPr>
          <p:cNvSpPr txBox="1"/>
          <p:nvPr/>
        </p:nvSpPr>
        <p:spPr>
          <a:xfrm>
            <a:off x="680050" y="3429000"/>
            <a:ext cx="304512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chemeClr val="bg1"/>
                </a:solidFill>
                <a:cs typeface="Calibri"/>
              </a:rPr>
              <a:t>INFERENCE</a:t>
            </a:r>
            <a:r>
              <a:rPr lang="en-US" b="1" dirty="0">
                <a:solidFill>
                  <a:schemeClr val="bg1"/>
                </a:solidFill>
                <a:cs typeface="Calibri"/>
              </a:rPr>
              <a:t>: Since p-value&gt;0.05, we fail to reject null hypothesis. Therefore, there is no relationship between general awareness on noise pollution among individuals and their course.</a:t>
            </a:r>
          </a:p>
          <a:p>
            <a:endParaRPr lang="en-US" dirty="0">
              <a:cs typeface="Calibri"/>
            </a:endParaRPr>
          </a:p>
          <a:p>
            <a:endParaRPr lang="en-US" dirty="0">
              <a:cs typeface="Calibri"/>
            </a:endParaRPr>
          </a:p>
          <a:p>
            <a:pPr algn="l"/>
            <a:endParaRPr lang="en-US" dirty="0">
              <a:cs typeface="Calibri"/>
            </a:endParaRPr>
          </a:p>
        </p:txBody>
      </p:sp>
      <p:sp>
        <p:nvSpPr>
          <p:cNvPr id="3" name="TextBox 2">
            <a:extLst>
              <a:ext uri="{FF2B5EF4-FFF2-40B4-BE49-F238E27FC236}">
                <a16:creationId xmlns:a16="http://schemas.microsoft.com/office/drawing/2014/main" id="{9F43C711-6302-4508-9036-7016D772A56C}"/>
              </a:ext>
            </a:extLst>
          </p:cNvPr>
          <p:cNvSpPr txBox="1"/>
          <p:nvPr/>
        </p:nvSpPr>
        <p:spPr>
          <a:xfrm>
            <a:off x="5936566" y="801858"/>
            <a:ext cx="3981157" cy="646331"/>
          </a:xfrm>
          <a:prstGeom prst="rect">
            <a:avLst/>
          </a:prstGeom>
          <a:noFill/>
        </p:spPr>
        <p:txBody>
          <a:bodyPr wrap="square" rtlCol="0">
            <a:spAutoFit/>
          </a:bodyPr>
          <a:lstStyle/>
          <a:p>
            <a:endParaRPr lang="en-US" dirty="0"/>
          </a:p>
          <a:p>
            <a:endParaRPr lang="en-US" dirty="0"/>
          </a:p>
        </p:txBody>
      </p:sp>
      <p:sp>
        <p:nvSpPr>
          <p:cNvPr id="12" name="Rectangle 6">
            <a:extLst>
              <a:ext uri="{FF2B5EF4-FFF2-40B4-BE49-F238E27FC236}">
                <a16:creationId xmlns:a16="http://schemas.microsoft.com/office/drawing/2014/main" id="{C0FC18E5-AF64-4043-9643-C696C1FB2348}"/>
              </a:ext>
            </a:extLst>
          </p:cNvPr>
          <p:cNvSpPr>
            <a:spLocks noChangeArrowheads="1"/>
          </p:cNvSpPr>
          <p:nvPr/>
        </p:nvSpPr>
        <p:spPr bwMode="auto">
          <a:xfrm>
            <a:off x="5262329" y="976695"/>
            <a:ext cx="5942923" cy="4339650"/>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&gt; t &lt;- table(F)</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&gt; t</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Time</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Course  0  1</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1 58 56</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2 26 20</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3 23 34</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&gt; </a:t>
            </a:r>
            <a:r>
              <a:rPr kumimoji="0" lang="en-US" altLang="en-US" b="0" i="0" u="none" strike="noStrike" cap="none" normalizeH="0" baseline="0" dirty="0" err="1">
                <a:ln>
                  <a:noFill/>
                </a:ln>
                <a:solidFill>
                  <a:srgbClr val="930F80"/>
                </a:solidFill>
                <a:effectLst/>
                <a:latin typeface="Courier" charset="0"/>
                <a:ea typeface="Times New Roman" panose="02020603050405020304" pitchFamily="18" charset="0"/>
                <a:cs typeface="Courier New" panose="02070309020205020404" pitchFamily="49" charset="0"/>
              </a:rPr>
              <a:t>chisq.test</a:t>
            </a:r>
            <a:r>
              <a:rPr kumimoji="0" lang="en-US" altLang="en-US"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(t)</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Pearson's Chi-squared test</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data:  t</a:t>
            </a:r>
            <a:endParaRPr kumimoji="0" lang="en-US" altLang="en-US"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X-squared = 2.8996, df = 2, </a:t>
            </a:r>
            <a:r>
              <a:rPr kumimoji="0" lang="en-US" altLang="en-US" sz="2400" b="1" i="0" u="sng"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p-value = 0.2346</a:t>
            </a:r>
            <a:endParaRPr kumimoji="0" lang="en-US" altLang="en-US" sz="2400" b="1" i="0" u="sng"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515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4ECF-9DB8-498E-B6CC-5ADFBCA24941}"/>
              </a:ext>
            </a:extLst>
          </p:cNvPr>
          <p:cNvSpPr>
            <a:spLocks noGrp="1"/>
          </p:cNvSpPr>
          <p:nvPr>
            <p:ph type="title"/>
          </p:nvPr>
        </p:nvSpPr>
        <p:spPr>
          <a:xfrm>
            <a:off x="533561" y="281354"/>
            <a:ext cx="3657600" cy="2887579"/>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BASED ON GENDER</a:t>
            </a:r>
          </a:p>
        </p:txBody>
      </p:sp>
      <p:pic>
        <p:nvPicPr>
          <p:cNvPr id="4" name="Picture 4">
            <a:extLst>
              <a:ext uri="{FF2B5EF4-FFF2-40B4-BE49-F238E27FC236}">
                <a16:creationId xmlns:a16="http://schemas.microsoft.com/office/drawing/2014/main" id="{B88E6DD1-E976-4EFB-9947-D044A4579FD2}"/>
              </a:ext>
            </a:extLst>
          </p:cNvPr>
          <p:cNvPicPr>
            <a:picLocks noChangeAspect="1"/>
          </p:cNvPicPr>
          <p:nvPr/>
        </p:nvPicPr>
        <p:blipFill>
          <a:blip r:embed="rId2"/>
          <a:stretch>
            <a:fillRect/>
          </a:stretch>
        </p:blipFill>
        <p:spPr>
          <a:xfrm>
            <a:off x="4681844" y="1157423"/>
            <a:ext cx="7351717" cy="5055898"/>
          </a:xfrm>
          <a:prstGeom prst="rect">
            <a:avLst/>
          </a:prstGeom>
        </p:spPr>
      </p:pic>
      <p:sp>
        <p:nvSpPr>
          <p:cNvPr id="6" name="TextBox 5">
            <a:extLst>
              <a:ext uri="{FF2B5EF4-FFF2-40B4-BE49-F238E27FC236}">
                <a16:creationId xmlns:a16="http://schemas.microsoft.com/office/drawing/2014/main" id="{47FB50CB-E17A-40D0-A955-9048DE934D6D}"/>
              </a:ext>
            </a:extLst>
          </p:cNvPr>
          <p:cNvSpPr txBox="1"/>
          <p:nvPr/>
        </p:nvSpPr>
        <p:spPr>
          <a:xfrm>
            <a:off x="631024" y="3429000"/>
            <a:ext cx="320327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dirty="0">
                <a:solidFill>
                  <a:schemeClr val="bg1"/>
                </a:solidFill>
                <a:cs typeface="Calibri"/>
              </a:rPr>
              <a:t>INFERENCE</a:t>
            </a:r>
            <a:r>
              <a:rPr lang="en-US" b="1" dirty="0">
                <a:solidFill>
                  <a:schemeClr val="bg1"/>
                </a:solidFill>
                <a:cs typeface="Calibri"/>
              </a:rPr>
              <a:t>: Since p-value&gt;0.05, we fail to reject null hypothesis. Therefore, there is no relationship between general awareness on noise </a:t>
            </a:r>
          </a:p>
          <a:p>
            <a:pPr algn="ctr"/>
            <a:r>
              <a:rPr lang="en-US" b="1" dirty="0">
                <a:solidFill>
                  <a:schemeClr val="bg1"/>
                </a:solidFill>
                <a:cs typeface="Calibri"/>
              </a:rPr>
              <a:t>pollution among individuals and</a:t>
            </a:r>
          </a:p>
          <a:p>
            <a:pPr algn="ctr"/>
            <a:r>
              <a:rPr lang="en-US" b="1" dirty="0">
                <a:solidFill>
                  <a:schemeClr val="bg1"/>
                </a:solidFill>
                <a:cs typeface="Calibri"/>
              </a:rPr>
              <a:t> their gender.</a:t>
            </a:r>
          </a:p>
          <a:p>
            <a:pPr algn="ctr"/>
            <a:endParaRPr lang="en-US" dirty="0">
              <a:cs typeface="Calibri"/>
            </a:endParaRPr>
          </a:p>
          <a:p>
            <a:pPr algn="ctr"/>
            <a:endParaRPr lang="en-US" dirty="0">
              <a:cs typeface="Calibri"/>
            </a:endParaRPr>
          </a:p>
          <a:p>
            <a:pPr algn="ctr"/>
            <a:endParaRPr lang="en-US" dirty="0">
              <a:cs typeface="Calibri"/>
            </a:endParaRPr>
          </a:p>
          <a:p>
            <a:pPr algn="l"/>
            <a:endParaRPr lang="en-US" dirty="0">
              <a:cs typeface="Calibri"/>
            </a:endParaRPr>
          </a:p>
        </p:txBody>
      </p:sp>
    </p:spTree>
    <p:extLst>
      <p:ext uri="{BB962C8B-B14F-4D97-AF65-F5344CB8AC3E}">
        <p14:creationId xmlns:p14="http://schemas.microsoft.com/office/powerpoint/2010/main" val="302107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3C875-F5A8-491A-93AC-CA25E864059D}"/>
              </a:ext>
            </a:extLst>
          </p:cNvPr>
          <p:cNvSpPr txBox="1"/>
          <p:nvPr/>
        </p:nvSpPr>
        <p:spPr>
          <a:xfrm>
            <a:off x="2093344" y="360871"/>
            <a:ext cx="8062821" cy="830997"/>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cs typeface="Calibri"/>
              </a:rPr>
              <a:t>RESEARCH PROJECT</a:t>
            </a:r>
            <a:endParaRPr lang="en-US" sz="4800" dirty="0">
              <a:cs typeface="Calibri"/>
            </a:endParaRPr>
          </a:p>
        </p:txBody>
      </p:sp>
      <p:sp>
        <p:nvSpPr>
          <p:cNvPr id="3" name="TextBox 2">
            <a:extLst>
              <a:ext uri="{FF2B5EF4-FFF2-40B4-BE49-F238E27FC236}">
                <a16:creationId xmlns:a16="http://schemas.microsoft.com/office/drawing/2014/main" id="{8E17A10E-6CB6-44EC-838A-A25AABA2563D}"/>
              </a:ext>
            </a:extLst>
          </p:cNvPr>
          <p:cNvSpPr txBox="1"/>
          <p:nvPr/>
        </p:nvSpPr>
        <p:spPr>
          <a:xfrm>
            <a:off x="468702" y="1547757"/>
            <a:ext cx="11312104" cy="1446550"/>
          </a:xfrm>
          <a:prstGeom prst="rect">
            <a:avLst/>
          </a:prstGeom>
          <a:solidFill>
            <a:schemeClr val="accent3">
              <a:lumMod val="20000"/>
              <a:lumOff val="80000"/>
            </a:schemeClr>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cs typeface="Calibri"/>
              </a:rPr>
              <a:t>Statistical Study on Noise Pollution and Evaluation of Noise Pollution Awareness</a:t>
            </a:r>
          </a:p>
        </p:txBody>
      </p:sp>
      <p:sp>
        <p:nvSpPr>
          <p:cNvPr id="4" name="TextBox 3">
            <a:extLst>
              <a:ext uri="{FF2B5EF4-FFF2-40B4-BE49-F238E27FC236}">
                <a16:creationId xmlns:a16="http://schemas.microsoft.com/office/drawing/2014/main" id="{E904A116-7EB4-46EE-B3EE-7E6849445493}"/>
              </a:ext>
            </a:extLst>
          </p:cNvPr>
          <p:cNvSpPr txBox="1"/>
          <p:nvPr/>
        </p:nvSpPr>
        <p:spPr>
          <a:xfrm>
            <a:off x="1000801" y="3586445"/>
            <a:ext cx="3893388" cy="2246769"/>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cs typeface="Calibri"/>
              </a:rPr>
              <a:t>Teacher </a:t>
            </a:r>
            <a:r>
              <a:rPr lang="en-US" sz="2800" u="sng" dirty="0" err="1">
                <a:cs typeface="Calibri"/>
              </a:rPr>
              <a:t>Incharge</a:t>
            </a:r>
            <a:r>
              <a:rPr lang="en-US" sz="2800" u="sng" dirty="0">
                <a:cs typeface="Calibri"/>
              </a:rPr>
              <a:t>-</a:t>
            </a:r>
          </a:p>
          <a:p>
            <a:r>
              <a:rPr lang="en-US" sz="2800" dirty="0">
                <a:cs typeface="Calibri"/>
              </a:rPr>
              <a:t>Dr. Charanjeet Kaur</a:t>
            </a:r>
            <a:endParaRPr lang="en-US" dirty="0"/>
          </a:p>
          <a:p>
            <a:r>
              <a:rPr lang="en-US" sz="2800" dirty="0">
                <a:cs typeface="Calibri"/>
              </a:rPr>
              <a:t>Department of Statistics</a:t>
            </a:r>
          </a:p>
          <a:p>
            <a:r>
              <a:rPr lang="en-US" sz="2800" dirty="0">
                <a:cs typeface="Calibri"/>
              </a:rPr>
              <a:t>Ram Lal Anand College</a:t>
            </a:r>
          </a:p>
          <a:p>
            <a:r>
              <a:rPr lang="en-US" sz="2800" dirty="0">
                <a:cs typeface="Calibri"/>
              </a:rPr>
              <a:t>Delhi University</a:t>
            </a:r>
          </a:p>
        </p:txBody>
      </p:sp>
      <p:sp>
        <p:nvSpPr>
          <p:cNvPr id="5" name="TextBox 4">
            <a:extLst>
              <a:ext uri="{FF2B5EF4-FFF2-40B4-BE49-F238E27FC236}">
                <a16:creationId xmlns:a16="http://schemas.microsoft.com/office/drawing/2014/main" id="{B0BD631C-2437-4587-8F18-24A5AF357B9C}"/>
              </a:ext>
            </a:extLst>
          </p:cNvPr>
          <p:cNvSpPr txBox="1"/>
          <p:nvPr/>
        </p:nvSpPr>
        <p:spPr>
          <a:xfrm>
            <a:off x="8433931" y="3776048"/>
            <a:ext cx="3031238" cy="193899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u="sng" dirty="0">
                <a:cs typeface="Calibri"/>
              </a:rPr>
              <a:t>Performed by-</a:t>
            </a:r>
          </a:p>
          <a:p>
            <a:pPr>
              <a:buFont typeface="Arial,Sans-Serif"/>
              <a:buChar char="•"/>
            </a:pPr>
            <a:r>
              <a:rPr lang="en-US" sz="3000" dirty="0">
                <a:cs typeface="Calibri"/>
              </a:rPr>
              <a:t> Aanchal Gupta</a:t>
            </a:r>
          </a:p>
          <a:p>
            <a:pPr>
              <a:buFont typeface="Arial,Sans-Serif"/>
              <a:buChar char="•"/>
            </a:pPr>
            <a:r>
              <a:rPr lang="en-US" sz="3000" dirty="0">
                <a:cs typeface="Calibri"/>
              </a:rPr>
              <a:t> Disha Luthra</a:t>
            </a:r>
          </a:p>
          <a:p>
            <a:pPr>
              <a:buFont typeface="Arial,Sans-Serif"/>
              <a:buChar char="•"/>
            </a:pPr>
            <a:r>
              <a:rPr lang="en-US" sz="3000" dirty="0">
                <a:cs typeface="Calibri"/>
              </a:rPr>
              <a:t> Priya Gupta</a:t>
            </a:r>
          </a:p>
        </p:txBody>
      </p:sp>
    </p:spTree>
    <p:extLst>
      <p:ext uri="{BB962C8B-B14F-4D97-AF65-F5344CB8AC3E}">
        <p14:creationId xmlns:p14="http://schemas.microsoft.com/office/powerpoint/2010/main" val="379355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4D9E-7D92-4118-AA95-78B3FA9DD1C0}"/>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sz="2800" b="1" dirty="0">
                <a:solidFill>
                  <a:schemeClr val="tx1"/>
                </a:solidFill>
                <a:cs typeface="Calibri Light"/>
              </a:rPr>
              <a:t>Areas under what radius around hospitals, educational institutions and courts have been declared 'silent'?</a:t>
            </a:r>
            <a:br>
              <a:rPr lang="en-US" sz="2800" b="1" dirty="0">
                <a:solidFill>
                  <a:schemeClr val="tx1"/>
                </a:solidFill>
                <a:cs typeface="Calibri Light"/>
              </a:rPr>
            </a:br>
            <a:r>
              <a:rPr lang="en-US" sz="2800" b="1" dirty="0">
                <a:solidFill>
                  <a:schemeClr val="tx1"/>
                </a:solidFill>
                <a:cs typeface="Calibri Light"/>
              </a:rPr>
              <a:t>(Based on Course)</a:t>
            </a:r>
          </a:p>
        </p:txBody>
      </p:sp>
      <p:sp>
        <p:nvSpPr>
          <p:cNvPr id="5" name="TextBox 4">
            <a:extLst>
              <a:ext uri="{FF2B5EF4-FFF2-40B4-BE49-F238E27FC236}">
                <a16:creationId xmlns:a16="http://schemas.microsoft.com/office/drawing/2014/main" id="{7164AA27-FCFD-4A41-9E76-22A2D6989A07}"/>
              </a:ext>
            </a:extLst>
          </p:cNvPr>
          <p:cNvSpPr txBox="1"/>
          <p:nvPr/>
        </p:nvSpPr>
        <p:spPr>
          <a:xfrm>
            <a:off x="741872" y="4048664"/>
            <a:ext cx="340455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dirty="0">
                <a:solidFill>
                  <a:schemeClr val="bg1"/>
                </a:solidFill>
                <a:cs typeface="Calibri"/>
              </a:rPr>
              <a:t>INFERENCE</a:t>
            </a:r>
            <a:r>
              <a:rPr lang="en-US" b="1" dirty="0">
                <a:solidFill>
                  <a:schemeClr val="bg1"/>
                </a:solidFill>
                <a:cs typeface="Calibri"/>
              </a:rPr>
              <a:t>: Since p-value&gt;0.05, we fail to reject null hypothesis. Therefore, there is no relationship between general awareness on noise pollution among individuals and their course.</a:t>
            </a:r>
            <a:endParaRPr lang="en-US" b="1" dirty="0"/>
          </a:p>
          <a:p>
            <a:pPr algn="ctr"/>
            <a:endParaRPr lang="en-US" dirty="0">
              <a:cs typeface="Calibri"/>
            </a:endParaRPr>
          </a:p>
          <a:p>
            <a:pPr algn="ctr"/>
            <a:endParaRPr lang="en-US" dirty="0">
              <a:cs typeface="Calibri"/>
            </a:endParaRPr>
          </a:p>
          <a:p>
            <a:pPr algn="ctr"/>
            <a:endParaRPr lang="en-US" dirty="0">
              <a:cs typeface="Calibri"/>
            </a:endParaRPr>
          </a:p>
          <a:p>
            <a:pPr algn="ctr"/>
            <a:endParaRPr lang="en-US" dirty="0">
              <a:cs typeface="Calibri"/>
            </a:endParaRPr>
          </a:p>
        </p:txBody>
      </p:sp>
      <p:sp>
        <p:nvSpPr>
          <p:cNvPr id="4" name="Rectangle 1">
            <a:extLst>
              <a:ext uri="{FF2B5EF4-FFF2-40B4-BE49-F238E27FC236}">
                <a16:creationId xmlns:a16="http://schemas.microsoft.com/office/drawing/2014/main" id="{BD8AD85C-F324-4C64-A45B-A20D2DE81F42}"/>
              </a:ext>
            </a:extLst>
          </p:cNvPr>
          <p:cNvSpPr>
            <a:spLocks noChangeArrowheads="1"/>
          </p:cNvSpPr>
          <p:nvPr/>
        </p:nvSpPr>
        <p:spPr bwMode="auto">
          <a:xfrm>
            <a:off x="4802783" y="752621"/>
            <a:ext cx="6967185" cy="5016758"/>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&gt; head(F)</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Course </a:t>
            </a:r>
            <a:r>
              <a:rPr kumimoji="0" lang="en-US" altLang="en-US" sz="1600" b="0" i="0" u="none" strike="noStrike" cap="none" normalizeH="0" baseline="0" dirty="0" err="1">
                <a:ln>
                  <a:noFill/>
                </a:ln>
                <a:solidFill>
                  <a:srgbClr val="000000"/>
                </a:solidFill>
                <a:effectLst/>
                <a:latin typeface="Courier" charset="0"/>
                <a:ea typeface="Times New Roman" panose="02020603050405020304" pitchFamily="18" charset="0"/>
                <a:cs typeface="Courier New" panose="02070309020205020404" pitchFamily="49" charset="0"/>
              </a:rPr>
              <a:t>dist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1      3    0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2      3    1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3      3    0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4      3    0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5      1    0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6      1    0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&gt; t &lt;- table(F)</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&gt; 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charset="0"/>
                <a:ea typeface="Times New Roman" panose="02020603050405020304" pitchFamily="18" charset="0"/>
                <a:cs typeface="Courier New" panose="02070309020205020404" pitchFamily="49" charset="0"/>
              </a:rPr>
              <a:t>dist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Course  0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1 99 15</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2 43  3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3 44 13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&gt; </a:t>
            </a:r>
            <a:r>
              <a:rPr kumimoji="0" lang="en-US" altLang="en-US" sz="1600" b="0" i="0" u="none" strike="noStrike" cap="none" normalizeH="0" baseline="0" dirty="0" err="1">
                <a:ln>
                  <a:noFill/>
                </a:ln>
                <a:solidFill>
                  <a:srgbClr val="930F80"/>
                </a:solidFill>
                <a:effectLst/>
                <a:latin typeface="Courier" charset="0"/>
                <a:ea typeface="Times New Roman" panose="02020603050405020304" pitchFamily="18" charset="0"/>
                <a:cs typeface="Courier New" panose="02070309020205020404" pitchFamily="49" charset="0"/>
              </a:rPr>
              <a:t>chisq.test</a:t>
            </a:r>
            <a:r>
              <a:rPr kumimoji="0" lang="en-US" altLang="en-US" sz="1600" b="0" i="0" u="none" strike="noStrike" cap="none" normalizeH="0" baseline="0" dirty="0">
                <a:ln>
                  <a:noFill/>
                </a:ln>
                <a:solidFill>
                  <a:srgbClr val="930F80"/>
                </a:solidFill>
                <a:effectLst/>
                <a:latin typeface="Courier" charset="0"/>
                <a:ea typeface="Times New Roman" panose="02020603050405020304" pitchFamily="18" charset="0"/>
                <a:cs typeface="Courier New" panose="02070309020205020404" pitchFamily="49" charset="0"/>
              </a:rPr>
              <a:t>(t)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	Pearson's Chi-squared test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data:  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X-squared = 5.763, df = 2, </a:t>
            </a:r>
            <a:r>
              <a:rPr kumimoji="0" lang="en-US" altLang="en-US" sz="2000" b="1" u="sng" strike="noStrike" cap="none" normalizeH="0" baseline="0" dirty="0">
                <a:ln>
                  <a:noFill/>
                </a:ln>
                <a:solidFill>
                  <a:srgbClr val="000000"/>
                </a:solidFill>
                <a:effectLst/>
                <a:latin typeface="Courier" charset="0"/>
                <a:ea typeface="Times New Roman" panose="02020603050405020304" pitchFamily="18" charset="0"/>
                <a:cs typeface="Courier New" panose="02070309020205020404" pitchFamily="49" charset="0"/>
              </a:rPr>
              <a:t>p-value = 0.05605</a:t>
            </a:r>
            <a:endParaRPr kumimoji="0" lang="en-US" altLang="en-US" sz="2000" b="1"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5810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AE7D-E47D-4F54-B8F8-0FD746C1362C}"/>
              </a:ext>
            </a:extLst>
          </p:cNvPr>
          <p:cNvSpPr>
            <a:spLocks noGrp="1"/>
          </p:cNvSpPr>
          <p:nvPr>
            <p:ph type="title"/>
          </p:nvPr>
        </p:nvSpPr>
        <p:spPr>
          <a:xfrm>
            <a:off x="520992" y="1012875"/>
            <a:ext cx="3657600" cy="1745716"/>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Based on Gender</a:t>
            </a:r>
          </a:p>
        </p:txBody>
      </p:sp>
      <p:sp>
        <p:nvSpPr>
          <p:cNvPr id="5" name="TextBox 4">
            <a:extLst>
              <a:ext uri="{FF2B5EF4-FFF2-40B4-BE49-F238E27FC236}">
                <a16:creationId xmlns:a16="http://schemas.microsoft.com/office/drawing/2014/main" id="{D00B667B-8F96-4C36-AF2C-C05DD0FCD863}"/>
              </a:ext>
            </a:extLst>
          </p:cNvPr>
          <p:cNvSpPr txBox="1"/>
          <p:nvPr/>
        </p:nvSpPr>
        <p:spPr>
          <a:xfrm>
            <a:off x="398786" y="3091742"/>
            <a:ext cx="36633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dirty="0">
                <a:solidFill>
                  <a:schemeClr val="bg1"/>
                </a:solidFill>
              </a:rPr>
              <a:t>INFERENCE</a:t>
            </a:r>
            <a:r>
              <a:rPr lang="en-US" b="1" dirty="0">
                <a:solidFill>
                  <a:schemeClr val="bg1"/>
                </a:solidFill>
              </a:rPr>
              <a:t>: Since p-value&gt;0.05, we fail to reject null hypothesis. Therefore, there is no relationship between general awareness on noise pollution among individuals and their gender</a:t>
            </a:r>
            <a:r>
              <a:rPr lang="en-US" dirty="0">
                <a:solidFill>
                  <a:schemeClr val="bg1"/>
                </a:solidFill>
              </a:rPr>
              <a:t>.</a:t>
            </a:r>
            <a:endParaRPr lang="en-US" dirty="0">
              <a:solidFill>
                <a:schemeClr val="bg1"/>
              </a:solidFill>
              <a:cs typeface="Calibri"/>
            </a:endParaRPr>
          </a:p>
          <a:p>
            <a:pPr algn="ctr"/>
            <a:endParaRPr lang="en-US" dirty="0">
              <a:cs typeface="Calibri"/>
            </a:endParaRPr>
          </a:p>
          <a:p>
            <a:pPr algn="ctr"/>
            <a:endParaRPr lang="en-US" dirty="0">
              <a:cs typeface="Calibri"/>
            </a:endParaRPr>
          </a:p>
          <a:p>
            <a:pPr algn="ctr"/>
            <a:endParaRPr lang="en-US" dirty="0">
              <a:cs typeface="Calibri"/>
            </a:endParaRPr>
          </a:p>
          <a:p>
            <a:pPr algn="ctr"/>
            <a:endParaRPr lang="en-US" dirty="0">
              <a:cs typeface="Calibri"/>
            </a:endParaRPr>
          </a:p>
          <a:p>
            <a:pPr algn="ctr"/>
            <a:endParaRPr lang="en-US" dirty="0">
              <a:cs typeface="Calibri"/>
            </a:endParaRPr>
          </a:p>
        </p:txBody>
      </p:sp>
      <p:sp>
        <p:nvSpPr>
          <p:cNvPr id="6" name="TextBox 5">
            <a:extLst>
              <a:ext uri="{FF2B5EF4-FFF2-40B4-BE49-F238E27FC236}">
                <a16:creationId xmlns:a16="http://schemas.microsoft.com/office/drawing/2014/main" id="{4CE37570-5AD2-4C89-BEB0-E73FC42935A9}"/>
              </a:ext>
            </a:extLst>
          </p:cNvPr>
          <p:cNvSpPr txBox="1"/>
          <p:nvPr/>
        </p:nvSpPr>
        <p:spPr>
          <a:xfrm>
            <a:off x="4740812" y="321177"/>
            <a:ext cx="7174523" cy="600164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&gt; head(x)</a:t>
            </a:r>
          </a:p>
          <a:p>
            <a:r>
              <a:rPr lang="en-US" dirty="0"/>
              <a:t>  Gender </a:t>
            </a:r>
            <a:r>
              <a:rPr lang="en-US" dirty="0" err="1"/>
              <a:t>dist</a:t>
            </a:r>
            <a:endParaRPr lang="en-US" dirty="0"/>
          </a:p>
          <a:p>
            <a:r>
              <a:rPr lang="en-US" dirty="0"/>
              <a:t>1      1    0</a:t>
            </a:r>
          </a:p>
          <a:p>
            <a:r>
              <a:rPr lang="en-US" dirty="0"/>
              <a:t>2      1    1</a:t>
            </a:r>
          </a:p>
          <a:p>
            <a:r>
              <a:rPr lang="en-US" dirty="0"/>
              <a:t>3      1    0</a:t>
            </a:r>
          </a:p>
          <a:p>
            <a:r>
              <a:rPr lang="en-US" dirty="0"/>
              <a:t>4      1    0</a:t>
            </a:r>
          </a:p>
          <a:p>
            <a:r>
              <a:rPr lang="en-US" dirty="0"/>
              <a:t>5      1    0</a:t>
            </a:r>
          </a:p>
          <a:p>
            <a:r>
              <a:rPr lang="en-US" dirty="0"/>
              <a:t>6      1    0</a:t>
            </a:r>
          </a:p>
          <a:p>
            <a:r>
              <a:rPr lang="en-US" dirty="0"/>
              <a:t>&gt; t &lt;- table(x)</a:t>
            </a:r>
          </a:p>
          <a:p>
            <a:r>
              <a:rPr lang="en-US" dirty="0"/>
              <a:t>&gt; t</a:t>
            </a:r>
          </a:p>
          <a:p>
            <a:r>
              <a:rPr lang="en-US" dirty="0"/>
              <a:t>      </a:t>
            </a:r>
            <a:r>
              <a:rPr lang="en-US" dirty="0" err="1"/>
              <a:t>dist</a:t>
            </a:r>
            <a:endParaRPr lang="en-US" dirty="0"/>
          </a:p>
          <a:p>
            <a:r>
              <a:rPr lang="en-US" dirty="0"/>
              <a:t>Gender  0  1</a:t>
            </a:r>
          </a:p>
          <a:p>
            <a:r>
              <a:rPr lang="en-US" dirty="0"/>
              <a:t>     1 94 21</a:t>
            </a:r>
          </a:p>
          <a:p>
            <a:r>
              <a:rPr lang="en-US" dirty="0"/>
              <a:t>     2 92 10</a:t>
            </a:r>
          </a:p>
          <a:p>
            <a:r>
              <a:rPr lang="en-US" dirty="0"/>
              <a:t>&gt; </a:t>
            </a:r>
            <a:r>
              <a:rPr lang="en-US" dirty="0" err="1"/>
              <a:t>chisq.test</a:t>
            </a:r>
            <a:r>
              <a:rPr lang="en-US" dirty="0"/>
              <a:t>(t)</a:t>
            </a:r>
          </a:p>
          <a:p>
            <a:endParaRPr lang="en-US" dirty="0"/>
          </a:p>
          <a:p>
            <a:r>
              <a:rPr lang="en-US" dirty="0"/>
              <a:t>	Pearson's Chi-squared test with Yates' continuity correction</a:t>
            </a:r>
          </a:p>
          <a:p>
            <a:endParaRPr lang="en-US" dirty="0"/>
          </a:p>
          <a:p>
            <a:r>
              <a:rPr lang="en-US" dirty="0"/>
              <a:t>data:  t</a:t>
            </a:r>
          </a:p>
          <a:p>
            <a:r>
              <a:rPr lang="en-US" dirty="0"/>
              <a:t>X-squared = 2.5044, df = 1, </a:t>
            </a:r>
            <a:r>
              <a:rPr lang="en-US" sz="2400" b="1" u="sng" dirty="0"/>
              <a:t>p-value = 0.1135</a:t>
            </a:r>
          </a:p>
          <a:p>
            <a:endParaRPr lang="en-US" dirty="0"/>
          </a:p>
        </p:txBody>
      </p:sp>
    </p:spTree>
    <p:extLst>
      <p:ext uri="{BB962C8B-B14F-4D97-AF65-F5344CB8AC3E}">
        <p14:creationId xmlns:p14="http://schemas.microsoft.com/office/powerpoint/2010/main" val="1022526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99B6-94F9-4A3D-BB72-F70F93E75654}"/>
              </a:ext>
            </a:extLst>
          </p:cNvPr>
          <p:cNvSpPr>
            <a:spLocks noGrp="1"/>
          </p:cNvSpPr>
          <p:nvPr>
            <p:ph type="title"/>
          </p:nvPr>
        </p:nvSpPr>
        <p:spPr>
          <a:xfrm>
            <a:off x="556532" y="643467"/>
            <a:ext cx="11210925" cy="1161779"/>
          </a:xfrm>
        </p:spPr>
        <p:txBody>
          <a:bodyPr>
            <a:normAutofit/>
          </a:bodyPr>
          <a:lstStyle/>
          <a:p>
            <a:pPr algn="ctr"/>
            <a:r>
              <a:rPr lang="en-US" sz="3600" b="1" dirty="0">
                <a:solidFill>
                  <a:srgbClr val="000000"/>
                </a:solidFill>
                <a:cs typeface="Calibri Light"/>
              </a:rPr>
              <a:t>On combining these inferences:</a:t>
            </a:r>
          </a:p>
        </p:txBody>
      </p:sp>
      <p:sp>
        <p:nvSpPr>
          <p:cNvPr id="4" name="TextBox 3">
            <a:extLst>
              <a:ext uri="{FF2B5EF4-FFF2-40B4-BE49-F238E27FC236}">
                <a16:creationId xmlns:a16="http://schemas.microsoft.com/office/drawing/2014/main" id="{0B5EC431-7458-49F9-A085-13C398D5FD7F}"/>
              </a:ext>
            </a:extLst>
          </p:cNvPr>
          <p:cNvSpPr txBox="1"/>
          <p:nvPr/>
        </p:nvSpPr>
        <p:spPr>
          <a:xfrm>
            <a:off x="2452778" y="2078966"/>
            <a:ext cx="754523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mbria"/>
                <a:cs typeface="Calibri"/>
              </a:rPr>
              <a:t>1. Some people might believe that  Awareness on Noise Pollution will be found more in Science Students when compared to Commerce and Arts students but the previous results have shown that this is as a 'Myth' and we can say that the General Awareness is  independent of the academic course you study.</a:t>
            </a:r>
            <a:endParaRPr lang="en-US" sz="2400" dirty="0">
              <a:latin typeface="Cambria"/>
            </a:endParaRPr>
          </a:p>
          <a:p>
            <a:r>
              <a:rPr lang="en-US" sz="2400" dirty="0">
                <a:latin typeface="Cambria"/>
                <a:cs typeface="Calibri"/>
              </a:rPr>
              <a:t>2. Also, it can be concluded that General Awareness is also independent of Gender.</a:t>
            </a:r>
          </a:p>
        </p:txBody>
      </p:sp>
    </p:spTree>
    <p:extLst>
      <p:ext uri="{BB962C8B-B14F-4D97-AF65-F5344CB8AC3E}">
        <p14:creationId xmlns:p14="http://schemas.microsoft.com/office/powerpoint/2010/main" val="249589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7537-0347-47D0-986A-C8E7FCB69A83}"/>
              </a:ext>
            </a:extLst>
          </p:cNvPr>
          <p:cNvSpPr>
            <a:spLocks noGrp="1"/>
          </p:cNvSpPr>
          <p:nvPr>
            <p:ph type="title"/>
          </p:nvPr>
        </p:nvSpPr>
        <p:spPr>
          <a:xfrm>
            <a:off x="556532" y="140259"/>
            <a:ext cx="11210925" cy="744836"/>
          </a:xfrm>
        </p:spPr>
        <p:txBody>
          <a:bodyPr>
            <a:normAutofit/>
          </a:bodyPr>
          <a:lstStyle/>
          <a:p>
            <a:pPr algn="ctr"/>
            <a:r>
              <a:rPr lang="en-US" sz="3200" b="1" dirty="0">
                <a:cs typeface="Calibri Light"/>
              </a:rPr>
              <a:t>CAUSES OF NOISE POLLUTION</a:t>
            </a:r>
            <a:endParaRPr lang="en-US" sz="3200" dirty="0">
              <a:cs typeface="Calibri Light"/>
            </a:endParaRPr>
          </a:p>
        </p:txBody>
      </p:sp>
      <p:graphicFrame>
        <p:nvGraphicFramePr>
          <p:cNvPr id="4" name="Chart 3">
            <a:extLst>
              <a:ext uri="{FF2B5EF4-FFF2-40B4-BE49-F238E27FC236}">
                <a16:creationId xmlns:a16="http://schemas.microsoft.com/office/drawing/2014/main" id="{5D6D5888-52D5-4A40-B2B0-0CCBA599EAF0}"/>
              </a:ext>
            </a:extLst>
          </p:cNvPr>
          <p:cNvGraphicFramePr>
            <a:graphicFrameLocks/>
          </p:cNvGraphicFramePr>
          <p:nvPr>
            <p:extLst>
              <p:ext uri="{D42A27DB-BD31-4B8C-83A1-F6EECF244321}">
                <p14:modId xmlns:p14="http://schemas.microsoft.com/office/powerpoint/2010/main" val="3291765632"/>
              </p:ext>
            </p:extLst>
          </p:nvPr>
        </p:nvGraphicFramePr>
        <p:xfrm>
          <a:off x="2041584" y="892835"/>
          <a:ext cx="8137584" cy="475602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165DE52-A294-42A4-8565-47BD7B541352}"/>
              </a:ext>
            </a:extLst>
          </p:cNvPr>
          <p:cNvSpPr txBox="1"/>
          <p:nvPr/>
        </p:nvSpPr>
        <p:spPr>
          <a:xfrm>
            <a:off x="2208363" y="5730815"/>
            <a:ext cx="75452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Inference: From the above graph, it is clear that people believe Traffic to be the major cause of noise pollution nowadays.</a:t>
            </a:r>
          </a:p>
        </p:txBody>
      </p:sp>
    </p:spTree>
    <p:extLst>
      <p:ext uri="{BB962C8B-B14F-4D97-AF65-F5344CB8AC3E}">
        <p14:creationId xmlns:p14="http://schemas.microsoft.com/office/powerpoint/2010/main" val="346464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15D2-D567-47E6-A1BA-D5A737FA9293}"/>
              </a:ext>
            </a:extLst>
          </p:cNvPr>
          <p:cNvSpPr>
            <a:spLocks noGrp="1"/>
          </p:cNvSpPr>
          <p:nvPr>
            <p:ph type="title"/>
          </p:nvPr>
        </p:nvSpPr>
        <p:spPr>
          <a:xfrm>
            <a:off x="2448464" y="-181214"/>
            <a:ext cx="10515600" cy="1325563"/>
          </a:xfrm>
        </p:spPr>
        <p:txBody>
          <a:bodyPr/>
          <a:lstStyle/>
          <a:p>
            <a:r>
              <a:rPr lang="en-US" dirty="0">
                <a:cs typeface="Calibri Light"/>
              </a:rPr>
              <a:t>Effects of Noise pollution</a:t>
            </a:r>
            <a:endParaRPr lang="en-US" dirty="0"/>
          </a:p>
        </p:txBody>
      </p:sp>
      <p:graphicFrame>
        <p:nvGraphicFramePr>
          <p:cNvPr id="3" name="Chart 2">
            <a:extLst>
              <a:ext uri="{FF2B5EF4-FFF2-40B4-BE49-F238E27FC236}">
                <a16:creationId xmlns:a16="http://schemas.microsoft.com/office/drawing/2014/main" id="{F6526BD1-567A-45EE-95EC-35B5D017A377}"/>
              </a:ext>
            </a:extLst>
          </p:cNvPr>
          <p:cNvGraphicFramePr>
            <a:graphicFrameLocks/>
          </p:cNvGraphicFramePr>
          <p:nvPr>
            <p:extLst>
              <p:ext uri="{D42A27DB-BD31-4B8C-83A1-F6EECF244321}">
                <p14:modId xmlns:p14="http://schemas.microsoft.com/office/powerpoint/2010/main" val="1374644400"/>
              </p:ext>
            </p:extLst>
          </p:nvPr>
        </p:nvGraphicFramePr>
        <p:xfrm>
          <a:off x="105054" y="703942"/>
          <a:ext cx="7674603" cy="423091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DCA0689-83A0-425C-A554-C56A5E16894C}"/>
              </a:ext>
            </a:extLst>
          </p:cNvPr>
          <p:cNvSpPr txBox="1"/>
          <p:nvPr/>
        </p:nvSpPr>
        <p:spPr>
          <a:xfrm>
            <a:off x="3011167" y="5163525"/>
            <a:ext cx="8077200" cy="1569660"/>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Inference: We observe here that majority of people nowadays are actually experiencing the effects of noise pollution even if it is in the form of general irritation or headache.</a:t>
            </a:r>
          </a:p>
        </p:txBody>
      </p:sp>
    </p:spTree>
    <p:extLst>
      <p:ext uri="{BB962C8B-B14F-4D97-AF65-F5344CB8AC3E}">
        <p14:creationId xmlns:p14="http://schemas.microsoft.com/office/powerpoint/2010/main" val="74397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B926-9A89-4308-8405-BFCFCD849DFD}"/>
              </a:ext>
            </a:extLst>
          </p:cNvPr>
          <p:cNvSpPr>
            <a:spLocks noGrp="1"/>
          </p:cNvSpPr>
          <p:nvPr>
            <p:ph type="title"/>
          </p:nvPr>
        </p:nvSpPr>
        <p:spPr>
          <a:xfrm>
            <a:off x="575269" y="541421"/>
            <a:ext cx="3657600" cy="2887579"/>
          </a:xfrm>
        </p:spPr>
        <p:txBody>
          <a:bodyPr vert="horz" lIns="91440" tIns="45720" rIns="91440" bIns="45720" rtlCol="0" anchor="b">
            <a:normAutofit fontScale="90000"/>
          </a:bodyPr>
          <a:lstStyle/>
          <a:p>
            <a:pPr algn="ctr"/>
            <a:r>
              <a:rPr lang="en-US" sz="3700" kern="1200" dirty="0">
                <a:solidFill>
                  <a:srgbClr val="FFFFFF"/>
                </a:solidFill>
                <a:latin typeface="+mj-lt"/>
                <a:ea typeface="+mj-ea"/>
                <a:cs typeface="+mj-cs"/>
              </a:rPr>
              <a:t>Physiological Effects of Noise Pollution</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(Based on Gender)</a:t>
            </a:r>
          </a:p>
        </p:txBody>
      </p:sp>
      <p:pic>
        <p:nvPicPr>
          <p:cNvPr id="3" name="Picture 3">
            <a:extLst>
              <a:ext uri="{FF2B5EF4-FFF2-40B4-BE49-F238E27FC236}">
                <a16:creationId xmlns:a16="http://schemas.microsoft.com/office/drawing/2014/main" id="{99B63D59-7CA1-47CD-B41B-901F904D9114}"/>
              </a:ext>
            </a:extLst>
          </p:cNvPr>
          <p:cNvPicPr>
            <a:picLocks noChangeAspect="1"/>
          </p:cNvPicPr>
          <p:nvPr/>
        </p:nvPicPr>
        <p:blipFill>
          <a:blip r:embed="rId2"/>
          <a:stretch>
            <a:fillRect/>
          </a:stretch>
        </p:blipFill>
        <p:spPr>
          <a:xfrm>
            <a:off x="4419948" y="535789"/>
            <a:ext cx="7524740" cy="5835982"/>
          </a:xfrm>
          <a:prstGeom prst="rect">
            <a:avLst/>
          </a:prstGeom>
        </p:spPr>
        <p:style>
          <a:lnRef idx="1">
            <a:schemeClr val="accent5"/>
          </a:lnRef>
          <a:fillRef idx="3">
            <a:schemeClr val="accent5"/>
          </a:fillRef>
          <a:effectRef idx="2">
            <a:schemeClr val="accent5"/>
          </a:effectRef>
          <a:fontRef idx="minor">
            <a:schemeClr val="lt1"/>
          </a:fontRef>
        </p:style>
      </p:pic>
      <p:sp>
        <p:nvSpPr>
          <p:cNvPr id="5" name="TextBox 4">
            <a:extLst>
              <a:ext uri="{FF2B5EF4-FFF2-40B4-BE49-F238E27FC236}">
                <a16:creationId xmlns:a16="http://schemas.microsoft.com/office/drawing/2014/main" id="{CED1FD6E-CBF9-4EDC-82D7-FC9B201215E7}"/>
              </a:ext>
            </a:extLst>
          </p:cNvPr>
          <p:cNvSpPr txBox="1"/>
          <p:nvPr/>
        </p:nvSpPr>
        <p:spPr>
          <a:xfrm>
            <a:off x="421432" y="3586288"/>
            <a:ext cx="360584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chemeClr val="bg1"/>
                </a:solidFill>
                <a:cs typeface="Calibri"/>
              </a:rPr>
              <a:t>INFERENCE</a:t>
            </a:r>
            <a:r>
              <a:rPr lang="en-US" b="1" dirty="0">
                <a:solidFill>
                  <a:schemeClr val="bg1"/>
                </a:solidFill>
                <a:cs typeface="Calibri"/>
              </a:rPr>
              <a:t>: Since p-value&lt;0.05, we reject null hypothesis. Therefore, </a:t>
            </a:r>
            <a:r>
              <a:rPr lang="en-US" b="1" dirty="0" err="1">
                <a:solidFill>
                  <a:schemeClr val="bg1"/>
                </a:solidFill>
                <a:cs typeface="Calibri"/>
              </a:rPr>
              <a:t>physi-ological</a:t>
            </a:r>
            <a:r>
              <a:rPr lang="en-US" b="1" dirty="0">
                <a:solidFill>
                  <a:schemeClr val="bg1"/>
                </a:solidFill>
                <a:cs typeface="Calibri"/>
              </a:rPr>
              <a:t> effects of noise pollution has association with the gender of the person.</a:t>
            </a:r>
          </a:p>
        </p:txBody>
      </p:sp>
    </p:spTree>
    <p:extLst>
      <p:ext uri="{BB962C8B-B14F-4D97-AF65-F5344CB8AC3E}">
        <p14:creationId xmlns:p14="http://schemas.microsoft.com/office/powerpoint/2010/main" val="2751386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9799E6C-B449-43C8-841A-A21911E25DDD}"/>
              </a:ext>
            </a:extLst>
          </p:cNvPr>
          <p:cNvPicPr>
            <a:picLocks noChangeAspect="1"/>
          </p:cNvPicPr>
          <p:nvPr/>
        </p:nvPicPr>
        <p:blipFill>
          <a:blip r:embed="rId2"/>
          <a:stretch>
            <a:fillRect/>
          </a:stretch>
        </p:blipFill>
        <p:spPr>
          <a:xfrm>
            <a:off x="1453444" y="643466"/>
            <a:ext cx="9285112" cy="5571067"/>
          </a:xfrm>
          <a:prstGeom prst="rect">
            <a:avLst/>
          </a:prstGeom>
        </p:spPr>
      </p:pic>
    </p:spTree>
    <p:extLst>
      <p:ext uri="{BB962C8B-B14F-4D97-AF65-F5344CB8AC3E}">
        <p14:creationId xmlns:p14="http://schemas.microsoft.com/office/powerpoint/2010/main" val="158042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8264-5FC7-4A2D-925C-039A71E00420}"/>
              </a:ext>
            </a:extLst>
          </p:cNvPr>
          <p:cNvSpPr>
            <a:spLocks noGrp="1"/>
          </p:cNvSpPr>
          <p:nvPr>
            <p:ph type="title"/>
          </p:nvPr>
        </p:nvSpPr>
        <p:spPr>
          <a:xfrm>
            <a:off x="322545" y="541420"/>
            <a:ext cx="3657600" cy="2887579"/>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Psychological </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Effects of Noise Pollution</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(Based on Gender)</a:t>
            </a:r>
          </a:p>
          <a:p>
            <a:pPr algn="ctr"/>
            <a:endParaRPr lang="en-US" sz="3000" kern="1200" dirty="0">
              <a:solidFill>
                <a:srgbClr val="FFFFFF"/>
              </a:solidFill>
              <a:latin typeface="+mj-lt"/>
              <a:ea typeface="+mj-ea"/>
              <a:cs typeface="+mj-cs"/>
            </a:endParaRPr>
          </a:p>
        </p:txBody>
      </p:sp>
      <p:pic>
        <p:nvPicPr>
          <p:cNvPr id="3" name="Picture 3">
            <a:extLst>
              <a:ext uri="{FF2B5EF4-FFF2-40B4-BE49-F238E27FC236}">
                <a16:creationId xmlns:a16="http://schemas.microsoft.com/office/drawing/2014/main" id="{216CE3B3-9859-4C37-8688-6E25496385C4}"/>
              </a:ext>
            </a:extLst>
          </p:cNvPr>
          <p:cNvPicPr>
            <a:picLocks noChangeAspect="1"/>
          </p:cNvPicPr>
          <p:nvPr/>
        </p:nvPicPr>
        <p:blipFill>
          <a:blip r:embed="rId2"/>
          <a:stretch>
            <a:fillRect/>
          </a:stretch>
        </p:blipFill>
        <p:spPr>
          <a:xfrm>
            <a:off x="4331837" y="681369"/>
            <a:ext cx="7818752" cy="5495261"/>
          </a:xfrm>
          <a:prstGeom prst="rect">
            <a:avLst/>
          </a:prstGeom>
        </p:spPr>
      </p:pic>
      <p:sp>
        <p:nvSpPr>
          <p:cNvPr id="5" name="TextBox 4">
            <a:extLst>
              <a:ext uri="{FF2B5EF4-FFF2-40B4-BE49-F238E27FC236}">
                <a16:creationId xmlns:a16="http://schemas.microsoft.com/office/drawing/2014/main" id="{46546B93-53F6-473E-A17C-E97C690DDCD1}"/>
              </a:ext>
            </a:extLst>
          </p:cNvPr>
          <p:cNvSpPr txBox="1"/>
          <p:nvPr/>
        </p:nvSpPr>
        <p:spPr>
          <a:xfrm>
            <a:off x="427500" y="3205901"/>
            <a:ext cx="344768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dirty="0">
                <a:solidFill>
                  <a:schemeClr val="bg1"/>
                </a:solidFill>
                <a:cs typeface="Calibri"/>
              </a:rPr>
              <a:t>INFERENCE</a:t>
            </a:r>
            <a:r>
              <a:rPr lang="en-US" b="1" dirty="0">
                <a:solidFill>
                  <a:schemeClr val="bg1"/>
                </a:solidFill>
                <a:cs typeface="Calibri"/>
              </a:rPr>
              <a:t>: Since p-value&gt;0.05, we fail to reject null hypothesis. Therefore, there is no relationship  between psychological effects of noise pollution on individuals and their gender.</a:t>
            </a:r>
          </a:p>
          <a:p>
            <a:pPr algn="ctr"/>
            <a:endParaRPr lang="en-US" b="1" dirty="0">
              <a:solidFill>
                <a:schemeClr val="bg1"/>
              </a:solidFill>
              <a:cs typeface="Calibri"/>
            </a:endParaRPr>
          </a:p>
          <a:p>
            <a:pPr algn="l"/>
            <a:endParaRPr lang="en-US" dirty="0">
              <a:solidFill>
                <a:schemeClr val="bg1"/>
              </a:solidFill>
              <a:cs typeface="Calibri"/>
            </a:endParaRPr>
          </a:p>
        </p:txBody>
      </p:sp>
    </p:spTree>
    <p:extLst>
      <p:ext uri="{BB962C8B-B14F-4D97-AF65-F5344CB8AC3E}">
        <p14:creationId xmlns:p14="http://schemas.microsoft.com/office/powerpoint/2010/main" val="3695157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9AAB8E2-F583-4423-9766-F205AA83EB58}"/>
              </a:ext>
            </a:extLst>
          </p:cNvPr>
          <p:cNvPicPr>
            <a:picLocks noChangeAspect="1"/>
          </p:cNvPicPr>
          <p:nvPr/>
        </p:nvPicPr>
        <p:blipFill>
          <a:blip r:embed="rId2"/>
          <a:stretch>
            <a:fillRect/>
          </a:stretch>
        </p:blipFill>
        <p:spPr>
          <a:xfrm>
            <a:off x="1453444" y="643466"/>
            <a:ext cx="9285112" cy="5571067"/>
          </a:xfrm>
          <a:prstGeom prst="rect">
            <a:avLst/>
          </a:prstGeom>
        </p:spPr>
      </p:pic>
    </p:spTree>
    <p:extLst>
      <p:ext uri="{BB962C8B-B14F-4D97-AF65-F5344CB8AC3E}">
        <p14:creationId xmlns:p14="http://schemas.microsoft.com/office/powerpoint/2010/main" val="295776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9A70-AF21-4934-B9A2-B8FABE14CEB5}"/>
              </a:ext>
            </a:extLst>
          </p:cNvPr>
          <p:cNvSpPr>
            <a:spLocks noGrp="1"/>
          </p:cNvSpPr>
          <p:nvPr>
            <p:ph type="title"/>
          </p:nvPr>
        </p:nvSpPr>
        <p:spPr>
          <a:xfrm>
            <a:off x="556532" y="643467"/>
            <a:ext cx="11210925" cy="744836"/>
          </a:xfrm>
        </p:spPr>
        <p:txBody>
          <a:bodyPr>
            <a:normAutofit/>
          </a:bodyPr>
          <a:lstStyle/>
          <a:p>
            <a:pPr algn="ctr"/>
            <a:r>
              <a:rPr lang="en-US" sz="3000">
                <a:solidFill>
                  <a:schemeClr val="bg1"/>
                </a:solidFill>
                <a:cs typeface="Calibri Light"/>
              </a:rPr>
              <a:t>HOW WELL DO YOU HAVE KNOWLEDGE OF WORKING ON INTERNET?</a:t>
            </a:r>
            <a:endParaRPr lang="en-US" sz="3000">
              <a:solidFill>
                <a:schemeClr val="bg1"/>
              </a:solidFill>
            </a:endParaRPr>
          </a:p>
        </p:txBody>
      </p:sp>
      <p:pic>
        <p:nvPicPr>
          <p:cNvPr id="4" name="Picture 4">
            <a:extLst>
              <a:ext uri="{FF2B5EF4-FFF2-40B4-BE49-F238E27FC236}">
                <a16:creationId xmlns:a16="http://schemas.microsoft.com/office/drawing/2014/main" id="{82A7DFB4-EB18-45A9-8E32-50BCA5DD80AC}"/>
              </a:ext>
            </a:extLst>
          </p:cNvPr>
          <p:cNvPicPr>
            <a:picLocks noChangeAspect="1"/>
          </p:cNvPicPr>
          <p:nvPr/>
        </p:nvPicPr>
        <p:blipFill rotWithShape="1">
          <a:blip r:embed="rId2"/>
          <a:srcRect t="-109" r="129" b="68557"/>
          <a:stretch/>
        </p:blipFill>
        <p:spPr>
          <a:xfrm>
            <a:off x="511835" y="393595"/>
            <a:ext cx="11110836" cy="1757412"/>
          </a:xfrm>
          <a:prstGeom prst="rect">
            <a:avLst/>
          </a:prstGeom>
        </p:spPr>
      </p:pic>
      <p:pic>
        <p:nvPicPr>
          <p:cNvPr id="3" name="Picture 5">
            <a:extLst>
              <a:ext uri="{FF2B5EF4-FFF2-40B4-BE49-F238E27FC236}">
                <a16:creationId xmlns:a16="http://schemas.microsoft.com/office/drawing/2014/main" id="{B9D2EEF1-795C-4588-B919-D84CE07D9F32}"/>
              </a:ext>
            </a:extLst>
          </p:cNvPr>
          <p:cNvPicPr>
            <a:picLocks noChangeAspect="1"/>
          </p:cNvPicPr>
          <p:nvPr/>
        </p:nvPicPr>
        <p:blipFill>
          <a:blip r:embed="rId3"/>
          <a:stretch>
            <a:fillRect/>
          </a:stretch>
        </p:blipFill>
        <p:spPr>
          <a:xfrm>
            <a:off x="2970363" y="2269896"/>
            <a:ext cx="6495689" cy="4503565"/>
          </a:xfrm>
          <a:prstGeom prst="rect">
            <a:avLst/>
          </a:prstGeom>
        </p:spPr>
      </p:pic>
    </p:spTree>
    <p:extLst>
      <p:ext uri="{BB962C8B-B14F-4D97-AF65-F5344CB8AC3E}">
        <p14:creationId xmlns:p14="http://schemas.microsoft.com/office/powerpoint/2010/main" val="417306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5">
                <a:shade val="100000"/>
                <a:satMod val="110000"/>
                <a:lumMod val="100000"/>
              </a:schemeClr>
            </a:gs>
            <a:gs pos="100000">
              <a:schemeClr val="accent5">
                <a:shade val="78000"/>
                <a:satMod val="120000"/>
                <a:lumMod val="99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ECF8A-4DDF-48C3-A4C8-340831881F83}"/>
              </a:ext>
            </a:extLst>
          </p:cNvPr>
          <p:cNvSpPr txBox="1"/>
          <p:nvPr/>
        </p:nvSpPr>
        <p:spPr>
          <a:xfrm>
            <a:off x="3282418" y="244483"/>
            <a:ext cx="6166381"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a:rPr>
              <a:t>A Note of Thanks</a:t>
            </a:r>
            <a:endParaRPr lang="en-US" sz="4800" dirty="0">
              <a:cs typeface="Calibri"/>
            </a:endParaRPr>
          </a:p>
          <a:p>
            <a:pPr>
              <a:buFont typeface="Arial,Sans-Serif"/>
              <a:buChar char="•"/>
            </a:pPr>
            <a:endParaRPr lang="en-US" sz="4800" dirty="0">
              <a:cs typeface="Calibri"/>
            </a:endParaRPr>
          </a:p>
        </p:txBody>
      </p:sp>
      <p:sp>
        <p:nvSpPr>
          <p:cNvPr id="3" name="TextBox 2">
            <a:extLst>
              <a:ext uri="{FF2B5EF4-FFF2-40B4-BE49-F238E27FC236}">
                <a16:creationId xmlns:a16="http://schemas.microsoft.com/office/drawing/2014/main" id="{F44C36D9-1CD2-4054-A60A-E3B260A95C29}"/>
              </a:ext>
            </a:extLst>
          </p:cNvPr>
          <p:cNvSpPr txBox="1"/>
          <p:nvPr/>
        </p:nvSpPr>
        <p:spPr>
          <a:xfrm>
            <a:off x="749220" y="1353989"/>
            <a:ext cx="10938293" cy="60016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i="1" dirty="0">
                <a:cs typeface="Calibri"/>
              </a:rPr>
              <a:t>We would like to thank </a:t>
            </a:r>
            <a:r>
              <a:rPr lang="en-IN" sz="3200" b="1" i="1" dirty="0" err="1">
                <a:cs typeface="Calibri"/>
              </a:rPr>
              <a:t>Dr.</a:t>
            </a:r>
            <a:r>
              <a:rPr lang="en-IN" sz="3200" b="1" i="1" dirty="0">
                <a:cs typeface="Calibri"/>
              </a:rPr>
              <a:t> Rakesh Kumar Gupta</a:t>
            </a:r>
            <a:r>
              <a:rPr lang="en-IN" sz="3200" i="1" dirty="0">
                <a:cs typeface="Calibri"/>
              </a:rPr>
              <a:t>, Principal, Ram Lal Anand College, for giving us the opportunity to carry out this project- </a:t>
            </a:r>
            <a:r>
              <a:rPr lang="en-US" sz="3200" dirty="0">
                <a:cs typeface="Calibri"/>
              </a:rPr>
              <a:t>Research Study on Noise Pollution and Evaluation of Noise Pollution Awareness</a:t>
            </a:r>
            <a:r>
              <a:rPr lang="en-IN" sz="3200" i="1" dirty="0">
                <a:cs typeface="Calibri"/>
              </a:rPr>
              <a:t>. </a:t>
            </a:r>
            <a:endParaRPr lang="en-US" sz="3200" dirty="0">
              <a:cs typeface="Calibri"/>
            </a:endParaRPr>
          </a:p>
          <a:p>
            <a:pPr algn="just"/>
            <a:r>
              <a:rPr lang="en-IN" sz="3200" i="1" dirty="0">
                <a:cs typeface="Calibri"/>
              </a:rPr>
              <a:t>We also wish to express our extreme gratitude to </a:t>
            </a:r>
            <a:r>
              <a:rPr lang="en-IN" sz="3200" b="1" i="1" dirty="0" err="1">
                <a:cs typeface="Calibri"/>
              </a:rPr>
              <a:t>Dr.</a:t>
            </a:r>
            <a:r>
              <a:rPr lang="en-IN" sz="3200" b="1" i="1" dirty="0">
                <a:cs typeface="Calibri"/>
              </a:rPr>
              <a:t> </a:t>
            </a:r>
            <a:r>
              <a:rPr lang="en-IN" sz="3200" b="1" i="1" dirty="0" err="1">
                <a:cs typeface="Calibri"/>
              </a:rPr>
              <a:t>Charanjeet</a:t>
            </a:r>
            <a:r>
              <a:rPr lang="en-IN" sz="3200" b="1" i="1" dirty="0">
                <a:cs typeface="Calibri"/>
              </a:rPr>
              <a:t> Kaur,</a:t>
            </a:r>
            <a:r>
              <a:rPr lang="en-IN" sz="3200" i="1" dirty="0">
                <a:cs typeface="Calibri"/>
              </a:rPr>
              <a:t> for mentoring and guiding us to the successful completion of the project.</a:t>
            </a:r>
            <a:endParaRPr lang="en-US" sz="3200" dirty="0">
              <a:cs typeface="Calibri"/>
            </a:endParaRPr>
          </a:p>
          <a:p>
            <a:pPr algn="just"/>
            <a:r>
              <a:rPr lang="en-IN" sz="3200" i="1" dirty="0">
                <a:cs typeface="Calibri"/>
              </a:rPr>
              <a:t>Last but not the least, sincere thanks to all the faculty members of Department of Statistics and our peers, who have supported us throughout the project.</a:t>
            </a:r>
            <a:endParaRPr lang="en-US" sz="3200" dirty="0">
              <a:cs typeface="Calibri"/>
            </a:endParaRPr>
          </a:p>
          <a:p>
            <a:pPr algn="just"/>
            <a:endParaRPr lang="en-IN" sz="3200" dirty="0">
              <a:cs typeface="Calibri"/>
            </a:endParaRPr>
          </a:p>
          <a:p>
            <a:pPr algn="just"/>
            <a:endParaRPr lang="en-US" sz="3200" dirty="0">
              <a:cs typeface="Calibri"/>
            </a:endParaRPr>
          </a:p>
        </p:txBody>
      </p:sp>
    </p:spTree>
    <p:extLst>
      <p:ext uri="{BB962C8B-B14F-4D97-AF65-F5344CB8AC3E}">
        <p14:creationId xmlns:p14="http://schemas.microsoft.com/office/powerpoint/2010/main" val="2041801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9392-BD69-4447-9D76-4792EF044A64}"/>
              </a:ext>
            </a:extLst>
          </p:cNvPr>
          <p:cNvSpPr>
            <a:spLocks noGrp="1"/>
          </p:cNvSpPr>
          <p:nvPr>
            <p:ph type="ctrTitle"/>
          </p:nvPr>
        </p:nvSpPr>
        <p:spPr>
          <a:xfrm>
            <a:off x="1566333" y="318029"/>
            <a:ext cx="9144000" cy="1061156"/>
          </a:xfrm>
        </p:spPr>
        <p:txBody>
          <a:bodyPr/>
          <a:lstStyle/>
          <a:p>
            <a:r>
              <a:rPr lang="en-US">
                <a:cs typeface="Calibri Light"/>
              </a:rPr>
              <a:t>CONCLUSION</a:t>
            </a:r>
            <a:endParaRPr lang="en-US">
              <a:ea typeface="+mj-lt"/>
              <a:cs typeface="+mj-lt"/>
            </a:endParaRPr>
          </a:p>
        </p:txBody>
      </p:sp>
      <p:sp>
        <p:nvSpPr>
          <p:cNvPr id="3" name="Subtitle 2">
            <a:extLst>
              <a:ext uri="{FF2B5EF4-FFF2-40B4-BE49-F238E27FC236}">
                <a16:creationId xmlns:a16="http://schemas.microsoft.com/office/drawing/2014/main" id="{3EF12257-35FD-4DD4-9998-79217CD10FAC}"/>
              </a:ext>
            </a:extLst>
          </p:cNvPr>
          <p:cNvSpPr>
            <a:spLocks noGrp="1"/>
          </p:cNvSpPr>
          <p:nvPr>
            <p:ph type="subTitle" idx="1"/>
          </p:nvPr>
        </p:nvSpPr>
        <p:spPr>
          <a:xfrm>
            <a:off x="1563414" y="1741805"/>
            <a:ext cx="9144000" cy="4567029"/>
          </a:xfrm>
        </p:spPr>
        <p:txBody>
          <a:bodyPr vert="horz" lIns="91440" tIns="45720" rIns="91440" bIns="45720" rtlCol="0" anchor="t">
            <a:noAutofit/>
          </a:bodyPr>
          <a:lstStyle/>
          <a:p>
            <a:pPr marL="457200" indent="-457200" algn="l">
              <a:buFont typeface="Wingdings" panose="020B0604020202020204" pitchFamily="34" charset="0"/>
              <a:buChar char="Ø"/>
            </a:pPr>
            <a:r>
              <a:rPr lang="en-US" dirty="0">
                <a:cs typeface="Calibri"/>
              </a:rPr>
              <a:t>Majority of students have the perception that the noise pollution around them is at normal level. </a:t>
            </a:r>
          </a:p>
          <a:p>
            <a:pPr marL="457200" indent="-457200" algn="l">
              <a:buFont typeface="Wingdings" panose="020B0604020202020204" pitchFamily="34" charset="0"/>
              <a:buChar char="Ø"/>
            </a:pPr>
            <a:r>
              <a:rPr lang="en-US" dirty="0">
                <a:cs typeface="Calibri"/>
              </a:rPr>
              <a:t>But, 80% of the people admitting having noise pollution around them feel that it is annoying.</a:t>
            </a:r>
          </a:p>
          <a:p>
            <a:pPr marL="457200" indent="-457200" algn="l">
              <a:buFont typeface="Wingdings" panose="020B0604020202020204" pitchFamily="34" charset="0"/>
              <a:buChar char="Ø"/>
            </a:pPr>
            <a:r>
              <a:rPr lang="en-US" dirty="0">
                <a:cs typeface="Calibri"/>
              </a:rPr>
              <a:t>The data indicated poor levels of general awareness among the students.</a:t>
            </a:r>
          </a:p>
          <a:p>
            <a:pPr marL="457200" indent="-457200" algn="l">
              <a:buFont typeface="Wingdings" panose="020B0604020202020204" pitchFamily="34" charset="0"/>
              <a:buChar char="Ø"/>
            </a:pPr>
            <a:r>
              <a:rPr lang="en-US" dirty="0">
                <a:cs typeface="Calibri"/>
              </a:rPr>
              <a:t>The general awareness on noise pollution was found to be independent of the course of study and gender.</a:t>
            </a:r>
          </a:p>
          <a:p>
            <a:pPr marL="457200" indent="-457200" algn="l">
              <a:buFont typeface="Wingdings" panose="020B0604020202020204" pitchFamily="34" charset="0"/>
              <a:buChar char="Ø"/>
            </a:pPr>
            <a:r>
              <a:rPr lang="en-US" dirty="0">
                <a:cs typeface="Calibri"/>
              </a:rPr>
              <a:t>Among the causes of noise pollution, Transportation is observed as the major one.</a:t>
            </a:r>
          </a:p>
          <a:p>
            <a:pPr marL="457200" indent="-457200" algn="l">
              <a:buFont typeface="Wingdings" panose="020B0604020202020204" pitchFamily="34" charset="0"/>
              <a:buChar char="Ø"/>
            </a:pPr>
            <a:endParaRPr lang="en-US" dirty="0">
              <a:cs typeface="Calibri"/>
            </a:endParaRPr>
          </a:p>
          <a:p>
            <a:pPr marL="457200" indent="-457200" algn="l">
              <a:buFont typeface="Wingdings" panose="020B0604020202020204" pitchFamily="34" charset="0"/>
              <a:buChar char="Ø"/>
            </a:pPr>
            <a:endParaRPr lang="en-US" dirty="0">
              <a:cs typeface="Calibri"/>
            </a:endParaRPr>
          </a:p>
          <a:p>
            <a:pPr marL="457200" indent="-457200" algn="l">
              <a:buFont typeface="Wingdings" panose="020B0604020202020204" pitchFamily="34" charset="0"/>
              <a:buChar char="Ø"/>
            </a:pPr>
            <a:endParaRPr lang="en-US" dirty="0">
              <a:cs typeface="Calibri"/>
            </a:endParaRPr>
          </a:p>
          <a:p>
            <a:pPr marL="457200" indent="-457200" algn="l">
              <a:buFont typeface="Wingdings" panose="020B0604020202020204" pitchFamily="34" charset="0"/>
              <a:buChar char="Ø"/>
            </a:pPr>
            <a:endParaRPr lang="en-US" dirty="0">
              <a:cs typeface="Calibri"/>
            </a:endParaRPr>
          </a:p>
        </p:txBody>
      </p:sp>
    </p:spTree>
    <p:extLst>
      <p:ext uri="{BB962C8B-B14F-4D97-AF65-F5344CB8AC3E}">
        <p14:creationId xmlns:p14="http://schemas.microsoft.com/office/powerpoint/2010/main" val="936958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A0C5D-015C-4D5B-95E2-A23253E530C9}"/>
              </a:ext>
            </a:extLst>
          </p:cNvPr>
          <p:cNvSpPr>
            <a:spLocks noGrp="1"/>
          </p:cNvSpPr>
          <p:nvPr>
            <p:ph idx="1"/>
          </p:nvPr>
        </p:nvSpPr>
        <p:spPr>
          <a:xfrm>
            <a:off x="1166243" y="1526816"/>
            <a:ext cx="10515600" cy="4335649"/>
          </a:xfrm>
        </p:spPr>
        <p:txBody>
          <a:bodyPr vert="horz" lIns="91440" tIns="45720" rIns="91440" bIns="45720" rtlCol="0" anchor="t">
            <a:noAutofit/>
          </a:bodyPr>
          <a:lstStyle/>
          <a:p>
            <a:pPr>
              <a:buFont typeface="Wingdings"/>
              <a:buChar char="Ø"/>
            </a:pPr>
            <a:r>
              <a:rPr lang="en-US" sz="2600" dirty="0">
                <a:cs typeface="Calibri"/>
              </a:rPr>
              <a:t> Majority of people nowadays are experiencing effects of noise pollution (mainly in the form of irritation and headache).</a:t>
            </a:r>
            <a:endParaRPr lang="en-US" dirty="0">
              <a:cs typeface="Calibri"/>
            </a:endParaRPr>
          </a:p>
          <a:p>
            <a:pPr>
              <a:buFont typeface="Wingdings"/>
              <a:buChar char="Ø"/>
            </a:pPr>
            <a:r>
              <a:rPr lang="en-US" sz="2600" dirty="0">
                <a:cs typeface="Calibri"/>
              </a:rPr>
              <a:t> Physiological effects of noise pollution are gender dependent and are seen more in females.</a:t>
            </a:r>
            <a:endParaRPr lang="en-US" dirty="0">
              <a:cs typeface="Calibri"/>
            </a:endParaRPr>
          </a:p>
          <a:p>
            <a:pPr>
              <a:buFont typeface="Wingdings"/>
              <a:buChar char="Ø"/>
            </a:pPr>
            <a:r>
              <a:rPr lang="en-US" sz="2600" dirty="0">
                <a:cs typeface="Calibri"/>
              </a:rPr>
              <a:t> There’s not much evidence for saying that psychological effects of noise pollution are gender dependent. A marginal difference is observed  that males are getting affected psychologically a little more than females.</a:t>
            </a:r>
          </a:p>
          <a:p>
            <a:pPr>
              <a:buFont typeface="Wingdings"/>
              <a:buChar char="Ø"/>
            </a:pPr>
            <a:r>
              <a:rPr lang="en-US" sz="2600" dirty="0">
                <a:cs typeface="Calibri"/>
              </a:rPr>
              <a:t>Lastly, a good percentage of students i.e. 67% are willing to participate in volunteer work to control and prevent noise pollution in their surroundings.</a:t>
            </a:r>
          </a:p>
          <a:p>
            <a:pPr>
              <a:buFont typeface="Wingdings"/>
              <a:buChar char="Ø"/>
            </a:pPr>
            <a:endParaRPr lang="en-US" sz="2600" dirty="0">
              <a:cs typeface="Calibri"/>
            </a:endParaRPr>
          </a:p>
          <a:p>
            <a:pPr>
              <a:buFont typeface="Wingdings"/>
              <a:buChar char="Ø"/>
            </a:pPr>
            <a:endParaRPr lang="en-US" sz="2600" dirty="0">
              <a:cs typeface="Calibri"/>
            </a:endParaRPr>
          </a:p>
        </p:txBody>
      </p:sp>
    </p:spTree>
    <p:extLst>
      <p:ext uri="{BB962C8B-B14F-4D97-AF65-F5344CB8AC3E}">
        <p14:creationId xmlns:p14="http://schemas.microsoft.com/office/powerpoint/2010/main" val="1013022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EAE8-9354-4959-976E-FDC82A3A14DA}"/>
              </a:ext>
            </a:extLst>
          </p:cNvPr>
          <p:cNvSpPr>
            <a:spLocks noGrp="1"/>
          </p:cNvSpPr>
          <p:nvPr>
            <p:ph type="title"/>
          </p:nvPr>
        </p:nvSpPr>
        <p:spPr/>
        <p:txBody>
          <a:bodyPr/>
          <a:lstStyle/>
          <a:p>
            <a:pPr algn="ctr"/>
            <a:r>
              <a:rPr lang="en-US" b="1" dirty="0">
                <a:cs typeface="Calibri Light"/>
              </a:rPr>
              <a:t>Future Scope Of The Project</a:t>
            </a:r>
          </a:p>
        </p:txBody>
      </p:sp>
      <p:sp>
        <p:nvSpPr>
          <p:cNvPr id="3" name="Content Placeholder 2">
            <a:extLst>
              <a:ext uri="{FF2B5EF4-FFF2-40B4-BE49-F238E27FC236}">
                <a16:creationId xmlns:a16="http://schemas.microsoft.com/office/drawing/2014/main" id="{0555F114-FDA3-4C44-99E4-0BA4A985CF88}"/>
              </a:ext>
            </a:extLst>
          </p:cNvPr>
          <p:cNvSpPr>
            <a:spLocks noGrp="1"/>
          </p:cNvSpPr>
          <p:nvPr>
            <p:ph idx="1"/>
          </p:nvPr>
        </p:nvSpPr>
        <p:spPr>
          <a:xfrm>
            <a:off x="838200" y="1825625"/>
            <a:ext cx="10515600" cy="4581375"/>
          </a:xfrm>
        </p:spPr>
        <p:txBody>
          <a:bodyPr vert="horz" lIns="91440" tIns="45720" rIns="91440" bIns="45720" rtlCol="0" anchor="t">
            <a:normAutofit/>
          </a:bodyPr>
          <a:lstStyle/>
          <a:p>
            <a:pPr marL="342900" indent="-342900">
              <a:lnSpc>
                <a:spcPct val="100000"/>
              </a:lnSpc>
              <a:spcBef>
                <a:spcPts val="0"/>
              </a:spcBef>
              <a:buFont typeface="Arial,Sans-Serif" panose="020B0604020202020204" pitchFamily="34" charset="0"/>
            </a:pPr>
            <a:r>
              <a:rPr lang="en-IN" sz="2400" dirty="0">
                <a:cs typeface="Calibri"/>
              </a:rPr>
              <a:t>The project can be extended further by taking new data points within the college, or expanding the project to university level from college level. This will help in  drawing broader conclusions.</a:t>
            </a:r>
            <a:endParaRPr lang="en-US" sz="2400" dirty="0">
              <a:cs typeface="Calibri"/>
            </a:endParaRPr>
          </a:p>
          <a:p>
            <a:pPr marL="342900" indent="-342900">
              <a:lnSpc>
                <a:spcPct val="100000"/>
              </a:lnSpc>
              <a:spcBef>
                <a:spcPts val="0"/>
              </a:spcBef>
              <a:buFont typeface="Arial,Sans-Serif" panose="020B0604020202020204" pitchFamily="34" charset="0"/>
            </a:pPr>
            <a:r>
              <a:rPr lang="en-IN" sz="2400" dirty="0">
                <a:cs typeface="Calibri"/>
              </a:rPr>
              <a:t>Noise level awareness and Sensitivity training can be given to the students and data on awareness can again be collected to check any increase in the level of general awareness.</a:t>
            </a:r>
          </a:p>
          <a:p>
            <a:pPr marL="342900" indent="-342900">
              <a:lnSpc>
                <a:spcPct val="100000"/>
              </a:lnSpc>
              <a:spcBef>
                <a:spcPts val="0"/>
              </a:spcBef>
              <a:buFont typeface="Arial,Sans-Serif" panose="020B0604020202020204" pitchFamily="34" charset="0"/>
            </a:pPr>
            <a:r>
              <a:rPr lang="en-IN" sz="2400" dirty="0">
                <a:cs typeface="Calibri"/>
              </a:rPr>
              <a:t>The project can also be extended further by checking the noise pollution levels in and around the campus and comparing them with the permissible upper limits to conclude if there is a high noise pollution level or not. </a:t>
            </a:r>
          </a:p>
        </p:txBody>
      </p:sp>
    </p:spTree>
    <p:extLst>
      <p:ext uri="{BB962C8B-B14F-4D97-AF65-F5344CB8AC3E}">
        <p14:creationId xmlns:p14="http://schemas.microsoft.com/office/powerpoint/2010/main" val="196999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B28A05-8D00-42A0-BCE8-408ABE3F89E1}"/>
              </a:ext>
            </a:extLst>
          </p:cNvPr>
          <p:cNvSpPr txBox="1"/>
          <p:nvPr/>
        </p:nvSpPr>
        <p:spPr>
          <a:xfrm>
            <a:off x="785005" y="813760"/>
            <a:ext cx="1092391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22222"/>
                </a:solidFill>
                <a:latin typeface="Arial"/>
                <a:cs typeface="Arial"/>
              </a:rPr>
              <a:t>In 1910, a Nobel Prize winning German bacteriologist stated,</a:t>
            </a:r>
            <a:r>
              <a:rPr lang="en-US" b="1" dirty="0">
                <a:solidFill>
                  <a:srgbClr val="222222"/>
                </a:solidFill>
                <a:latin typeface="Arial"/>
                <a:cs typeface="Arial"/>
              </a:rPr>
              <a:t> “A day will come when man will have to fight merciless noise as the worst enemy of health”</a:t>
            </a:r>
            <a:r>
              <a:rPr lang="en-US" dirty="0">
                <a:solidFill>
                  <a:srgbClr val="222222"/>
                </a:solidFill>
                <a:latin typeface="Arial"/>
                <a:cs typeface="Arial"/>
              </a:rPr>
              <a:t>. </a:t>
            </a:r>
            <a:r>
              <a:rPr lang="en-US" b="1" dirty="0">
                <a:solidFill>
                  <a:srgbClr val="222222"/>
                </a:solidFill>
                <a:latin typeface="Arial"/>
                <a:cs typeface="Arial"/>
              </a:rPr>
              <a:t>According to Dr. Koch, “noise, like smog, is a slow agent of death”</a:t>
            </a:r>
            <a:r>
              <a:rPr lang="en-US" dirty="0">
                <a:solidFill>
                  <a:srgbClr val="222222"/>
                </a:solidFill>
                <a:latin typeface="Arial"/>
                <a:cs typeface="Arial"/>
              </a:rPr>
              <a:t>. Unfortunately, the forecast provided by Dr. Koch one hundred years ago has come true at the present time. </a:t>
            </a:r>
            <a:endParaRPr lang="en-US" dirty="0">
              <a:solidFill>
                <a:srgbClr val="000000"/>
              </a:solidFill>
              <a:latin typeface="Calibri" panose="020F0502020204030204"/>
              <a:cs typeface="Calibri" panose="020F0502020204030204"/>
            </a:endParaRPr>
          </a:p>
          <a:p>
            <a:endParaRPr lang="en-US" dirty="0">
              <a:solidFill>
                <a:srgbClr val="222222"/>
              </a:solidFill>
              <a:latin typeface="Arial"/>
              <a:cs typeface="Arial"/>
            </a:endParaRPr>
          </a:p>
          <a:p>
            <a:r>
              <a:rPr lang="en-US" dirty="0">
                <a:solidFill>
                  <a:srgbClr val="222222"/>
                </a:solidFill>
                <a:latin typeface="Arial"/>
                <a:cs typeface="Arial"/>
              </a:rPr>
              <a:t>Review of international literature shows that there are many studies mapping the noise pollution in heavy traffic areas in cities such as airports, train stations, and factories and stating corrective measures to be taken in this matter (Tang &amp; Tong, 2004; </a:t>
            </a:r>
            <a:r>
              <a:rPr lang="en-US" dirty="0" err="1">
                <a:solidFill>
                  <a:srgbClr val="222222"/>
                </a:solidFill>
                <a:latin typeface="Arial"/>
                <a:cs typeface="Arial"/>
              </a:rPr>
              <a:t>Thorsson</a:t>
            </a:r>
            <a:r>
              <a:rPr lang="en-US" dirty="0">
                <a:solidFill>
                  <a:srgbClr val="222222"/>
                </a:solidFill>
                <a:latin typeface="Arial"/>
                <a:cs typeface="Arial"/>
              </a:rPr>
              <a:t>, </a:t>
            </a:r>
            <a:r>
              <a:rPr lang="en-US" dirty="0" err="1">
                <a:solidFill>
                  <a:srgbClr val="222222"/>
                </a:solidFill>
                <a:latin typeface="Arial"/>
                <a:cs typeface="Arial"/>
              </a:rPr>
              <a:t>Ogren</a:t>
            </a:r>
            <a:r>
              <a:rPr lang="en-US" dirty="0">
                <a:solidFill>
                  <a:srgbClr val="222222"/>
                </a:solidFill>
                <a:latin typeface="Arial"/>
                <a:cs typeface="Arial"/>
              </a:rPr>
              <a:t>, &amp; Kropp, 2004; Williams &amp; McCrae, 1995). </a:t>
            </a:r>
            <a:endParaRPr lang="en-US" dirty="0">
              <a:solidFill>
                <a:srgbClr val="000000"/>
              </a:solidFill>
              <a:latin typeface="Calibri" panose="020F0502020204030204"/>
              <a:cs typeface="Calibri" panose="020F0502020204030204"/>
            </a:endParaRPr>
          </a:p>
          <a:p>
            <a:endParaRPr lang="en-US" dirty="0">
              <a:solidFill>
                <a:srgbClr val="222222"/>
              </a:solidFill>
              <a:latin typeface="Arial"/>
              <a:cs typeface="Arial"/>
            </a:endParaRPr>
          </a:p>
          <a:p>
            <a:r>
              <a:rPr lang="en-US" dirty="0">
                <a:solidFill>
                  <a:srgbClr val="222222"/>
                </a:solidFill>
                <a:latin typeface="Arial"/>
                <a:cs typeface="Arial"/>
              </a:rPr>
              <a:t>Noise pollution is generally defined as the unwanted and disturbing sound which is higher than the normal level of sound comfortable to the human ear and has a negative effect on people and society (World Health Organization [WHO], 2001). It is different from other environmental pollutants. </a:t>
            </a:r>
            <a:r>
              <a:rPr lang="en-US" b="1" dirty="0">
                <a:solidFill>
                  <a:srgbClr val="222222"/>
                </a:solidFill>
                <a:latin typeface="Arial"/>
                <a:cs typeface="Arial"/>
              </a:rPr>
              <a:t>Noise pollution is invisible and odorless. It does not have any residuals and does not pollute soil and water. However, its effects take place slightly and in small steps </a:t>
            </a:r>
            <a:r>
              <a:rPr lang="en-US" dirty="0">
                <a:solidFill>
                  <a:srgbClr val="222222"/>
                </a:solidFill>
                <a:latin typeface="Arial"/>
                <a:cs typeface="Arial"/>
              </a:rPr>
              <a:t>(Lumpur, 1984). </a:t>
            </a:r>
            <a:endParaRPr lang="en-US" dirty="0">
              <a:solidFill>
                <a:srgbClr val="000000"/>
              </a:solidFill>
              <a:latin typeface="Calibri" panose="020F0502020204030204"/>
              <a:cs typeface="Calibri"/>
            </a:endParaRPr>
          </a:p>
          <a:p>
            <a:r>
              <a:rPr lang="en-US" dirty="0">
                <a:solidFill>
                  <a:srgbClr val="222222"/>
                </a:solidFill>
                <a:latin typeface="Arial"/>
                <a:cs typeface="Arial"/>
              </a:rPr>
              <a:t>The effects of noise pollution, on human health, can be categorized into three groups: auditory, physiological, and psychological. The causes of the observed noise pollution are many: including but not limited to traffic, overpopulation and failure to use sound absorbing materials. On the other hand, the most important determinant of this noise pollution is the awareness, sensitivity, and consciousness levels of administrators, students, teachers, and families in this matter. </a:t>
            </a:r>
            <a:endParaRPr lang="en-US" dirty="0">
              <a:solidFill>
                <a:srgbClr val="000000"/>
              </a:solidFill>
              <a:latin typeface="Calibri" panose="020F0502020204030204"/>
              <a:cs typeface="Calibri"/>
            </a:endParaRPr>
          </a:p>
          <a:p>
            <a:endParaRPr lang="en-US" dirty="0">
              <a:solidFill>
                <a:srgbClr val="222222"/>
              </a:solidFill>
              <a:latin typeface="Arial"/>
              <a:cs typeface="Arial"/>
            </a:endParaRPr>
          </a:p>
        </p:txBody>
      </p:sp>
      <p:sp>
        <p:nvSpPr>
          <p:cNvPr id="3" name="TextBox 2">
            <a:extLst>
              <a:ext uri="{FF2B5EF4-FFF2-40B4-BE49-F238E27FC236}">
                <a16:creationId xmlns:a16="http://schemas.microsoft.com/office/drawing/2014/main" id="{9B4BF24D-1D3D-4B79-8D73-49835B2D8FFF}"/>
              </a:ext>
            </a:extLst>
          </p:cNvPr>
          <p:cNvSpPr txBox="1"/>
          <p:nvPr/>
        </p:nvSpPr>
        <p:spPr>
          <a:xfrm>
            <a:off x="4666891" y="181155"/>
            <a:ext cx="49415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cs typeface="Calibri"/>
              </a:rPr>
              <a:t>INTRODUCTION</a:t>
            </a:r>
          </a:p>
        </p:txBody>
      </p:sp>
    </p:spTree>
    <p:extLst>
      <p:ext uri="{BB962C8B-B14F-4D97-AF65-F5344CB8AC3E}">
        <p14:creationId xmlns:p14="http://schemas.microsoft.com/office/powerpoint/2010/main" val="95648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535A67-752E-47A9-99FD-202190BF824E}"/>
              </a:ext>
            </a:extLst>
          </p:cNvPr>
          <p:cNvSpPr txBox="1"/>
          <p:nvPr/>
        </p:nvSpPr>
        <p:spPr>
          <a:xfrm>
            <a:off x="3243532" y="375249"/>
            <a:ext cx="6510068"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cs typeface="Calibri"/>
              </a:rPr>
              <a:t>About the Project</a:t>
            </a:r>
            <a:endParaRPr lang="en-US" sz="4800" dirty="0">
              <a:cs typeface="Calibri"/>
            </a:endParaRPr>
          </a:p>
        </p:txBody>
      </p:sp>
      <p:sp>
        <p:nvSpPr>
          <p:cNvPr id="3" name="TextBox 2">
            <a:extLst>
              <a:ext uri="{FF2B5EF4-FFF2-40B4-BE49-F238E27FC236}">
                <a16:creationId xmlns:a16="http://schemas.microsoft.com/office/drawing/2014/main" id="{4B666CCF-3A1B-4DFC-B27A-6D3C8AC3C0D8}"/>
              </a:ext>
            </a:extLst>
          </p:cNvPr>
          <p:cNvSpPr txBox="1"/>
          <p:nvPr/>
        </p:nvSpPr>
        <p:spPr>
          <a:xfrm>
            <a:off x="856890" y="1597324"/>
            <a:ext cx="10952672" cy="510909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Sans-Serif"/>
              <a:buChar char="Ø"/>
            </a:pPr>
            <a:r>
              <a:rPr lang="en-US" sz="2800" b="1" dirty="0">
                <a:cs typeface="Calibri"/>
              </a:rPr>
              <a:t> Aim</a:t>
            </a:r>
            <a:r>
              <a:rPr lang="en-US" sz="2800" dirty="0">
                <a:cs typeface="Calibri"/>
              </a:rPr>
              <a:t>:</a:t>
            </a:r>
            <a:r>
              <a:rPr lang="en-US" sz="2800" b="1" dirty="0">
                <a:cs typeface="Calibri"/>
              </a:rPr>
              <a:t> </a:t>
            </a:r>
            <a:r>
              <a:rPr lang="en-US" sz="2800" dirty="0">
                <a:cs typeface="Calibri"/>
              </a:rPr>
              <a:t>The project aims at studying </a:t>
            </a:r>
            <a:r>
              <a:rPr lang="en-IN" sz="2800" i="1" dirty="0">
                <a:cs typeface="Calibri"/>
              </a:rPr>
              <a:t>the level of general awareness on noise pollution amongst college students and analysing the major</a:t>
            </a:r>
            <a:endParaRPr lang="en-US" sz="2800" dirty="0">
              <a:cs typeface="Calibri"/>
            </a:endParaRPr>
          </a:p>
          <a:p>
            <a:r>
              <a:rPr lang="en-IN" sz="2800" i="1" dirty="0">
                <a:cs typeface="Calibri"/>
              </a:rPr>
              <a:t>     sources and effects of noise pollution. </a:t>
            </a:r>
            <a:endParaRPr lang="en-US" sz="2800" dirty="0">
              <a:cs typeface="Calibri"/>
            </a:endParaRPr>
          </a:p>
          <a:p>
            <a:endParaRPr lang="en-US" sz="2800" dirty="0">
              <a:cs typeface="Calibri"/>
            </a:endParaRPr>
          </a:p>
          <a:p>
            <a:pPr>
              <a:buFont typeface="Wingdings,Sans-Serif"/>
              <a:buChar char="Ø"/>
            </a:pPr>
            <a:r>
              <a:rPr lang="en-US" sz="2800" dirty="0">
                <a:cs typeface="Calibri"/>
              </a:rPr>
              <a:t>  The project was conducted in Ram Lal Anand College, University of Delhi between 20th March and 23rd April, 2019. Students of all years from all branches of study participated in the research project.</a:t>
            </a:r>
          </a:p>
          <a:p>
            <a:pPr>
              <a:buFont typeface="Wingdings,Sans-Serif"/>
              <a:buChar char="Ø"/>
            </a:pPr>
            <a:r>
              <a:rPr lang="en-US" sz="2800" dirty="0">
                <a:cs typeface="Calibri"/>
              </a:rPr>
              <a:t> The sampling technique used was Proportional Allocation.</a:t>
            </a:r>
          </a:p>
          <a:p>
            <a:pPr>
              <a:buFont typeface="Wingdings,Sans-Serif"/>
              <a:buChar char="Ø"/>
            </a:pPr>
            <a:r>
              <a:rPr lang="en-US" sz="2800" dirty="0">
                <a:cs typeface="Calibri"/>
              </a:rPr>
              <a:t> No. of students enrolled in college = 2200</a:t>
            </a:r>
          </a:p>
          <a:p>
            <a:pPr>
              <a:buFont typeface="Wingdings,Sans-Serif"/>
              <a:buChar char="Ø"/>
            </a:pPr>
            <a:r>
              <a:rPr lang="en-US" sz="2800" dirty="0">
                <a:cs typeface="Calibri"/>
              </a:rPr>
              <a:t>Population size considered = 1754 (accounting for absentees)</a:t>
            </a:r>
          </a:p>
          <a:p>
            <a:endParaRPr lang="en-US" dirty="0"/>
          </a:p>
          <a:p>
            <a:pPr algn="ctr"/>
            <a:endParaRPr lang="en-US" sz="2800" dirty="0">
              <a:cs typeface="Calibri"/>
            </a:endParaRPr>
          </a:p>
        </p:txBody>
      </p:sp>
    </p:spTree>
    <p:extLst>
      <p:ext uri="{BB962C8B-B14F-4D97-AF65-F5344CB8AC3E}">
        <p14:creationId xmlns:p14="http://schemas.microsoft.com/office/powerpoint/2010/main" val="13792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BEF0E9-B2C6-4297-B386-26650186FB77}"/>
              </a:ext>
            </a:extLst>
          </p:cNvPr>
          <p:cNvSpPr txBox="1"/>
          <p:nvPr/>
        </p:nvSpPr>
        <p:spPr>
          <a:xfrm>
            <a:off x="4062905" y="120907"/>
            <a:ext cx="55310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cs typeface="Calibri"/>
              </a:rPr>
              <a:t>METHODOLOGY</a:t>
            </a:r>
          </a:p>
        </p:txBody>
      </p:sp>
      <p:sp>
        <p:nvSpPr>
          <p:cNvPr id="3" name="TextBox 2">
            <a:extLst>
              <a:ext uri="{FF2B5EF4-FFF2-40B4-BE49-F238E27FC236}">
                <a16:creationId xmlns:a16="http://schemas.microsoft.com/office/drawing/2014/main" id="{C546C746-7714-4F80-9DD9-39FE8BE7DE20}"/>
              </a:ext>
            </a:extLst>
          </p:cNvPr>
          <p:cNvSpPr txBox="1"/>
          <p:nvPr/>
        </p:nvSpPr>
        <p:spPr>
          <a:xfrm>
            <a:off x="885646" y="705682"/>
            <a:ext cx="10420707"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cs typeface="Calibri"/>
              </a:rPr>
              <a:t>This study was conducted in Ram Lal Anand College with a population size of 2200 students enrolled in all the courses (of all years). </a:t>
            </a:r>
          </a:p>
          <a:p>
            <a:pPr marL="342900" indent="-342900">
              <a:buFont typeface="Arial" panose="020B0604020202020204" pitchFamily="34" charset="0"/>
              <a:buChar char="•"/>
            </a:pPr>
            <a:r>
              <a:rPr lang="en-US" sz="2400" dirty="0">
                <a:cs typeface="Calibri"/>
              </a:rPr>
              <a:t>Broadly courses are divided into 3 categories: Science, Commerce, Arts&amp; </a:t>
            </a:r>
            <a:r>
              <a:rPr lang="en-US" sz="2400" dirty="0" err="1">
                <a:cs typeface="Calibri"/>
              </a:rPr>
              <a:t>Humanities.The</a:t>
            </a:r>
            <a:r>
              <a:rPr lang="en-US" sz="2400" dirty="0">
                <a:cs typeface="Calibri"/>
              </a:rPr>
              <a:t> proportional allocation sampling method was used for determining  the sample size in the study. </a:t>
            </a:r>
          </a:p>
          <a:p>
            <a:pPr marL="342900" indent="-342900">
              <a:buFont typeface="Arial" panose="020B0604020202020204" pitchFamily="34" charset="0"/>
              <a:buChar char="•"/>
            </a:pPr>
            <a:r>
              <a:rPr lang="en-US" sz="2400" dirty="0">
                <a:cs typeface="Calibri"/>
              </a:rPr>
              <a:t>Proportional Allocation is defined as a statistical method of drawing representative data by dividing the sample into </a:t>
            </a:r>
            <a:r>
              <a:rPr lang="en-US" sz="2400" dirty="0" err="1">
                <a:cs typeface="Calibri"/>
              </a:rPr>
              <a:t>stratas</a:t>
            </a:r>
            <a:r>
              <a:rPr lang="en-US" sz="2400" dirty="0">
                <a:cs typeface="Calibri"/>
              </a:rPr>
              <a:t> and maintaining the same proportion of units in all the </a:t>
            </a:r>
            <a:r>
              <a:rPr lang="en-US" sz="2400" dirty="0" err="1">
                <a:cs typeface="Calibri"/>
              </a:rPr>
              <a:t>stratas</a:t>
            </a:r>
            <a:r>
              <a:rPr lang="en-US" sz="2400" dirty="0">
                <a:cs typeface="Calibri"/>
              </a:rPr>
              <a:t> as there are in the population. 3 course categories, as mentioned above, were taken as </a:t>
            </a:r>
            <a:r>
              <a:rPr lang="en-US" sz="2400" dirty="0" err="1">
                <a:cs typeface="Calibri"/>
              </a:rPr>
              <a:t>stratas</a:t>
            </a:r>
            <a:r>
              <a:rPr lang="en-US" sz="2400" dirty="0">
                <a:cs typeface="Calibri"/>
              </a:rPr>
              <a:t> and the same proportion as in the population was maintained.</a:t>
            </a:r>
          </a:p>
          <a:p>
            <a:pPr marL="342900" indent="-342900">
              <a:buFont typeface="Arial" panose="020B0604020202020204" pitchFamily="34" charset="0"/>
              <a:buChar char="•"/>
            </a:pPr>
            <a:r>
              <a:rPr lang="en-US" sz="2400" dirty="0">
                <a:cs typeface="Calibri"/>
              </a:rPr>
              <a:t>For collecting data, noise pollution questionnaire for students was prepared which contained mostly multiple choice questions capturing the sensitivity and general awareness among the students on noise pollution. The results of the questionnaire were </a:t>
            </a:r>
            <a:r>
              <a:rPr lang="en-US" sz="2400" dirty="0" err="1">
                <a:cs typeface="Calibri"/>
              </a:rPr>
              <a:t>analysed</a:t>
            </a:r>
            <a:r>
              <a:rPr lang="en-US" sz="2400" dirty="0">
                <a:cs typeface="Calibri"/>
              </a:rPr>
              <a:t> by using descriptive statistics, chi square test and comparative tables.</a:t>
            </a:r>
          </a:p>
          <a:p>
            <a:pPr algn="l"/>
            <a:endParaRPr lang="en-US" sz="2400" dirty="0">
              <a:cs typeface="Calibri"/>
            </a:endParaRPr>
          </a:p>
        </p:txBody>
      </p:sp>
    </p:spTree>
    <p:extLst>
      <p:ext uri="{BB962C8B-B14F-4D97-AF65-F5344CB8AC3E}">
        <p14:creationId xmlns:p14="http://schemas.microsoft.com/office/powerpoint/2010/main" val="138037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D4D07A-46CE-4648-A063-994C5D03AA4A}"/>
              </a:ext>
            </a:extLst>
          </p:cNvPr>
          <p:cNvGraphicFramePr>
            <a:graphicFrameLocks noGrp="1"/>
          </p:cNvGraphicFramePr>
          <p:nvPr>
            <p:extLst>
              <p:ext uri="{D42A27DB-BD31-4B8C-83A1-F6EECF244321}">
                <p14:modId xmlns:p14="http://schemas.microsoft.com/office/powerpoint/2010/main" val="3310368368"/>
              </p:ext>
            </p:extLst>
          </p:nvPr>
        </p:nvGraphicFramePr>
        <p:xfrm>
          <a:off x="1119931" y="2208996"/>
          <a:ext cx="8127999" cy="326296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63366776"/>
                    </a:ext>
                  </a:extLst>
                </a:gridCol>
                <a:gridCol w="2709333">
                  <a:extLst>
                    <a:ext uri="{9D8B030D-6E8A-4147-A177-3AD203B41FA5}">
                      <a16:colId xmlns:a16="http://schemas.microsoft.com/office/drawing/2014/main" val="2970014171"/>
                    </a:ext>
                  </a:extLst>
                </a:gridCol>
                <a:gridCol w="2709333">
                  <a:extLst>
                    <a:ext uri="{9D8B030D-6E8A-4147-A177-3AD203B41FA5}">
                      <a16:colId xmlns:a16="http://schemas.microsoft.com/office/drawing/2014/main" val="2937758460"/>
                    </a:ext>
                  </a:extLst>
                </a:gridCol>
              </a:tblGrid>
              <a:tr h="519767">
                <a:tc>
                  <a:txBody>
                    <a:bodyPr/>
                    <a:lstStyle/>
                    <a:p>
                      <a:r>
                        <a:rPr lang="en-US" dirty="0"/>
                        <a:t>COURSES</a:t>
                      </a:r>
                    </a:p>
                  </a:txBody>
                  <a:tcPr/>
                </a:tc>
                <a:tc>
                  <a:txBody>
                    <a:bodyPr/>
                    <a:lstStyle/>
                    <a:p>
                      <a:r>
                        <a:rPr lang="en-US" dirty="0"/>
                        <a:t>POPULATION</a:t>
                      </a:r>
                    </a:p>
                  </a:txBody>
                  <a:tcPr/>
                </a:tc>
                <a:tc>
                  <a:txBody>
                    <a:bodyPr/>
                    <a:lstStyle/>
                    <a:p>
                      <a:r>
                        <a:rPr lang="en-US" dirty="0"/>
                        <a:t>SAMPLE</a:t>
                      </a:r>
                    </a:p>
                  </a:txBody>
                  <a:tcPr/>
                </a:tc>
                <a:extLst>
                  <a:ext uri="{0D108BD9-81ED-4DB2-BD59-A6C34878D82A}">
                    <a16:rowId xmlns:a16="http://schemas.microsoft.com/office/drawing/2014/main" val="2042218712"/>
                  </a:ext>
                </a:extLst>
              </a:tr>
              <a:tr h="519767">
                <a:tc>
                  <a:txBody>
                    <a:bodyPr/>
                    <a:lstStyle/>
                    <a:p>
                      <a:r>
                        <a:rPr lang="en-US" dirty="0"/>
                        <a:t>SCIENCE</a:t>
                      </a:r>
                    </a:p>
                  </a:txBody>
                  <a:tcPr/>
                </a:tc>
                <a:tc>
                  <a:txBody>
                    <a:bodyPr/>
                    <a:lstStyle/>
                    <a:p>
                      <a:r>
                        <a:rPr lang="en-US" dirty="0"/>
                        <a:t>458</a:t>
                      </a:r>
                    </a:p>
                    <a:p>
                      <a:r>
                        <a:rPr lang="en-US" dirty="0"/>
                        <a:t>(26.11 %)</a:t>
                      </a:r>
                    </a:p>
                    <a:p>
                      <a:endParaRPr lang="en-US" dirty="0"/>
                    </a:p>
                  </a:txBody>
                  <a:tcPr/>
                </a:tc>
                <a:tc>
                  <a:txBody>
                    <a:bodyPr/>
                    <a:lstStyle/>
                    <a:p>
                      <a:r>
                        <a:rPr lang="en-US" dirty="0"/>
                        <a:t>57</a:t>
                      </a:r>
                    </a:p>
                    <a:p>
                      <a:endParaRPr lang="en-US" dirty="0"/>
                    </a:p>
                  </a:txBody>
                  <a:tcPr/>
                </a:tc>
                <a:extLst>
                  <a:ext uri="{0D108BD9-81ED-4DB2-BD59-A6C34878D82A}">
                    <a16:rowId xmlns:a16="http://schemas.microsoft.com/office/drawing/2014/main" val="2582311439"/>
                  </a:ext>
                </a:extLst>
              </a:tr>
              <a:tr h="519767">
                <a:tc>
                  <a:txBody>
                    <a:bodyPr/>
                    <a:lstStyle/>
                    <a:p>
                      <a:r>
                        <a:rPr lang="en-US" dirty="0"/>
                        <a:t>COMMERCE</a:t>
                      </a:r>
                    </a:p>
                  </a:txBody>
                  <a:tcPr/>
                </a:tc>
                <a:tc>
                  <a:txBody>
                    <a:bodyPr/>
                    <a:lstStyle/>
                    <a:p>
                      <a:r>
                        <a:rPr lang="en-US" dirty="0"/>
                        <a:t>373</a:t>
                      </a:r>
                    </a:p>
                    <a:p>
                      <a:r>
                        <a:rPr lang="en-US" dirty="0"/>
                        <a:t>(21.26%)</a:t>
                      </a:r>
                    </a:p>
                    <a:p>
                      <a:endParaRPr lang="en-US" dirty="0"/>
                    </a:p>
                  </a:txBody>
                  <a:tcPr/>
                </a:tc>
                <a:tc>
                  <a:txBody>
                    <a:bodyPr/>
                    <a:lstStyle/>
                    <a:p>
                      <a:r>
                        <a:rPr lang="en-US" dirty="0"/>
                        <a:t>46</a:t>
                      </a:r>
                    </a:p>
                  </a:txBody>
                  <a:tcPr/>
                </a:tc>
                <a:extLst>
                  <a:ext uri="{0D108BD9-81ED-4DB2-BD59-A6C34878D82A}">
                    <a16:rowId xmlns:a16="http://schemas.microsoft.com/office/drawing/2014/main" val="868478727"/>
                  </a:ext>
                </a:extLst>
              </a:tr>
              <a:tr h="519767">
                <a:tc>
                  <a:txBody>
                    <a:bodyPr/>
                    <a:lstStyle/>
                    <a:p>
                      <a:r>
                        <a:rPr lang="en-US" dirty="0"/>
                        <a:t>ARTS/HUMANITIES</a:t>
                      </a:r>
                    </a:p>
                  </a:txBody>
                  <a:tcPr/>
                </a:tc>
                <a:tc>
                  <a:txBody>
                    <a:bodyPr/>
                    <a:lstStyle/>
                    <a:p>
                      <a:r>
                        <a:rPr lang="en-US" dirty="0"/>
                        <a:t>923</a:t>
                      </a:r>
                    </a:p>
                    <a:p>
                      <a:r>
                        <a:rPr lang="en-US" dirty="0"/>
                        <a:t>(52.62%)</a:t>
                      </a:r>
                    </a:p>
                    <a:p>
                      <a:endParaRPr lang="en-US" dirty="0"/>
                    </a:p>
                  </a:txBody>
                  <a:tcPr/>
                </a:tc>
                <a:tc>
                  <a:txBody>
                    <a:bodyPr/>
                    <a:lstStyle/>
                    <a:p>
                      <a:r>
                        <a:rPr lang="en-US" dirty="0"/>
                        <a:t>114</a:t>
                      </a:r>
                    </a:p>
                  </a:txBody>
                  <a:tcPr/>
                </a:tc>
                <a:extLst>
                  <a:ext uri="{0D108BD9-81ED-4DB2-BD59-A6C34878D82A}">
                    <a16:rowId xmlns:a16="http://schemas.microsoft.com/office/drawing/2014/main" val="1730135644"/>
                  </a:ext>
                </a:extLst>
              </a:tr>
            </a:tbl>
          </a:graphicData>
        </a:graphic>
      </p:graphicFrame>
      <p:sp>
        <p:nvSpPr>
          <p:cNvPr id="3" name="Rectangle 2">
            <a:extLst>
              <a:ext uri="{FF2B5EF4-FFF2-40B4-BE49-F238E27FC236}">
                <a16:creationId xmlns:a16="http://schemas.microsoft.com/office/drawing/2014/main" id="{29BA2AC7-BFC6-4AC0-B8C8-FC141CF72AB3}"/>
              </a:ext>
            </a:extLst>
          </p:cNvPr>
          <p:cNvSpPr/>
          <p:nvPr/>
        </p:nvSpPr>
        <p:spPr>
          <a:xfrm>
            <a:off x="1119931" y="688369"/>
            <a:ext cx="6645435" cy="923330"/>
          </a:xfrm>
          <a:prstGeom prst="rect">
            <a:avLst/>
          </a:prstGeom>
          <a:noFill/>
        </p:spPr>
        <p:txBody>
          <a:bodyPr wrap="squar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TOTAL POPULATION OF COLLEGE: 2200</a:t>
            </a:r>
          </a:p>
          <a:p>
            <a:r>
              <a:rPr lang="en-US" b="0" cap="none" spc="0" dirty="0">
                <a:ln w="0"/>
                <a:solidFill>
                  <a:schemeClr val="tx1"/>
                </a:solidFill>
                <a:effectLst>
                  <a:outerShdw blurRad="38100" dist="19050" dir="2700000" algn="tl" rotWithShape="0">
                    <a:schemeClr val="dk1">
                      <a:alpha val="40000"/>
                    </a:schemeClr>
                  </a:outerShdw>
                </a:effectLst>
              </a:rPr>
              <a:t>POPULATION SIZE CONSIDERED: 1754 (accounting for absentees)</a:t>
            </a:r>
          </a:p>
          <a:p>
            <a:r>
              <a:rPr lang="en-US" dirty="0">
                <a:ln w="0"/>
                <a:effectLst>
                  <a:outerShdw blurRad="38100" dist="19050" dir="2700000" algn="tl" rotWithShape="0">
                    <a:schemeClr val="dk1">
                      <a:alpha val="40000"/>
                    </a:schemeClr>
                  </a:outerShdw>
                </a:effectLst>
              </a:rPr>
              <a:t>SAMPLE SIZE: 217</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605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85BCF0-E901-4969-AEDF-CF595C2BC002}"/>
              </a:ext>
            </a:extLst>
          </p:cNvPr>
          <p:cNvSpPr txBox="1"/>
          <p:nvPr/>
        </p:nvSpPr>
        <p:spPr>
          <a:xfrm>
            <a:off x="2672863" y="260229"/>
            <a:ext cx="6752492" cy="707886"/>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dirty="0">
                <a:cs typeface="Calibri"/>
              </a:rPr>
              <a:t>Few Sample Responses</a:t>
            </a:r>
            <a:endParaRPr lang="en-US" sz="4000" u="sng" dirty="0">
              <a:cs typeface="Calibri"/>
            </a:endParaRPr>
          </a:p>
        </p:txBody>
      </p:sp>
      <p:pic>
        <p:nvPicPr>
          <p:cNvPr id="3" name="Picture 3">
            <a:extLst>
              <a:ext uri="{FF2B5EF4-FFF2-40B4-BE49-F238E27FC236}">
                <a16:creationId xmlns:a16="http://schemas.microsoft.com/office/drawing/2014/main" id="{F2145956-2B41-44EC-B885-A2F9A799BB3B}"/>
              </a:ext>
            </a:extLst>
          </p:cNvPr>
          <p:cNvPicPr>
            <a:picLocks noChangeAspect="1"/>
          </p:cNvPicPr>
          <p:nvPr/>
        </p:nvPicPr>
        <p:blipFill>
          <a:blip r:embed="rId2"/>
          <a:stretch>
            <a:fillRect/>
          </a:stretch>
        </p:blipFill>
        <p:spPr>
          <a:xfrm>
            <a:off x="209910" y="1298433"/>
            <a:ext cx="11829688" cy="5267551"/>
          </a:xfrm>
          <a:prstGeom prst="rect">
            <a:avLst/>
          </a:prstGeom>
        </p:spPr>
      </p:pic>
    </p:spTree>
    <p:extLst>
      <p:ext uri="{BB962C8B-B14F-4D97-AF65-F5344CB8AC3E}">
        <p14:creationId xmlns:p14="http://schemas.microsoft.com/office/powerpoint/2010/main" val="216392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6C070D-BAAE-43A4-946A-BA8D99196A14}"/>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b="1" dirty="0">
                <a:latin typeface="+mj-lt"/>
                <a:ea typeface="+mj-ea"/>
                <a:cs typeface="+mj-cs"/>
              </a:rPr>
              <a:t>GENDER COMPOSITION OF RESPONDENTS</a:t>
            </a:r>
            <a:endParaRPr lang="en-US" sz="3200" b="1" kern="1200" dirty="0">
              <a:latin typeface="+mj-lt"/>
              <a:ea typeface="+mj-ea"/>
              <a:cs typeface="+mj-cs"/>
            </a:endParaRPr>
          </a:p>
        </p:txBody>
      </p:sp>
      <p:graphicFrame>
        <p:nvGraphicFramePr>
          <p:cNvPr id="5" name="Chart 4">
            <a:extLst>
              <a:ext uri="{FF2B5EF4-FFF2-40B4-BE49-F238E27FC236}">
                <a16:creationId xmlns:a16="http://schemas.microsoft.com/office/drawing/2014/main" id="{54921095-89B6-4229-B1C2-25AD2ECB4B14}"/>
              </a:ext>
            </a:extLst>
          </p:cNvPr>
          <p:cNvGraphicFramePr>
            <a:graphicFrameLocks/>
          </p:cNvGraphicFramePr>
          <p:nvPr>
            <p:extLst>
              <p:ext uri="{D42A27DB-BD31-4B8C-83A1-F6EECF244321}">
                <p14:modId xmlns:p14="http://schemas.microsoft.com/office/powerpoint/2010/main" val="3933526265"/>
              </p:ext>
            </p:extLst>
          </p:nvPr>
        </p:nvGraphicFramePr>
        <p:xfrm>
          <a:off x="2779542" y="1679917"/>
          <a:ext cx="7292926"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2765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image" Target="../media/image12.jpeg"/></Relationships>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_rels/theme6.xml.rels><?xml version="1.0" encoding="UTF-8" standalone="yes"?>
<Relationships xmlns="http://schemas.openxmlformats.org/package/2006/relationships"><Relationship Id="rId1" Type="http://schemas.openxmlformats.org/officeDocument/2006/relationships/image" Target="../media/image6.jpeg"/></Relationships>
</file>

<file path=ppt/theme/_rels/theme8.xml.rels><?xml version="1.0" encoding="UTF-8" standalone="yes"?>
<Relationships xmlns="http://schemas.openxmlformats.org/package/2006/relationships"><Relationship Id="rId1" Type="http://schemas.openxmlformats.org/officeDocument/2006/relationships/image" Target="../media/image11.jpeg"/></Relationships>
</file>

<file path=ppt/theme/_rels/theme9.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10.xml><?xml version="1.0" encoding="utf-8"?>
<a:theme xmlns:a="http://schemas.openxmlformats.org/drawingml/2006/main" name="1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11.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1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1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5.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6.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7.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8.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9.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Wood Type</Template>
  <TotalTime>143</TotalTime>
  <Words>705</Words>
  <Application>Microsoft Office PowerPoint</Application>
  <PresentationFormat>Widescreen</PresentationFormat>
  <Paragraphs>202</Paragraphs>
  <Slides>32</Slides>
  <Notes>0</Notes>
  <HiddenSlides>0</HiddenSlides>
  <MMClips>0</MMClips>
  <ScaleCrop>false</ScaleCrop>
  <HeadingPairs>
    <vt:vector size="6" baseType="variant">
      <vt:variant>
        <vt:lpstr>Fonts Used</vt:lpstr>
      </vt:variant>
      <vt:variant>
        <vt:i4>18</vt:i4>
      </vt:variant>
      <vt:variant>
        <vt:lpstr>Theme</vt:lpstr>
      </vt:variant>
      <vt:variant>
        <vt:i4>13</vt:i4>
      </vt:variant>
      <vt:variant>
        <vt:lpstr>Slide Titles</vt:lpstr>
      </vt:variant>
      <vt:variant>
        <vt:i4>32</vt:i4>
      </vt:variant>
    </vt:vector>
  </HeadingPairs>
  <TitlesOfParts>
    <vt:vector size="63" baseType="lpstr">
      <vt:lpstr>Arial</vt:lpstr>
      <vt:lpstr>Arial Unicode MS</vt:lpstr>
      <vt:lpstr>Arial,Sans-Serif</vt:lpstr>
      <vt:lpstr>Calibri</vt:lpstr>
      <vt:lpstr>Calibri Light</vt:lpstr>
      <vt:lpstr>Cambria</vt:lpstr>
      <vt:lpstr>Century Gothic</vt:lpstr>
      <vt:lpstr>Corbel</vt:lpstr>
      <vt:lpstr>Courier</vt:lpstr>
      <vt:lpstr>Franklin Gothic Book</vt:lpstr>
      <vt:lpstr>Garamond</vt:lpstr>
      <vt:lpstr>Gill Sans MT</vt:lpstr>
      <vt:lpstr>Impact</vt:lpstr>
      <vt:lpstr>Rockwell</vt:lpstr>
      <vt:lpstr>Rockwell Condensed</vt:lpstr>
      <vt:lpstr>Wingdings</vt:lpstr>
      <vt:lpstr>Wingdings 3</vt:lpstr>
      <vt:lpstr>Wingdings,Sans-Serif</vt:lpstr>
      <vt:lpstr>Wood Type</vt:lpstr>
      <vt:lpstr>Gallery</vt:lpstr>
      <vt:lpstr>Office Theme</vt:lpstr>
      <vt:lpstr>Badge</vt:lpstr>
      <vt:lpstr>Ion Boardroom</vt:lpstr>
      <vt:lpstr>Ion</vt:lpstr>
      <vt:lpstr>Crop</vt:lpstr>
      <vt:lpstr>Banded</vt:lpstr>
      <vt:lpstr>1_Ion Boardroom</vt:lpstr>
      <vt:lpstr>1_Badge</vt:lpstr>
      <vt:lpstr>1_Gallery</vt:lpstr>
      <vt:lpstr>Organic</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vt:lpstr>
      <vt:lpstr>Is there any problem of noise pollution in your area? </vt:lpstr>
      <vt:lpstr>PowerPoint Presentation</vt:lpstr>
      <vt:lpstr>SOME GENERAL AWARENESS QUESTIONS</vt:lpstr>
      <vt:lpstr> COMPARISON OF CORRECT V/S INCORRECT RESPONSES   </vt:lpstr>
      <vt:lpstr>PowerPoint Presentation</vt:lpstr>
      <vt:lpstr>PowerPoint Presentation</vt:lpstr>
      <vt:lpstr>PowerPoint Presentation</vt:lpstr>
      <vt:lpstr>PowerPoint Presentation</vt:lpstr>
      <vt:lpstr>BASED ON GENDER</vt:lpstr>
      <vt:lpstr>Areas under what radius around hospitals, educational institutions and courts have been declared 'silent'? (Based on Course)</vt:lpstr>
      <vt:lpstr>Based on Gender</vt:lpstr>
      <vt:lpstr>On combining these inferences:</vt:lpstr>
      <vt:lpstr>CAUSES OF NOISE POLLUTION</vt:lpstr>
      <vt:lpstr>Effects of Noise pollution</vt:lpstr>
      <vt:lpstr>Physiological Effects of Noise Pollution (Based on Gender)</vt:lpstr>
      <vt:lpstr>PowerPoint Presentation</vt:lpstr>
      <vt:lpstr>Psychological  Effects of Noise Pollution (Based on Gender) </vt:lpstr>
      <vt:lpstr>PowerPoint Presentation</vt:lpstr>
      <vt:lpstr>HOW WELL DO YOU HAVE KNOWLEDGE OF WORKING ON INTERNET?</vt:lpstr>
      <vt:lpstr>CONCLUSION</vt:lpstr>
      <vt:lpstr>PowerPoint Presentation</vt:lpstr>
      <vt:lpstr>Future Scope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Disha</dc:creator>
  <cp:lastModifiedBy>Pawan Garg</cp:lastModifiedBy>
  <cp:revision>745</cp:revision>
  <dcterms:created xsi:type="dcterms:W3CDTF">2012-07-27T01:16:44Z</dcterms:created>
  <dcterms:modified xsi:type="dcterms:W3CDTF">2021-10-01T21:30:36Z</dcterms:modified>
</cp:coreProperties>
</file>