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97" r:id="rId3"/>
    <p:sldId id="398" r:id="rId4"/>
    <p:sldId id="294" r:id="rId5"/>
    <p:sldId id="308" r:id="rId6"/>
    <p:sldId id="309" r:id="rId7"/>
    <p:sldId id="414" r:id="rId8"/>
    <p:sldId id="415" r:id="rId9"/>
    <p:sldId id="416" r:id="rId10"/>
    <p:sldId id="427" r:id="rId11"/>
    <p:sldId id="417" r:id="rId12"/>
    <p:sldId id="426" r:id="rId13"/>
    <p:sldId id="418" r:id="rId14"/>
    <p:sldId id="419" r:id="rId15"/>
    <p:sldId id="420" r:id="rId16"/>
    <p:sldId id="298" r:id="rId17"/>
    <p:sldId id="310" r:id="rId18"/>
    <p:sldId id="311" r:id="rId19"/>
    <p:sldId id="312" r:id="rId20"/>
    <p:sldId id="313" r:id="rId21"/>
    <p:sldId id="314" r:id="rId22"/>
    <p:sldId id="315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25" r:id="rId38"/>
    <p:sldId id="421" r:id="rId39"/>
    <p:sldId id="422" r:id="rId40"/>
    <p:sldId id="423" r:id="rId41"/>
    <p:sldId id="399" r:id="rId42"/>
    <p:sldId id="392" r:id="rId43"/>
    <p:sldId id="393" r:id="rId44"/>
    <p:sldId id="42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NodeList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1966" y="2272937"/>
            <a:ext cx="9718765" cy="331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</a:t>
            </a:r>
            <a:r>
              <a:rPr lang="en-IN" dirty="0" err="1" smtClean="0"/>
              <a:t>QuerySelector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834" y="1825625"/>
            <a:ext cx="1060704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CSS QuerySelector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5411" y="1645899"/>
            <a:ext cx="4829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3552" y="2322877"/>
            <a:ext cx="5343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8275" y="2962275"/>
            <a:ext cx="8660674" cy="373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 Object Collection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2513" y="1825625"/>
            <a:ext cx="1050253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272" y="1805668"/>
            <a:ext cx="1056172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DOM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825625"/>
            <a:ext cx="100584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</a:t>
            </a:r>
            <a:r>
              <a:rPr lang="en-US" sz="3600" b="1" dirty="0" smtClean="0">
                <a:solidFill>
                  <a:srgbClr val="0064B5"/>
                </a:solidFill>
              </a:rPr>
              <a:t>Methods accessing attributes and styles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5691" y="48405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myP</a:t>
            </a:r>
            <a:r>
              <a:rPr lang="en-US" dirty="0" smtClean="0"/>
              <a:t>").</a:t>
            </a:r>
            <a:r>
              <a:rPr lang="en-US" dirty="0" err="1" smtClean="0"/>
              <a:t>classList.add</a:t>
            </a:r>
            <a:r>
              <a:rPr lang="en-US" dirty="0" smtClean="0"/>
              <a:t>(“box”); 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and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4328" y="1917065"/>
            <a:ext cx="827815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5" y="2071678"/>
            <a:ext cx="85979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17" y="1714488"/>
            <a:ext cx="7391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66" y="2643182"/>
            <a:ext cx="87503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10" y="287384"/>
            <a:ext cx="11090364" cy="624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66" y="1785926"/>
            <a:ext cx="76073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847057"/>
            <a:ext cx="8858311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85926"/>
            <a:ext cx="952506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onBlur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5375" y="1825625"/>
            <a:ext cx="91412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onChange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2628" y="1642745"/>
            <a:ext cx="10392869" cy="474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onFocus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531" y="1433739"/>
            <a:ext cx="10672279" cy="48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onSelect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8" y="1394550"/>
            <a:ext cx="9773137" cy="473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onSubmit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520" y="1606731"/>
            <a:ext cx="10724606" cy="47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onReset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6468" y="1825625"/>
            <a:ext cx="96273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onKeyDown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4972" y="1825625"/>
            <a:ext cx="934205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378823"/>
            <a:ext cx="10593978" cy="623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onKeyPress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825625"/>
            <a:ext cx="1045028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onKeyUp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1436914"/>
            <a:ext cx="10920548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onMouseOver</a:t>
            </a:r>
            <a:r>
              <a:rPr lang="en-IN" dirty="0" smtClean="0"/>
              <a:t> and </a:t>
            </a:r>
            <a:r>
              <a:rPr lang="en-IN" dirty="0" err="1" smtClean="0"/>
              <a:t>onMouseOut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894"/>
            <a:ext cx="10515600" cy="40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onMouseDown</a:t>
            </a:r>
            <a:r>
              <a:rPr lang="en-IN" dirty="0" smtClean="0"/>
              <a:t> and </a:t>
            </a:r>
            <a:r>
              <a:rPr lang="en-IN" dirty="0" err="1" smtClean="0"/>
              <a:t>onMouseUp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825625"/>
            <a:ext cx="1098586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onDoubleClick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9" y="1672046"/>
            <a:ext cx="10293531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onLoad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825625"/>
            <a:ext cx="1013677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onError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7" y="1825625"/>
            <a:ext cx="1067235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Modal - </a:t>
            </a:r>
            <a:r>
              <a:rPr lang="en-US" dirty="0" err="1" smtClean="0"/>
              <a:t>showModal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567542"/>
            <a:ext cx="10672354" cy="48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2631" y="1825625"/>
            <a:ext cx="926673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865" y="1423851"/>
            <a:ext cx="9810750" cy="51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7097" y="1727403"/>
            <a:ext cx="8712926" cy="370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Event Listener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4" y="1489166"/>
            <a:ext cx="10293532" cy="495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Bubbling and Capturing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0080" y="1502230"/>
            <a:ext cx="10946673" cy="496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965" y="362585"/>
            <a:ext cx="10586464" cy="607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2749" y="584654"/>
            <a:ext cx="10350679" cy="57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Bubbling Example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" y="1606730"/>
            <a:ext cx="11103429" cy="48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we can do using DOM?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/>
              <a:t>Using DOM, </a:t>
            </a:r>
            <a:r>
              <a:rPr lang="en-US" dirty="0"/>
              <a:t>JavaScript gets all the power it needs to </a:t>
            </a:r>
            <a:r>
              <a:rPr lang="en-US" dirty="0" smtClean="0"/>
              <a:t>create/update HTML</a:t>
            </a:r>
            <a:r>
              <a:rPr lang="en-US" dirty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510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methods are actions </a:t>
            </a:r>
            <a:r>
              <a:rPr lang="en-US" dirty="0">
                <a:solidFill>
                  <a:schemeClr val="dk1"/>
                </a:solidFill>
              </a:rPr>
              <a:t>you can perform (on HTML Elements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properties are values </a:t>
            </a:r>
            <a:r>
              <a:rPr lang="en-US" dirty="0">
                <a:solidFill>
                  <a:schemeClr val="dk1"/>
                </a:solidFill>
              </a:rPr>
              <a:t>(of HTML Elements) that you can set or </a:t>
            </a:r>
            <a:r>
              <a:rPr lang="en-US" dirty="0" smtClean="0">
                <a:solidFill>
                  <a:schemeClr val="dk1"/>
                </a:solidFill>
              </a:rPr>
              <a:t>change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619542" y="1986250"/>
            <a:ext cx="6861121" cy="28208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&lt;p id="demo"&gt;&lt;/p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3303" y="3596640"/>
            <a:ext cx="27432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7725" y="5309789"/>
            <a:ext cx="200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 smtClean="0">
                <a:solidFill>
                  <a:srgbClr val="DC143C"/>
                </a:solidFill>
              </a:rPr>
              <a:t>getElementById</a:t>
            </a:r>
            <a:r>
              <a:rPr lang="en-US" altLang="en-US" dirty="0" smtClean="0">
                <a:solidFill>
                  <a:srgbClr val="DC143C"/>
                </a:solidFill>
              </a:rPr>
              <a:t> </a:t>
            </a:r>
            <a:r>
              <a:rPr lang="en-IN" dirty="0"/>
              <a:t>is a </a:t>
            </a:r>
            <a:r>
              <a:rPr lang="en-IN" b="1" dirty="0"/>
              <a:t>method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en-IN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4772297" y="2534194"/>
            <a:ext cx="3953692" cy="862496"/>
          </a:xfrm>
          <a:prstGeom prst="bentConnector3">
            <a:avLst>
              <a:gd name="adj1" fmla="val -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8804367" y="2156892"/>
            <a:ext cx="1907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innerHTML</a:t>
            </a:r>
            <a:r>
              <a:rPr lang="en-US" altLang="en-US" dirty="0">
                <a:solidFill>
                  <a:srgbClr val="DC143C"/>
                </a:solidFill>
              </a:rPr>
              <a:t> </a:t>
            </a:r>
            <a:r>
              <a:rPr lang="en-US" altLang="en-US" dirty="0"/>
              <a:t>is a property </a:t>
            </a:r>
          </a:p>
        </p:txBody>
      </p:sp>
    </p:spTree>
    <p:extLst>
      <p:ext uri="{BB962C8B-B14F-4D97-AF65-F5344CB8AC3E}">
        <p14:creationId xmlns:p14="http://schemas.microsoft.com/office/powerpoint/2010/main" xmlns="" val="3754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getElementById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972491"/>
            <a:ext cx="1029353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getElementsByTagName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825625"/>
            <a:ext cx="86593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getElementsByClassName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4583" y="1825625"/>
            <a:ext cx="1092054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7214</TotalTime>
  <Words>301</Words>
  <Application>Microsoft Office PowerPoint</Application>
  <PresentationFormat>Custom</PresentationFormat>
  <Paragraphs>78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HTML DOM</vt:lpstr>
      <vt:lpstr>Slide 5</vt:lpstr>
      <vt:lpstr>Slide 6</vt:lpstr>
      <vt:lpstr>getElementById</vt:lpstr>
      <vt:lpstr>getElementsByTagName</vt:lpstr>
      <vt:lpstr>getElementsByClassName</vt:lpstr>
      <vt:lpstr>NodeList</vt:lpstr>
      <vt:lpstr>CSS QuerySelector</vt:lpstr>
      <vt:lpstr>CSS QuerySelector</vt:lpstr>
      <vt:lpstr>Form Object Collection</vt:lpstr>
      <vt:lpstr>ADD DOM</vt:lpstr>
      <vt:lpstr>Remove DOM</vt:lpstr>
      <vt:lpstr>Slide 16</vt:lpstr>
      <vt:lpstr>Style and class</vt:lpstr>
      <vt:lpstr>Events</vt:lpstr>
      <vt:lpstr>Events</vt:lpstr>
      <vt:lpstr>Events</vt:lpstr>
      <vt:lpstr>Events</vt:lpstr>
      <vt:lpstr>Events</vt:lpstr>
      <vt:lpstr>onBlur</vt:lpstr>
      <vt:lpstr>onChange</vt:lpstr>
      <vt:lpstr>onFocus</vt:lpstr>
      <vt:lpstr>onSelect</vt:lpstr>
      <vt:lpstr>onSubmit</vt:lpstr>
      <vt:lpstr>onReset</vt:lpstr>
      <vt:lpstr>onKeyDown</vt:lpstr>
      <vt:lpstr>onKeyPress</vt:lpstr>
      <vt:lpstr>onKeyUp</vt:lpstr>
      <vt:lpstr>onMouseOver and onMouseOut</vt:lpstr>
      <vt:lpstr>onMouseDown and onMouseUp</vt:lpstr>
      <vt:lpstr>onDoubleClick</vt:lpstr>
      <vt:lpstr>onLoad</vt:lpstr>
      <vt:lpstr>onError</vt:lpstr>
      <vt:lpstr>DOM Modal - showModal()</vt:lpstr>
      <vt:lpstr>Event Listener</vt:lpstr>
      <vt:lpstr>Event Listener</vt:lpstr>
      <vt:lpstr>Remove Event Listener</vt:lpstr>
      <vt:lpstr>Bubbling and Capturing</vt:lpstr>
      <vt:lpstr>Slide 42</vt:lpstr>
      <vt:lpstr>Slide 43</vt:lpstr>
      <vt:lpstr>Event Bubbling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361</cp:revision>
  <dcterms:created xsi:type="dcterms:W3CDTF">2021-03-13T13:53:48Z</dcterms:created>
  <dcterms:modified xsi:type="dcterms:W3CDTF">2022-08-07T03:45:43Z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