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1" r:id="rId3"/>
    <p:sldId id="290" r:id="rId4"/>
    <p:sldId id="292" r:id="rId5"/>
    <p:sldId id="295" r:id="rId6"/>
    <p:sldId id="297" r:id="rId7"/>
    <p:sldId id="294" r:id="rId8"/>
    <p:sldId id="308" r:id="rId9"/>
    <p:sldId id="309" r:id="rId10"/>
    <p:sldId id="298" r:id="rId11"/>
    <p:sldId id="310" r:id="rId12"/>
    <p:sldId id="311" r:id="rId13"/>
    <p:sldId id="312" r:id="rId14"/>
    <p:sldId id="313" r:id="rId15"/>
    <p:sldId id="314" r:id="rId16"/>
    <p:sldId id="315" r:id="rId17"/>
    <p:sldId id="392" r:id="rId18"/>
    <p:sldId id="39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DOM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DOM Methods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b="1" dirty="0" err="1" smtClean="0">
                <a:solidFill>
                  <a:schemeClr val="dk1"/>
                </a:solidFill>
              </a:rPr>
              <a:t>getElementById</a:t>
            </a:r>
            <a:r>
              <a:rPr lang="en-US" b="1" dirty="0" smtClean="0">
                <a:solidFill>
                  <a:schemeClr val="dk1"/>
                </a:solidFill>
              </a:rPr>
              <a:t> - </a:t>
            </a:r>
            <a:r>
              <a:rPr lang="en-US" dirty="0"/>
              <a:t>To </a:t>
            </a:r>
            <a:r>
              <a:rPr lang="en-US" dirty="0" smtClean="0"/>
              <a:t>change/modify </a:t>
            </a:r>
            <a:r>
              <a:rPr lang="en-US" dirty="0"/>
              <a:t>the content of an HTML </a:t>
            </a:r>
            <a:r>
              <a:rPr lang="en-US" dirty="0" smtClean="0"/>
              <a:t>element</a:t>
            </a:r>
            <a:endParaRPr lang="en-US" b="1" dirty="0" smtClean="0">
              <a:solidFill>
                <a:schemeClr val="dk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6628" y="1211187"/>
            <a:ext cx="6861121" cy="82661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("p1").</a:t>
            </a:r>
            <a:r>
              <a:rPr lang="en-US" sz="1600" dirty="0" err="1">
                <a:solidFill>
                  <a:schemeClr val="tx1"/>
                </a:solidFill>
              </a:rPr>
              <a:t>innerHTML</a:t>
            </a:r>
            <a:r>
              <a:rPr lang="en-US" sz="1600" dirty="0">
                <a:solidFill>
                  <a:schemeClr val="tx1"/>
                </a:solidFill>
              </a:rPr>
              <a:t> = "New text!";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&lt;/script&gt;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7795"/>
            <a:ext cx="2632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6626" y="2369082"/>
            <a:ext cx="6861121" cy="82661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</a:t>
            </a:r>
            <a:r>
              <a:rPr lang="en-US" sz="1600" dirty="0" err="1">
                <a:solidFill>
                  <a:schemeClr val="tx1"/>
                </a:solidFill>
              </a:rPr>
              <a:t>myImage</a:t>
            </a:r>
            <a:r>
              <a:rPr lang="en-US" sz="1600" dirty="0">
                <a:solidFill>
                  <a:schemeClr val="tx1"/>
                </a:solidFill>
              </a:rPr>
              <a:t>").</a:t>
            </a:r>
            <a:r>
              <a:rPr lang="en-US" sz="1600" dirty="0" err="1">
                <a:solidFill>
                  <a:schemeClr val="tx1"/>
                </a:solidFill>
              </a:rPr>
              <a:t>src</a:t>
            </a:r>
            <a:r>
              <a:rPr lang="en-US" sz="1600" dirty="0">
                <a:solidFill>
                  <a:schemeClr val="tx1"/>
                </a:solidFill>
              </a:rPr>
              <a:t> = "landscape.jpg";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&lt;/script&gt;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04726" y="2445622"/>
            <a:ext cx="2912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Changing the Value of an Attribute</a:t>
            </a: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794170" y="2703804"/>
            <a:ext cx="775063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8704726" y="1439830"/>
            <a:ext cx="2699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Changing HTML Content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7794170" y="1555514"/>
            <a:ext cx="775063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8717089" y="2401381"/>
            <a:ext cx="2842840" cy="762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ounded Rectangle 19"/>
          <p:cNvSpPr/>
          <p:nvPr/>
        </p:nvSpPr>
        <p:spPr>
          <a:xfrm>
            <a:off x="8704726" y="1251457"/>
            <a:ext cx="2842840" cy="762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706627" y="3520815"/>
            <a:ext cx="6861121" cy="98406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&lt;script</a:t>
            </a:r>
            <a:r>
              <a:rPr lang="en-US" sz="1600" dirty="0" smtClean="0">
                <a:solidFill>
                  <a:schemeClr val="tx1"/>
                </a:solidFill>
              </a:rPr>
              <a:t>&gt;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</a:t>
            </a:r>
            <a:r>
              <a:rPr lang="en-US" sz="1600" dirty="0" err="1">
                <a:solidFill>
                  <a:schemeClr val="tx1"/>
                </a:solidFill>
              </a:rPr>
              <a:t>myP</a:t>
            </a:r>
            <a:r>
              <a:rPr lang="en-US" sz="1600" dirty="0">
                <a:solidFill>
                  <a:schemeClr val="tx1"/>
                </a:solidFill>
              </a:rPr>
              <a:t>").</a:t>
            </a:r>
            <a:r>
              <a:rPr lang="en-US" sz="1600" dirty="0" err="1">
                <a:solidFill>
                  <a:schemeClr val="tx1"/>
                </a:solidFill>
              </a:rPr>
              <a:t>style.backgroundColor</a:t>
            </a:r>
            <a:r>
              <a:rPr lang="en-US" sz="1600" dirty="0">
                <a:solidFill>
                  <a:schemeClr val="tx1"/>
                </a:solidFill>
              </a:rPr>
              <a:t> = "red</a:t>
            </a:r>
            <a:r>
              <a:rPr lang="en-US" sz="1600" dirty="0" smtClean="0">
                <a:solidFill>
                  <a:schemeClr val="tx1"/>
                </a:solidFill>
              </a:rPr>
              <a:t>";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&lt;/script&gt;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7794171" y="3812191"/>
            <a:ext cx="775063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ounded Rectangle 22"/>
          <p:cNvSpPr/>
          <p:nvPr/>
        </p:nvSpPr>
        <p:spPr>
          <a:xfrm>
            <a:off x="8717089" y="3513910"/>
            <a:ext cx="2842840" cy="762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8795657" y="3669943"/>
            <a:ext cx="313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Changing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Style property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05691" y="484051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&lt;script&gt;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myP</a:t>
            </a:r>
            <a:r>
              <a:rPr lang="en-US" dirty="0" smtClean="0"/>
              <a:t>").</a:t>
            </a:r>
            <a:r>
              <a:rPr lang="en-US" dirty="0" err="1" smtClean="0"/>
              <a:t>classList.add</a:t>
            </a:r>
            <a:r>
              <a:rPr lang="en-US" dirty="0" smtClean="0"/>
              <a:t>(“box”); &lt;/script&gt;</a:t>
            </a:r>
          </a:p>
        </p:txBody>
      </p:sp>
    </p:spTree>
    <p:extLst>
      <p:ext uri="{BB962C8B-B14F-4D97-AF65-F5344CB8AC3E}">
        <p14:creationId xmlns:p14="http://schemas.microsoft.com/office/powerpoint/2010/main" xmlns="" val="1558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and class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4328" y="1917065"/>
            <a:ext cx="827815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2465" y="2071678"/>
            <a:ext cx="859790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17" y="1714488"/>
            <a:ext cx="73914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66" y="2643182"/>
            <a:ext cx="875030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66" y="1785926"/>
            <a:ext cx="7607300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1963" y="1847057"/>
            <a:ext cx="8858311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6211" y="1785926"/>
            <a:ext cx="9525067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6965" y="362585"/>
            <a:ext cx="10586464" cy="6077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2749" y="584654"/>
            <a:ext cx="10350679" cy="572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DATA STRUCTURE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10050" y="2010569"/>
            <a:ext cx="377190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 STRUCTURE THAT CONSISTS OF NODES IN A PARENT/CHILD RELATIONSHIP.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Tree are non-linear ( many different path).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EXAMPLE LINKEDIN FRIENDS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14712" y="2129631"/>
            <a:ext cx="53625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81497" y="1580606"/>
            <a:ext cx="8569233" cy="499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What is DOM ?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a web page is loaded, the browser creates a </a:t>
            </a:r>
            <a:r>
              <a:rPr lang="en-US" b="1" dirty="0">
                <a:solidFill>
                  <a:schemeClr val="dk1"/>
                </a:solidFill>
              </a:rPr>
              <a:t>Document Object Model </a:t>
            </a:r>
            <a:r>
              <a:rPr lang="en-US" dirty="0">
                <a:solidFill>
                  <a:schemeClr val="dk1"/>
                </a:solidFill>
              </a:rPr>
              <a:t>of the </a:t>
            </a:r>
            <a:r>
              <a:rPr lang="en-US" dirty="0" smtClean="0">
                <a:solidFill>
                  <a:schemeClr val="dk1"/>
                </a:solidFill>
              </a:rPr>
              <a:t>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</a:t>
            </a:r>
            <a:r>
              <a:rPr lang="en-US" b="1" dirty="0">
                <a:solidFill>
                  <a:schemeClr val="dk1"/>
                </a:solidFill>
              </a:rPr>
              <a:t>HTML DOM </a:t>
            </a:r>
            <a:r>
              <a:rPr lang="en-US" dirty="0">
                <a:solidFill>
                  <a:schemeClr val="dk1"/>
                </a:solidFill>
              </a:rPr>
              <a:t>model is constructed as a tree of </a:t>
            </a:r>
            <a:r>
              <a:rPr lang="en-US" b="1" dirty="0">
                <a:solidFill>
                  <a:schemeClr val="dk1"/>
                </a:solidFill>
              </a:rPr>
              <a:t>Objects</a:t>
            </a:r>
            <a:r>
              <a:rPr lang="en-US" dirty="0" smtClean="0">
                <a:solidFill>
                  <a:schemeClr val="dk1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965" y="1538940"/>
            <a:ext cx="8164829" cy="471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315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DOM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67097" y="1727403"/>
            <a:ext cx="8712926" cy="3706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What we can do using DOM?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dirty="0" smtClean="0"/>
              <a:t>Using DOM, </a:t>
            </a:r>
            <a:r>
              <a:rPr lang="en-US" dirty="0"/>
              <a:t>JavaScript gets all the power it needs to </a:t>
            </a:r>
            <a:r>
              <a:rPr lang="en-US" dirty="0" smtClean="0"/>
              <a:t>create/update HTML</a:t>
            </a:r>
            <a:r>
              <a:rPr lang="en-US" dirty="0"/>
              <a:t>:</a:t>
            </a: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change all the HTML elements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change all the HTML attributes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change all the CSS styles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remove existing HTML elements and attributes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add new HTML elements and attributes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react to all existing HTML events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1073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DOM Methods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HTML </a:t>
            </a:r>
            <a:r>
              <a:rPr lang="en-US" b="1" dirty="0">
                <a:solidFill>
                  <a:schemeClr val="dk1"/>
                </a:solidFill>
              </a:rPr>
              <a:t>DOM methods are actions </a:t>
            </a:r>
            <a:r>
              <a:rPr lang="en-US" dirty="0">
                <a:solidFill>
                  <a:schemeClr val="dk1"/>
                </a:solidFill>
              </a:rPr>
              <a:t>you can perform (on HTML Elements</a:t>
            </a:r>
            <a:r>
              <a:rPr lang="en-US" dirty="0" smtClean="0">
                <a:solidFill>
                  <a:schemeClr val="dk1"/>
                </a:solidFill>
              </a:rPr>
              <a:t>)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HTML </a:t>
            </a:r>
            <a:r>
              <a:rPr lang="en-US" b="1" dirty="0">
                <a:solidFill>
                  <a:schemeClr val="dk1"/>
                </a:solidFill>
              </a:rPr>
              <a:t>DOM properties are values </a:t>
            </a:r>
            <a:r>
              <a:rPr lang="en-US" dirty="0">
                <a:solidFill>
                  <a:schemeClr val="dk1"/>
                </a:solidFill>
              </a:rPr>
              <a:t>(of HTML Elements) that you can set or </a:t>
            </a:r>
            <a:r>
              <a:rPr lang="en-US" dirty="0" smtClean="0">
                <a:solidFill>
                  <a:schemeClr val="dk1"/>
                </a:solidFill>
              </a:rPr>
              <a:t>change</a:t>
            </a: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sp>
        <p:nvSpPr>
          <p:cNvPr id="8" name="Rectangle 7"/>
          <p:cNvSpPr/>
          <p:nvPr/>
        </p:nvSpPr>
        <p:spPr>
          <a:xfrm>
            <a:off x="619542" y="1986250"/>
            <a:ext cx="6861121" cy="282088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&lt;body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&lt;p id="demo"&gt;&lt;/p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dirty="0" err="1">
                <a:solidFill>
                  <a:schemeClr val="tx1"/>
                </a:solidFill>
              </a:rPr>
              <a:t>document.</a:t>
            </a:r>
            <a:r>
              <a:rPr lang="en-US" dirty="0" err="1">
                <a:solidFill>
                  <a:srgbClr val="FF0000"/>
                </a:solidFill>
              </a:rPr>
              <a:t>getElementById</a:t>
            </a:r>
            <a:r>
              <a:rPr lang="en-US" dirty="0">
                <a:solidFill>
                  <a:schemeClr val="tx1"/>
                </a:solidFill>
              </a:rPr>
              <a:t>("demo").</a:t>
            </a:r>
            <a:r>
              <a:rPr lang="en-US" dirty="0" err="1">
                <a:solidFill>
                  <a:srgbClr val="FFFF00"/>
                </a:solidFill>
              </a:rPr>
              <a:t>innerHTML</a:t>
            </a:r>
            <a:r>
              <a:rPr lang="en-US" dirty="0">
                <a:solidFill>
                  <a:schemeClr val="tx1"/>
                </a:solidFill>
              </a:rPr>
              <a:t> = "Hello World!";</a:t>
            </a:r>
          </a:p>
          <a:p>
            <a:r>
              <a:rPr lang="en-US" dirty="0">
                <a:solidFill>
                  <a:schemeClr val="tx1"/>
                </a:solidFill>
              </a:rPr>
              <a:t>&lt;/script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33303" y="3596640"/>
            <a:ext cx="2743200" cy="169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77725" y="5309789"/>
            <a:ext cx="2002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err="1" smtClean="0">
                <a:solidFill>
                  <a:srgbClr val="DC143C"/>
                </a:solidFill>
              </a:rPr>
              <a:t>getElementById</a:t>
            </a:r>
            <a:r>
              <a:rPr lang="en-US" altLang="en-US" dirty="0" smtClean="0">
                <a:solidFill>
                  <a:srgbClr val="DC143C"/>
                </a:solidFill>
              </a:rPr>
              <a:t> </a:t>
            </a:r>
            <a:r>
              <a:rPr lang="en-IN" dirty="0"/>
              <a:t>is a </a:t>
            </a:r>
            <a:r>
              <a:rPr lang="en-IN" b="1" dirty="0"/>
              <a:t>method</a:t>
            </a:r>
            <a:r>
              <a:rPr lang="en-US" b="1" dirty="0" smtClean="0">
                <a:solidFill>
                  <a:schemeClr val="dk1"/>
                </a:solidFill>
              </a:rPr>
              <a:t> </a:t>
            </a:r>
            <a:endParaRPr lang="en-IN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7795"/>
            <a:ext cx="2632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Elbow Connector 26"/>
          <p:cNvCxnSpPr/>
          <p:nvPr/>
        </p:nvCxnSpPr>
        <p:spPr>
          <a:xfrm flipV="1">
            <a:off x="4772297" y="2534194"/>
            <a:ext cx="3953692" cy="862496"/>
          </a:xfrm>
          <a:prstGeom prst="bentConnector3">
            <a:avLst>
              <a:gd name="adj1" fmla="val -22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8804367" y="2156892"/>
            <a:ext cx="1907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err="1">
                <a:solidFill>
                  <a:srgbClr val="DC143C"/>
                </a:solidFill>
              </a:rPr>
              <a:t>innerHTML</a:t>
            </a:r>
            <a:r>
              <a:rPr lang="en-US" altLang="en-US" dirty="0">
                <a:solidFill>
                  <a:srgbClr val="DC143C"/>
                </a:solidFill>
              </a:rPr>
              <a:t> </a:t>
            </a:r>
            <a:r>
              <a:rPr lang="en-US" altLang="en-US" dirty="0"/>
              <a:t>is a property </a:t>
            </a:r>
          </a:p>
        </p:txBody>
      </p:sp>
    </p:spTree>
    <p:extLst>
      <p:ext uri="{BB962C8B-B14F-4D97-AF65-F5344CB8AC3E}">
        <p14:creationId xmlns="" xmlns:p14="http://schemas.microsoft.com/office/powerpoint/2010/main" val="375412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7152</TotalTime>
  <Words>321</Words>
  <Application>Microsoft Office PowerPoint</Application>
  <PresentationFormat>Custom</PresentationFormat>
  <Paragraphs>60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TREE DATA STRUCTURE</vt:lpstr>
      <vt:lpstr>DESCRIPTION</vt:lpstr>
      <vt:lpstr>REAL TIME EXAMPLE LINKEDIN FRIENDS</vt:lpstr>
      <vt:lpstr>FILE SYSTEM</vt:lpstr>
      <vt:lpstr>Slide 6</vt:lpstr>
      <vt:lpstr>HTML DOM</vt:lpstr>
      <vt:lpstr>Slide 8</vt:lpstr>
      <vt:lpstr>Slide 9</vt:lpstr>
      <vt:lpstr>Slide 10</vt:lpstr>
      <vt:lpstr>Style and class</vt:lpstr>
      <vt:lpstr>Event</vt:lpstr>
      <vt:lpstr>Event</vt:lpstr>
      <vt:lpstr>Event</vt:lpstr>
      <vt:lpstr>Event</vt:lpstr>
      <vt:lpstr>Event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324</cp:revision>
  <dcterms:created xsi:type="dcterms:W3CDTF">2021-03-13T13:53:48Z</dcterms:created>
  <dcterms:modified xsi:type="dcterms:W3CDTF">2022-07-17T12:00:34Z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