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16" r:id="rId3"/>
    <p:sldId id="317" r:id="rId4"/>
    <p:sldId id="318" r:id="rId5"/>
    <p:sldId id="302" r:id="rId6"/>
    <p:sldId id="359" r:id="rId7"/>
    <p:sldId id="319" r:id="rId8"/>
    <p:sldId id="370" r:id="rId9"/>
    <p:sldId id="320" r:id="rId10"/>
    <p:sldId id="303" r:id="rId11"/>
    <p:sldId id="304" r:id="rId12"/>
    <p:sldId id="360" r:id="rId13"/>
    <p:sldId id="361" r:id="rId14"/>
    <p:sldId id="307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94" r:id="rId28"/>
    <p:sldId id="395" r:id="rId29"/>
    <p:sldId id="396" r:id="rId30"/>
    <p:sldId id="397" r:id="rId31"/>
    <p:sldId id="398" r:id="rId32"/>
    <p:sldId id="399" r:id="rId33"/>
    <p:sldId id="333" r:id="rId34"/>
    <p:sldId id="334" r:id="rId35"/>
    <p:sldId id="335" r:id="rId36"/>
    <p:sldId id="336" r:id="rId37"/>
    <p:sldId id="337" r:id="rId38"/>
    <p:sldId id="339" r:id="rId39"/>
    <p:sldId id="347" r:id="rId40"/>
    <p:sldId id="348" r:id="rId41"/>
    <p:sldId id="362" r:id="rId42"/>
    <p:sldId id="363" r:id="rId43"/>
    <p:sldId id="365" r:id="rId44"/>
    <p:sldId id="366" r:id="rId45"/>
    <p:sldId id="367" r:id="rId46"/>
    <p:sldId id="368" r:id="rId47"/>
    <p:sldId id="369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75" r:id="rId58"/>
    <p:sldId id="376" r:id="rId59"/>
    <p:sldId id="377" r:id="rId60"/>
    <p:sldId id="37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Why 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adds behavior to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Show or hide more information with the click of a button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Change the color of a button when the mouse hovers over it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Less server interaction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Immediate feedback to the visitors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3104559"/>
            <a:ext cx="10411105" cy="27672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67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HTML, CSS &amp;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6" y="824365"/>
            <a:ext cx="9520631" cy="5364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85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43050"/>
            <a:ext cx="96520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14488"/>
            <a:ext cx="9652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6" y="274320"/>
            <a:ext cx="10816047" cy="606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How to Add JavaScript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741" y="792926"/>
            <a:ext cx="1130424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Internal JS </a:t>
            </a:r>
            <a:r>
              <a:rPr lang="en-US" dirty="0" smtClean="0">
                <a:solidFill>
                  <a:schemeClr val="dk1"/>
                </a:solidFill>
              </a:rPr>
              <a:t>- Internal JavaScript code is code that's placed anywhere within the web page between the HTML tags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External JS 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code placed in a file separate from the HTML code is called external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External JavaScript code is written and used in the same way as internal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 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file should have the ".</a:t>
            </a:r>
            <a:r>
              <a:rPr lang="en-US" dirty="0" err="1" smtClean="0">
                <a:solidFill>
                  <a:schemeClr val="dk1"/>
                </a:solidFill>
              </a:rPr>
              <a:t>js</a:t>
            </a:r>
            <a:r>
              <a:rPr lang="en-US" dirty="0" smtClean="0">
                <a:solidFill>
                  <a:schemeClr val="dk1"/>
                </a:solidFill>
              </a:rPr>
              <a:t>" extension. 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802422" y="1400592"/>
            <a:ext cx="5428890" cy="10465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&lt;script&gt;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alert("Happy Learning");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&lt;/script&gt;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422" y="4812430"/>
            <a:ext cx="5428890" cy="53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="myScript.js"&gt;&lt;/script&gt;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865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Variables are containers for storing data (values</a:t>
            </a:r>
            <a:r>
              <a:rPr lang="en-US" dirty="0" smtClean="0">
                <a:solidFill>
                  <a:schemeClr val="dk1"/>
                </a:solidFill>
              </a:rPr>
              <a:t>) </a:t>
            </a:r>
            <a:r>
              <a:rPr lang="en-US" dirty="0">
                <a:solidFill>
                  <a:schemeClr val="dk1"/>
                </a:solidFill>
              </a:rPr>
              <a:t>that hold information and allow us access them later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JavaScript variables must be identified with unique names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These unique names are called </a:t>
            </a:r>
            <a:r>
              <a:rPr lang="en-US" dirty="0" smtClean="0">
                <a:solidFill>
                  <a:schemeClr val="dk1"/>
                </a:solidFill>
              </a:rPr>
              <a:t>identifiers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 </a:t>
            </a:r>
            <a:r>
              <a:rPr lang="en-US" dirty="0">
                <a:solidFill>
                  <a:schemeClr val="dk1"/>
                </a:solidFill>
              </a:rPr>
              <a:t>will think of this as a box that has a label on it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46" y="3143359"/>
            <a:ext cx="7769834" cy="29528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57099" y="1601880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myNum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41672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We can </a:t>
            </a:r>
            <a:r>
              <a:rPr lang="en-US" dirty="0" err="1"/>
              <a:t>visualise</a:t>
            </a:r>
            <a:r>
              <a:rPr lang="en-US" dirty="0"/>
              <a:t> this a box that has a value added to it. </a:t>
            </a:r>
            <a:r>
              <a:rPr lang="en-US" dirty="0" smtClean="0"/>
              <a:t>Below </a:t>
            </a:r>
            <a:r>
              <a:rPr lang="en-US" dirty="0"/>
              <a:t>we add 4 to </a:t>
            </a:r>
            <a:r>
              <a:rPr lang="en-US" dirty="0" err="1" smtClean="0"/>
              <a:t>myNum</a:t>
            </a:r>
            <a:r>
              <a:rPr lang="en-US" dirty="0" smtClean="0"/>
              <a:t> variable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772528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4;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1" y="2146324"/>
            <a:ext cx="5630636" cy="34106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76683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4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291" y="2433351"/>
            <a:ext cx="5339151" cy="30782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9550" y="20513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Changing variables after </a:t>
            </a:r>
            <a:r>
              <a:rPr lang="en-US" sz="1400" b="1" u="sng" dirty="0" err="1">
                <a:solidFill>
                  <a:srgbClr val="292929"/>
                </a:solidFill>
                <a:latin typeface="sohne"/>
              </a:rPr>
              <a:t>initialisation</a:t>
            </a:r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 (reassignment)</a:t>
            </a:r>
            <a:endParaRPr lang="en-US" sz="1400" b="1" i="0" u="sng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5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Data Types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data type specifies the type of data that a variable can </a:t>
            </a:r>
            <a:r>
              <a:rPr lang="en-US" dirty="0" smtClean="0">
                <a:solidFill>
                  <a:schemeClr val="dk1"/>
                </a:solidFill>
              </a:rPr>
              <a:t>store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provides different data types to hold different types of </a:t>
            </a:r>
            <a:r>
              <a:rPr lang="en-US" dirty="0" smtClean="0">
                <a:solidFill>
                  <a:schemeClr val="dk1"/>
                </a:solidFill>
              </a:rPr>
              <a:t>values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Two </a:t>
            </a:r>
            <a:r>
              <a:rPr lang="en-US" altLang="ja-JP" dirty="0"/>
              <a:t>types of data </a:t>
            </a:r>
            <a:r>
              <a:rPr lang="en-US" altLang="ja-JP" dirty="0" smtClean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Primitive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Non-primitive (reference) data type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JavaScript is a </a:t>
            </a:r>
            <a:r>
              <a:rPr lang="en-US" altLang="ja-JP" b="1" dirty="0"/>
              <a:t>dynamic type language</a:t>
            </a:r>
            <a:r>
              <a:rPr lang="en-US" altLang="ja-JP" dirty="0"/>
              <a:t>, 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means </a:t>
            </a:r>
            <a:r>
              <a:rPr lang="en-US" altLang="ja-JP" dirty="0"/>
              <a:t>you don't need to specify type of the </a:t>
            </a:r>
            <a:r>
              <a:rPr lang="en-US" altLang="ja-JP" dirty="0" smtClean="0"/>
              <a:t>variable</a:t>
            </a:r>
            <a:endParaRPr lang="en-US" altLang="ja-JP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60" y="940525"/>
            <a:ext cx="3786036" cy="4102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9648" y="3554631"/>
            <a:ext cx="3686262" cy="78437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a= 10; //</a:t>
            </a:r>
            <a:r>
              <a:rPr lang="nb-NO" sz="1500" dirty="0">
                <a:solidFill>
                  <a:schemeClr val="tx1"/>
                </a:solidFill>
              </a:rPr>
              <a:t>holding number  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string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92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0004312"/>
              </p:ext>
            </p:extLst>
          </p:nvPr>
        </p:nvGraphicFramePr>
        <p:xfrm>
          <a:off x="545780" y="970711"/>
          <a:ext cx="10780703" cy="36417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87737">
                  <a:extLst>
                    <a:ext uri="{9D8B030D-6E8A-4147-A177-3AD203B41FA5}">
                      <a16:colId xmlns:a16="http://schemas.microsoft.com/office/drawing/2014/main" xmlns="" val="3478525792"/>
                    </a:ext>
                  </a:extLst>
                </a:gridCol>
                <a:gridCol w="7592966">
                  <a:extLst>
                    <a:ext uri="{9D8B030D-6E8A-4147-A177-3AD203B41FA5}">
                      <a16:colId xmlns:a16="http://schemas.microsoft.com/office/drawing/2014/main" xmlns="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String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sequence of characters e.g. "hello"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Number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numeric values e.g. 100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47236497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Boolean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boolean value either false or true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436068800"/>
                  </a:ext>
                </a:extLst>
              </a:tr>
              <a:tr h="37138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Undefined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data type whose variable is not initialized </a:t>
                      </a:r>
                      <a:r>
                        <a:rPr lang="en-US" dirty="0" smtClean="0">
                          <a:effectLst/>
                        </a:rPr>
                        <a:t>e.g.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a; </a:t>
                      </a:r>
                    </a:p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say that undefined means lack of value or unknown value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66088085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Null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null i.e. no value at all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66938088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5780" y="4780961"/>
            <a:ext cx="8206334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 smtClean="0">
                <a:solidFill>
                  <a:schemeClr val="tx1"/>
                </a:solidFill>
              </a:rPr>
              <a:t>var 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</a:t>
            </a:r>
            <a:r>
              <a:rPr lang="nb-NO" sz="1500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a= 10; //holding number  </a:t>
            </a:r>
          </a:p>
          <a:p>
            <a:r>
              <a:rPr lang="nb-NO" sz="1500" dirty="0" smtClean="0">
                <a:solidFill>
                  <a:schemeClr val="tx1"/>
                </a:solidFill>
              </a:rPr>
              <a:t>Console.log(Boolean(10 </a:t>
            </a:r>
            <a:r>
              <a:rPr lang="nb-NO" sz="1500" dirty="0">
                <a:solidFill>
                  <a:schemeClr val="tx1"/>
                </a:solidFill>
              </a:rPr>
              <a:t>&gt; 9</a:t>
            </a:r>
            <a:r>
              <a:rPr lang="nb-NO" sz="1500" dirty="0" smtClean="0">
                <a:solidFill>
                  <a:schemeClr val="tx1"/>
                </a:solidFill>
              </a:rPr>
              <a:t>)) // boolean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myVar = null;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04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1685" y="1825625"/>
            <a:ext cx="10886246" cy="470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19" y="824365"/>
            <a:ext cx="8212183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null and undefined are primitive values in JavaScript.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value means absence.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undefined value means lack of value.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or undefined value </a:t>
            </a:r>
            <a:r>
              <a:rPr lang="en-US" dirty="0" err="1">
                <a:solidFill>
                  <a:schemeClr val="dk1"/>
                </a:solidFill>
              </a:rPr>
              <a:t>evalutes</a:t>
            </a:r>
            <a:r>
              <a:rPr lang="en-US" dirty="0">
                <a:solidFill>
                  <a:schemeClr val="dk1"/>
                </a:solidFill>
              </a:rPr>
              <a:t> to false in conditional expression.</a:t>
            </a: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42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Non-Primitive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288962"/>
              </p:ext>
            </p:extLst>
          </p:nvPr>
        </p:nvGraphicFramePr>
        <p:xfrm>
          <a:off x="545780" y="970711"/>
          <a:ext cx="8485009" cy="171419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8925">
                  <a:extLst>
                    <a:ext uri="{9D8B030D-6E8A-4147-A177-3AD203B41FA5}">
                      <a16:colId xmlns:a16="http://schemas.microsoft.com/office/drawing/2014/main" xmlns="" val="3478525792"/>
                    </a:ext>
                  </a:extLst>
                </a:gridCol>
                <a:gridCol w="5976084">
                  <a:extLst>
                    <a:ext uri="{9D8B030D-6E8A-4147-A177-3AD203B41FA5}">
                      <a16:colId xmlns:a16="http://schemas.microsoft.com/office/drawing/2014/main" xmlns="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smtClean="0">
                          <a:effectLst/>
                        </a:rPr>
                        <a:t>Object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47236497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1126" y="3405007"/>
            <a:ext cx="3798028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person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: 'Doe'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2" idx="1"/>
            <a:endCxn id="7" idx="0"/>
          </p:cNvCxnSpPr>
          <p:nvPr/>
        </p:nvCxnSpPr>
        <p:spPr>
          <a:xfrm rot="10800000" flipH="1" flipV="1">
            <a:off x="545780" y="1827809"/>
            <a:ext cx="1674360" cy="1577197"/>
          </a:xfrm>
          <a:prstGeom prst="bentConnector4">
            <a:avLst>
              <a:gd name="adj1" fmla="val -13653"/>
              <a:gd name="adj2" fmla="val 771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1286" y="3405006"/>
            <a:ext cx="3941720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[“John", “Doe"];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numericArray</a:t>
            </a:r>
            <a:r>
              <a:rPr lang="en-US" sz="1500" dirty="0">
                <a:solidFill>
                  <a:schemeClr val="tx1"/>
                </a:solidFill>
              </a:rPr>
              <a:t> = [1, 2, 3, 4];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13" idx="0"/>
          </p:cNvCxnSpPr>
          <p:nvPr/>
        </p:nvCxnSpPr>
        <p:spPr>
          <a:xfrm>
            <a:off x="1184366" y="2342606"/>
            <a:ext cx="6197780" cy="106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221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An </a:t>
            </a:r>
            <a:r>
              <a:rPr lang="en-US" dirty="0">
                <a:solidFill>
                  <a:schemeClr val="dk1"/>
                </a:solidFill>
              </a:rPr>
              <a:t>operator performs some operation </a:t>
            </a:r>
            <a:r>
              <a:rPr lang="en-US" dirty="0" smtClean="0">
                <a:solidFill>
                  <a:schemeClr val="dk1"/>
                </a:solidFill>
              </a:rPr>
              <a:t>on </a:t>
            </a:r>
            <a:r>
              <a:rPr lang="en-US" dirty="0">
                <a:solidFill>
                  <a:schemeClr val="dk1"/>
                </a:solidFill>
              </a:rPr>
              <a:t>single or multiple </a:t>
            </a:r>
            <a:r>
              <a:rPr lang="en-US" dirty="0" smtClean="0">
                <a:solidFill>
                  <a:schemeClr val="dk1"/>
                </a:solidFill>
              </a:rPr>
              <a:t>operands </a:t>
            </a:r>
            <a:r>
              <a:rPr lang="en-IN" dirty="0"/>
              <a:t>and produces a </a:t>
            </a:r>
            <a:r>
              <a:rPr lang="en-IN" dirty="0" smtClean="0"/>
              <a:t>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Ternary Operator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 smtClean="0">
                <a:solidFill>
                  <a:schemeClr val="dk1"/>
                </a:solidFill>
              </a:rPr>
              <a:t>Types of Operators</a:t>
            </a:r>
            <a:endParaRPr lang="en-IN" b="1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9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</a:t>
            </a:r>
            <a:r>
              <a:rPr lang="en-US" sz="3600" b="1" dirty="0" smtClean="0">
                <a:solidFill>
                  <a:srgbClr val="0064B5"/>
                </a:solidFill>
              </a:rPr>
              <a:t>Arithmetic</a:t>
            </a:r>
            <a:endParaRPr lang="en-US" sz="3600" b="1" dirty="0">
              <a:solidFill>
                <a:srgbClr val="0064B5"/>
              </a:solidFill>
            </a:endParaRP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1589" y="824365"/>
            <a:ext cx="5261068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Arithmetic </a:t>
            </a:r>
            <a:r>
              <a:rPr lang="en-US" sz="1500" b="1" u="sng" dirty="0" smtClean="0">
                <a:solidFill>
                  <a:schemeClr val="tx1"/>
                </a:solidFill>
              </a:rPr>
              <a:t>Operation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5, y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z = x + y; //performs addition and returns 15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- x; //performs subtraction and returns 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* y; //performs multiplication and returns 50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/ x; //performs division and returns 2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% 2; //returns division remainder </a:t>
            </a:r>
            <a:r>
              <a:rPr lang="en-US" sz="1500" dirty="0" smtClean="0">
                <a:solidFill>
                  <a:schemeClr val="tx1"/>
                </a:solidFill>
              </a:rPr>
              <a:t>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x++; //</a:t>
            </a:r>
            <a:r>
              <a:rPr lang="en-US" sz="1500" dirty="0">
                <a:solidFill>
                  <a:schemeClr val="tx1"/>
                </a:solidFill>
              </a:rPr>
              <a:t>post-increment, x will be 5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++x; //pre-increment, x will be 7 here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x--; //post-decrement, x will be 7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--x; //pre-decrement, x will be 5 here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1922059"/>
              </p:ext>
            </p:extLst>
          </p:nvPr>
        </p:nvGraphicFramePr>
        <p:xfrm>
          <a:off x="254162" y="832531"/>
          <a:ext cx="6333172" cy="3539172"/>
        </p:xfrm>
        <a:graphic>
          <a:graphicData uri="http://schemas.openxmlformats.org/drawingml/2006/table">
            <a:tbl>
              <a:tblPr/>
              <a:tblGrid>
                <a:gridCol w="1522386">
                  <a:extLst>
                    <a:ext uri="{9D8B030D-6E8A-4147-A177-3AD203B41FA5}">
                      <a16:colId xmlns:a16="http://schemas.microsoft.com/office/drawing/2014/main" xmlns="" val="1298278947"/>
                    </a:ext>
                  </a:extLst>
                </a:gridCol>
                <a:gridCol w="4810786">
                  <a:extLst>
                    <a:ext uri="{9D8B030D-6E8A-4147-A177-3AD203B41FA5}">
                      <a16:colId xmlns:a16="http://schemas.microsoft.com/office/drawing/2014/main" xmlns="" val="3021137129"/>
                    </a:ext>
                  </a:extLst>
                </a:gridCol>
              </a:tblGrid>
              <a:tr h="581630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8158283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Adds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034651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Subtract right operand from left operand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6045554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Multiply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512856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Divide left operand by right operand.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2262787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414141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Modulus operator. Returns remainder of two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6860559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Increment operator. Increase operand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143872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Decrement operator. Decrease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77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93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Comparison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837960"/>
            <a:ext cx="4347807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Comparison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10, c = "5";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a;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c;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=== c;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x;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!=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&gt;=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&lt;= b;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9441097"/>
              </p:ext>
            </p:extLst>
          </p:nvPr>
        </p:nvGraphicFramePr>
        <p:xfrm>
          <a:off x="321126" y="878574"/>
          <a:ext cx="6541228" cy="5214568"/>
        </p:xfrm>
        <a:graphic>
          <a:graphicData uri="http://schemas.openxmlformats.org/drawingml/2006/table">
            <a:tbl>
              <a:tblPr/>
              <a:tblGrid>
                <a:gridCol w="1523786">
                  <a:extLst>
                    <a:ext uri="{9D8B030D-6E8A-4147-A177-3AD203B41FA5}">
                      <a16:colId xmlns:a16="http://schemas.microsoft.com/office/drawing/2014/main" xmlns="" val="3176424470"/>
                    </a:ext>
                  </a:extLst>
                </a:gridCol>
                <a:gridCol w="5017442">
                  <a:extLst>
                    <a:ext uri="{9D8B030D-6E8A-4147-A177-3AD203B41FA5}">
                      <a16:colId xmlns:a16="http://schemas.microsoft.com/office/drawing/2014/main" xmlns="" val="2598264922"/>
                    </a:ext>
                  </a:extLst>
                </a:gridCol>
              </a:tblGrid>
              <a:tr h="2592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4233528"/>
                  </a:ext>
                </a:extLst>
              </a:tr>
              <a:tr h="6507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the equality of two operands </a:t>
                      </a:r>
                      <a:r>
                        <a:rPr lang="en-US" sz="1400" b="1" i="0" dirty="0">
                          <a:solidFill>
                            <a:srgbClr val="414141"/>
                          </a:solidFill>
                          <a:effectLst/>
                        </a:rPr>
                        <a:t>without considering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368847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===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equality of two operands </a:t>
                      </a:r>
                      <a:r>
                        <a:rPr lang="en-US" sz="1400" b="1" dirty="0">
                          <a:solidFill>
                            <a:srgbClr val="414141"/>
                          </a:solidFill>
                          <a:effectLst/>
                        </a:rPr>
                        <a:t>with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652501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!=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Compares inequality of two operands.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3893211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greater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245723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&lt;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less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951685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greater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11499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&lt;=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less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412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24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Logical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1094105"/>
            <a:ext cx="4347807" cy="392668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Logical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!= b) &amp;&amp; (a &lt;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&gt; b) || (a ==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&lt; b) || (a ==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&lt;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&gt; b);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7387551"/>
              </p:ext>
            </p:extLst>
          </p:nvPr>
        </p:nvGraphicFramePr>
        <p:xfrm>
          <a:off x="507983" y="1094105"/>
          <a:ext cx="6032154" cy="3926686"/>
        </p:xfrm>
        <a:graphic>
          <a:graphicData uri="http://schemas.openxmlformats.org/drawingml/2006/table">
            <a:tbl>
              <a:tblPr/>
              <a:tblGrid>
                <a:gridCol w="1089546">
                  <a:extLst>
                    <a:ext uri="{9D8B030D-6E8A-4147-A177-3AD203B41FA5}">
                      <a16:colId xmlns:a16="http://schemas.microsoft.com/office/drawing/2014/main" xmlns="" val="1946935215"/>
                    </a:ext>
                  </a:extLst>
                </a:gridCol>
                <a:gridCol w="4942608">
                  <a:extLst>
                    <a:ext uri="{9D8B030D-6E8A-4147-A177-3AD203B41FA5}">
                      <a16:colId xmlns:a16="http://schemas.microsoft.com/office/drawing/2014/main" xmlns="" val="2243260515"/>
                    </a:ext>
                  </a:extLst>
                </a:gridCol>
              </a:tblGrid>
              <a:tr h="244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9938400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&amp;&amp; is known as AND operator. It checks whether two operands are non-zero or not (0, false, undefined, null or "" are considered as zero). It returns 1 if they are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0142487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||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|| is known as OR operator. It checks whether any one of the two operands is non-zero or not (0, false, undefined, null or "" is considered as zero). It returns 1 if any one of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of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them is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1402229"/>
                  </a:ext>
                </a:extLst>
              </a:tr>
              <a:tr h="9761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!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! is known as NOT operator. It reverses the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result of the operand (or condition). !false returns true, and !true returns false.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53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126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Ternary 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2289601"/>
            <a:ext cx="4281731" cy="250877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&lt;condition&gt; ? &lt;value1&gt; : &lt;value2</a:t>
            </a:r>
            <a:r>
              <a:rPr lang="en-US" sz="1500" dirty="0" smtClean="0">
                <a:solidFill>
                  <a:schemeClr val="tx1"/>
                </a:solidFill>
              </a:rPr>
              <a:t>&gt;;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10, b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c = a &gt; b? a : b; // value of c would be 10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d = a &gt; b? b : a; // value of d would be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provides a special operator called ternary operator :? that assigns a value to a variable based on some condition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Ternary operator ?: is a short form of if-else condition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868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conditional statements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includes if-else conditional statements to control the program flow, similar to other programming languages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if-else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 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83" y="1740758"/>
            <a:ext cx="31337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22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Conditional statements – if condition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2532254"/>
            <a:ext cx="4433754" cy="363341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 if condition is true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greater than 0");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&lt;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less than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623289"/>
            <a:ext cx="1069124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keyword if tells JavaScript to start the conditional statement.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smtClean="0"/>
              <a:t>1 </a:t>
            </a:r>
            <a:r>
              <a:rPr lang="en-US" dirty="0"/>
              <a:t>&gt; </a:t>
            </a:r>
            <a:r>
              <a:rPr lang="en-US" dirty="0" smtClean="0"/>
              <a:t>0) </a:t>
            </a:r>
            <a:r>
              <a:rPr lang="en-US" dirty="0"/>
              <a:t>is the condition to test, which in this case is true — </a:t>
            </a:r>
            <a:r>
              <a:rPr lang="en-US" dirty="0" smtClean="0"/>
              <a:t>1 </a:t>
            </a:r>
            <a:r>
              <a:rPr lang="en-US" dirty="0"/>
              <a:t>is greater than </a:t>
            </a:r>
            <a:r>
              <a:rPr lang="en-US" dirty="0" smtClean="0"/>
              <a:t>0.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 contained inside curly braces {} is the block of code to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the condition passes, the variable outcome is assigned the value "if block".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7" y="2558476"/>
            <a:ext cx="6296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- Else 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1468109"/>
            <a:ext cx="5570600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 block of code to be executed if the condition is true}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  block of code to be executed if the condition is </a:t>
            </a:r>
            <a:r>
              <a:rPr lang="en-US" sz="1500" dirty="0" smtClean="0">
                <a:solidFill>
                  <a:schemeClr val="tx1"/>
                </a:solidFill>
              </a:rPr>
              <a:t>false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= 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 </a:t>
            </a:r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= -2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if(</a:t>
            </a:r>
            <a:r>
              <a:rPr lang="en-US" sz="1500" dirty="0">
                <a:solidFill>
                  <a:schemeClr val="tx1"/>
                </a:solidFill>
              </a:rPr>
              <a:t>number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smtClean="0">
                <a:solidFill>
                  <a:schemeClr val="tx1"/>
                </a:solidFill>
              </a:rPr>
              <a:t>alert(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+” is greater than 0”);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+” is </a:t>
            </a:r>
            <a:r>
              <a:rPr lang="en-US" sz="1500" dirty="0" smtClean="0">
                <a:solidFill>
                  <a:schemeClr val="tx1"/>
                </a:solidFill>
              </a:rPr>
              <a:t>less </a:t>
            </a:r>
            <a:r>
              <a:rPr lang="en-US" sz="1500" dirty="0">
                <a:solidFill>
                  <a:schemeClr val="tx1"/>
                </a:solidFill>
              </a:rPr>
              <a:t>than 0”);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else statement when you want to execute the code every time when if condition evaluates to false.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8109"/>
            <a:ext cx="5795890" cy="31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17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Web Pages Work?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4877" y="1863339"/>
            <a:ext cx="9969546" cy="458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28598" y="463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</a:t>
            </a:r>
            <a:r>
              <a:rPr lang="en-US" sz="3600" b="1" dirty="0" smtClean="0">
                <a:solidFill>
                  <a:srgbClr val="0064B5"/>
                </a:solidFill>
              </a:rPr>
              <a:t>– Else if </a:t>
            </a:r>
            <a:r>
              <a:rPr lang="en-US" sz="3600" b="1" dirty="0">
                <a:solidFill>
                  <a:srgbClr val="0064B5"/>
                </a:solidFill>
              </a:rPr>
              <a:t>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763" y="1199672"/>
            <a:ext cx="4973685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if(condition expression){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if the number if positive, negative or zero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number = </a:t>
            </a:r>
            <a:r>
              <a:rPr lang="en-US" sz="1500" dirty="0" smtClean="0">
                <a:solidFill>
                  <a:schemeClr val="tx1"/>
                </a:solidFill>
              </a:rPr>
              <a:t>2;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number </a:t>
            </a:r>
            <a:r>
              <a:rPr lang="en-US" sz="1500" dirty="0">
                <a:solidFill>
                  <a:schemeClr val="tx1"/>
                </a:solidFill>
              </a:rPr>
              <a:t>is positive");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if (number &gt;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if (number ==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console.log("The number is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number is negative");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"else if" condition when you want to apply second level condition after if statement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575" y="1199672"/>
            <a:ext cx="7010249" cy="31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34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350" y="573736"/>
            <a:ext cx="10691240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JavaScript switch statement is used in decision making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switch statement evaluates an expression and executes the corresponding body that matches the expression's result.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1548362"/>
            <a:ext cx="4973685" cy="36854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switch(expression or literal value){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n: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//default code to be executed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//if none of the above case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40" y="1548362"/>
            <a:ext cx="4411680" cy="47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1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145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a = 2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switch </a:t>
            </a:r>
            <a:r>
              <a:rPr lang="en-US" sz="1500" dirty="0">
                <a:solidFill>
                  <a:schemeClr val="tx1"/>
                </a:solidFill>
              </a:rPr>
              <a:t>(a) {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'one';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'two';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'not found';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console.log(`The value is </a:t>
            </a:r>
            <a:r>
              <a:rPr lang="en-US" sz="1500" dirty="0" smtClean="0">
                <a:solidFill>
                  <a:schemeClr val="tx1"/>
                </a:solidFill>
              </a:rPr>
              <a:t>‘+{</a:t>
            </a:r>
            <a:r>
              <a:rPr lang="en-US" sz="1500" dirty="0">
                <a:solidFill>
                  <a:schemeClr val="tx1"/>
                </a:solidFill>
              </a:rPr>
              <a:t>a</a:t>
            </a:r>
            <a:r>
              <a:rPr lang="en-US" sz="1500" dirty="0" smtClean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8598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"bill";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 (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) 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</a:t>
            </a:r>
            <a:r>
              <a:rPr lang="en-US" sz="1500" dirty="0" err="1">
                <a:solidFill>
                  <a:schemeClr val="tx1"/>
                </a:solidFill>
              </a:rPr>
              <a:t>steve</a:t>
            </a:r>
            <a:r>
              <a:rPr lang="en-US" sz="1500" dirty="0">
                <a:solidFill>
                  <a:schemeClr val="tx1"/>
                </a:solidFill>
              </a:rPr>
              <a:t>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Steve");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"bill":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Bill");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"john":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John");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alert("Unknown Person");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080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Function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184" y="1681932"/>
            <a:ext cx="10202741" cy="462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3 different types of functions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9758" y="1961992"/>
            <a:ext cx="10143853" cy="396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Function Expression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9801" y="1935320"/>
            <a:ext cx="10007237" cy="459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Function constructor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9894" y="1724297"/>
            <a:ext cx="9895523" cy="346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 methods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0410" y="2057376"/>
            <a:ext cx="9322390" cy="380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 smtClean="0"/>
              <a:t>Function with parameters:</a:t>
            </a:r>
            <a:endParaRPr lang="en-US" altLang="ja-JP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450309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" +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 + " " +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ShowMessage</a:t>
            </a:r>
            <a:r>
              <a:rPr lang="en-US" sz="1500" dirty="0" smtClean="0">
                <a:solidFill>
                  <a:schemeClr val="tx1"/>
                </a:solidFill>
              </a:rPr>
              <a:t>(“Ashok", “Kumar");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364" y="3541276"/>
            <a:ext cx="296735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/>
              <a:t>Function with </a:t>
            </a:r>
            <a:r>
              <a:rPr lang="en-US" altLang="ja-JP" b="1" u="sng" dirty="0" smtClean="0"/>
              <a:t>Return Value:</a:t>
            </a:r>
            <a:endParaRPr lang="en-US" altLang="ja-JP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450309" y="4046640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nn-NO" sz="1500" dirty="0">
                <a:solidFill>
                  <a:schemeClr val="tx1"/>
                </a:solidFill>
              </a:rPr>
              <a:t>function Sum(val1, val2)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return val1 + val2;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result = Sum(10,20); // returns 30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63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String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length</a:t>
            </a:r>
            <a:r>
              <a:rPr lang="en-US" dirty="0"/>
              <a:t>: Returns the number of characters in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/>
              <a:t>toUpperCase</a:t>
            </a:r>
            <a:r>
              <a:rPr lang="en-US" b="1" dirty="0"/>
              <a:t>()</a:t>
            </a:r>
            <a:r>
              <a:rPr lang="en-US" dirty="0"/>
              <a:t>: A string is converted to upper </a:t>
            </a:r>
            <a:r>
              <a:rPr lang="en-US" dirty="0" smtClean="0"/>
              <a:t>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toLowerCase</a:t>
            </a:r>
            <a:r>
              <a:rPr lang="en-IN" b="1" dirty="0" smtClean="0"/>
              <a:t>(): </a:t>
            </a:r>
            <a:r>
              <a:rPr lang="en-US" dirty="0"/>
              <a:t>A string is converted to lower </a:t>
            </a:r>
            <a:r>
              <a:rPr lang="en-US" dirty="0" smtClean="0"/>
              <a:t>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concat</a:t>
            </a:r>
            <a:r>
              <a:rPr lang="en-IN" b="1" dirty="0" smtClean="0"/>
              <a:t>(): </a:t>
            </a:r>
            <a:r>
              <a:rPr lang="en-US" dirty="0" smtClean="0"/>
              <a:t>joins </a:t>
            </a:r>
            <a:r>
              <a:rPr lang="en-US" dirty="0"/>
              <a:t>two or more </a:t>
            </a:r>
            <a:r>
              <a:rPr lang="en-US" dirty="0" smtClean="0"/>
              <a:t>strings, </a:t>
            </a:r>
            <a:r>
              <a:rPr lang="en-US" dirty="0"/>
              <a:t>can be used instead of the plus </a:t>
            </a:r>
            <a:r>
              <a:rPr lang="en-US" dirty="0" smtClean="0"/>
              <a:t>operator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trim</a:t>
            </a:r>
            <a:r>
              <a:rPr lang="en-IN" b="1" dirty="0" smtClean="0"/>
              <a:t>(): </a:t>
            </a:r>
            <a:r>
              <a:rPr lang="en-US" dirty="0"/>
              <a:t>method removes whitespace from both sides of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charAt</a:t>
            </a:r>
            <a:r>
              <a:rPr lang="en-IN" b="1" dirty="0" smtClean="0"/>
              <a:t>(): </a:t>
            </a:r>
            <a:r>
              <a:rPr lang="en-US" dirty="0"/>
              <a:t>method returns the character at a specified index (position) in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indexOf</a:t>
            </a:r>
            <a:r>
              <a:rPr lang="en-IN" b="1" dirty="0" smtClean="0"/>
              <a:t>(): </a:t>
            </a:r>
            <a:r>
              <a:rPr lang="en-US" dirty="0"/>
              <a:t>method returns the position of the first occurrence of a specified value in a </a:t>
            </a:r>
            <a:r>
              <a:rPr lang="en-US" dirty="0" smtClean="0"/>
              <a:t>string, </a:t>
            </a:r>
            <a:r>
              <a:rPr lang="en-US" dirty="0"/>
              <a:t>method returns -1 if </a:t>
            </a:r>
            <a:r>
              <a:rPr lang="en-US" b="1" dirty="0" smtClean="0"/>
              <a:t>split</a:t>
            </a:r>
            <a:r>
              <a:rPr lang="en-US" b="1" dirty="0"/>
              <a:t>(): </a:t>
            </a:r>
            <a:r>
              <a:rPr lang="en-US" dirty="0"/>
              <a:t>method divides a String into an ordered list of substrings and returns them as an array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41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9837" y="1948656"/>
            <a:ext cx="71723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String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35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txt = </a:t>
            </a:r>
            <a:r>
              <a:rPr lang="en-US" sz="1500" dirty="0" smtClean="0">
                <a:solidFill>
                  <a:schemeClr val="tx1"/>
                </a:solidFill>
              </a:rPr>
              <a:t>“JavaScript";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length = </a:t>
            </a:r>
            <a:r>
              <a:rPr lang="en-US" sz="1500" dirty="0" err="1">
                <a:solidFill>
                  <a:schemeClr val="tx1"/>
                </a:solidFill>
              </a:rPr>
              <a:t>txt.length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text1.toUpperCase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       // String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text1.toLowerCase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"World";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text3 = text1.concat(" ", text2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      Hello World!      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text1.trim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839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"HELLO 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char = </a:t>
            </a:r>
            <a:r>
              <a:rPr lang="en-US" sz="1500" dirty="0" err="1">
                <a:solidFill>
                  <a:schemeClr val="tx1"/>
                </a:solidFill>
              </a:rPr>
              <a:t>text.charAt</a:t>
            </a:r>
            <a:r>
              <a:rPr lang="en-US" sz="1500" dirty="0">
                <a:solidFill>
                  <a:schemeClr val="tx1"/>
                </a:solidFill>
              </a:rPr>
              <a:t>(0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message = "JavaScript is fun";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the first occurrence of '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' in message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message.indexOf</a:t>
            </a:r>
            <a:r>
              <a:rPr lang="en-US" sz="1500" dirty="0">
                <a:solidFill>
                  <a:schemeClr val="tx1"/>
                </a:solidFill>
              </a:rPr>
              <a:t>("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console.log(result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str.indexOf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searchValue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fromIndex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message = "JavaScript is fun";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result = </a:t>
            </a:r>
            <a:r>
              <a:rPr lang="en-US" sz="1500" dirty="0" err="1">
                <a:solidFill>
                  <a:schemeClr val="tx1"/>
                </a:solidFill>
              </a:rPr>
              <a:t>message.split</a:t>
            </a:r>
            <a:r>
              <a:rPr lang="en-US" sz="1500" dirty="0">
                <a:solidFill>
                  <a:schemeClr val="tx1"/>
                </a:solidFill>
              </a:rPr>
              <a:t>(" ");</a:t>
            </a:r>
          </a:p>
        </p:txBody>
      </p:sp>
    </p:spTree>
    <p:extLst>
      <p:ext uri="{BB962C8B-B14F-4D97-AF65-F5344CB8AC3E}">
        <p14:creationId xmlns:p14="http://schemas.microsoft.com/office/powerpoint/2010/main" xmlns="" val="34493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array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3" y="1571612"/>
            <a:ext cx="895356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world problem- ecommerce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3150" y="1670844"/>
            <a:ext cx="87249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world problem - transport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75986"/>
            <a:ext cx="9652000" cy="451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array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14489"/>
            <a:ext cx="9652000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Array?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6203"/>
            <a:ext cx="9652000" cy="365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Space and time complexity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5950" y="2037557"/>
            <a:ext cx="96393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Built in function complexity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31648"/>
            <a:ext cx="9652000" cy="449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6350" y="1372825"/>
            <a:ext cx="4973685" cy="31068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empty array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myList</a:t>
            </a:r>
            <a:r>
              <a:rPr lang="en-US" sz="1500" dirty="0">
                <a:solidFill>
                  <a:schemeClr val="tx1"/>
                </a:solidFill>
              </a:rPr>
              <a:t> = [ 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numbers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numberArray</a:t>
            </a:r>
            <a:r>
              <a:rPr lang="en-US" sz="1500" dirty="0">
                <a:solidFill>
                  <a:schemeClr val="tx1"/>
                </a:solidFill>
              </a:rPr>
              <a:t> = [ 2, 4, 6, 8];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strings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[ 'eat', 'work',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with mixed data types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newData</a:t>
            </a:r>
            <a:r>
              <a:rPr lang="en-US" sz="1500" dirty="0">
                <a:solidFill>
                  <a:schemeClr val="tx1"/>
                </a:solidFill>
              </a:rPr>
              <a:t> = ['work', 'exercise', 1, true];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Create Array: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5184" y="1372825"/>
            <a:ext cx="4973685" cy="241981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 = ['h', 'e', 'l', 'l', 'o'];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first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[0]);  // "</a:t>
            </a:r>
            <a:r>
              <a:rPr lang="en-US" sz="1500" dirty="0" smtClean="0">
                <a:solidFill>
                  <a:schemeClr val="tx1"/>
                </a:solidFill>
              </a:rPr>
              <a:t>h“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second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[1]); // "e"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5183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Access Elements of an Array:</a:t>
            </a:r>
            <a:endParaRPr lang="en-US" b="1" u="sng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183" y="4078902"/>
            <a:ext cx="49815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74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Arrays to Strings:</a:t>
            </a:r>
            <a:endParaRPr lang="en-US" b="1" u="sng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56498" y="1473329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elec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[“Mobile", “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", “Laptop", “Chargers"];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 err="1" smtClean="0">
                <a:solidFill>
                  <a:schemeClr val="tx1"/>
                </a:solidFill>
              </a:rPr>
              <a:t>.toString</a:t>
            </a:r>
            <a:r>
              <a:rPr lang="en-US" sz="1500" dirty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6349" y="2312702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join():</a:t>
            </a:r>
            <a:endParaRPr lang="en-US" b="1" u="sng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56498" y="2818793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>
                <a:solidFill>
                  <a:schemeClr val="tx1"/>
                </a:solidFill>
              </a:rPr>
              <a:t> = [“Mobile", “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", “Laptop", “Chargers"];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 smtClean="0">
                <a:solidFill>
                  <a:schemeClr val="tx1"/>
                </a:solidFill>
              </a:rPr>
              <a:t>elec.join</a:t>
            </a:r>
            <a:r>
              <a:rPr lang="en-US" sz="1500" dirty="0" smtClean="0">
                <a:solidFill>
                  <a:schemeClr val="tx1"/>
                </a:solidFill>
              </a:rPr>
              <a:t>("-"))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//mobile-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-laptop-charges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48" y="3778868"/>
            <a:ext cx="4890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Add an Element to an Array</a:t>
            </a:r>
            <a:r>
              <a:rPr lang="en-US" b="1" u="sng" dirty="0" smtClean="0"/>
              <a:t>:</a:t>
            </a:r>
          </a:p>
          <a:p>
            <a:r>
              <a:rPr lang="en-US" dirty="0"/>
              <a:t>push() and </a:t>
            </a:r>
            <a:r>
              <a:rPr lang="en-US" dirty="0" err="1"/>
              <a:t>unshift</a:t>
            </a:r>
            <a:r>
              <a:rPr lang="en-US" dirty="0"/>
              <a:t>() to add elements to an array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498" y="4465941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add an element at the end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dailyActivities.push</a:t>
            </a:r>
            <a:r>
              <a:rPr lang="en-US" sz="1500" dirty="0">
                <a:solidFill>
                  <a:schemeClr val="tx1"/>
                </a:solidFill>
              </a:rPr>
              <a:t>('exercise');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8598" y="4469898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//add an element at the start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dailyActivities.unshift</a:t>
            </a:r>
            <a:r>
              <a:rPr lang="en-US" sz="1500" dirty="0">
                <a:solidFill>
                  <a:schemeClr val="tx1"/>
                </a:solidFill>
              </a:rPr>
              <a:t>('work');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</p:txBody>
      </p:sp>
    </p:spTree>
    <p:extLst>
      <p:ext uri="{BB962C8B-B14F-4D97-AF65-F5344CB8AC3E}">
        <p14:creationId xmlns:p14="http://schemas.microsoft.com/office/powerpoint/2010/main" xmlns="" val="23488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is a client side scripting language (interpreted programming language)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</a:t>
            </a:r>
            <a:r>
              <a:rPr lang="en-IN" dirty="0" smtClean="0"/>
              <a:t>make </a:t>
            </a:r>
            <a:r>
              <a:rPr lang="en-IN" dirty="0"/>
              <a:t>web pages interactive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Open source and cross-platform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Case sensitive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Most commonly used as a part of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JS was created to make web pages more Dynamic (Change content on a page directly from inside the browser)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Supported by all major browsers and enabled by default</a:t>
            </a: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5024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73736"/>
            <a:ext cx="778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Change the Elements of an Array:</a:t>
            </a:r>
          </a:p>
          <a:p>
            <a:r>
              <a:rPr lang="en-US" dirty="0" smtClean="0"/>
              <a:t>Add </a:t>
            </a:r>
            <a:r>
              <a:rPr lang="en-US" dirty="0"/>
              <a:t>elements or </a:t>
            </a:r>
            <a:r>
              <a:rPr lang="en-US" dirty="0" smtClean="0"/>
              <a:t>Change </a:t>
            </a:r>
            <a:r>
              <a:rPr lang="en-US" dirty="0"/>
              <a:t>the elements by accessing the index value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will add the new element 'exercise' at the 2 index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[2] = 'exercise';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5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'sleep', 'exercise'];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 from ['work', 'eat', 'sleep']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removedElement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350" y="3282013"/>
            <a:ext cx="353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Remove an Element from an Array: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pop() </a:t>
            </a:r>
            <a:r>
              <a:rPr lang="en-US" dirty="0" smtClean="0"/>
              <a:t>method </a:t>
            </a:r>
            <a:r>
              <a:rPr lang="en-US" dirty="0"/>
              <a:t>to remove the last element from an </a:t>
            </a:r>
            <a:r>
              <a:rPr lang="en-US" dirty="0" smtClean="0"/>
              <a:t>array</a:t>
            </a:r>
            <a:r>
              <a:rPr lang="en-US" dirty="0"/>
              <a:t>. The pop() method also returns the removed element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921829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shift() </a:t>
            </a:r>
            <a:r>
              <a:rPr lang="en-US" dirty="0"/>
              <a:t>method removes the first element and also returns the removed element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0960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first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dailyActivities.shift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'sleep']</a:t>
            </a:r>
          </a:p>
        </p:txBody>
      </p:sp>
    </p:spTree>
    <p:extLst>
      <p:ext uri="{BB962C8B-B14F-4D97-AF65-F5344CB8AC3E}">
        <p14:creationId xmlns:p14="http://schemas.microsoft.com/office/powerpoint/2010/main" xmlns="" val="1874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30389"/>
            <a:ext cx="5648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Array Length:</a:t>
            </a:r>
            <a:endParaRPr lang="en-US" b="1" u="sng" dirty="0"/>
          </a:p>
          <a:p>
            <a:r>
              <a:rPr lang="en-US" dirty="0"/>
              <a:t>Number of elements in an array using the length property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0826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gives the total number of elements in an array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dailyActivities.length</a:t>
            </a:r>
            <a:r>
              <a:rPr lang="en-US" sz="1500" dirty="0">
                <a:solidFill>
                  <a:schemeClr val="tx1"/>
                </a:solidFill>
              </a:rPr>
              <a:t>); //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9542" y="1254287"/>
            <a:ext cx="4973685" cy="108917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myDailyAct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[ 'eat', 'sleep</a:t>
            </a:r>
            <a:r>
              <a:rPr lang="en-US" sz="1500" dirty="0" smtClean="0">
                <a:solidFill>
                  <a:schemeClr val="tx1"/>
                </a:solidFill>
              </a:rPr>
              <a:t>'];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[“work", “play", “roam"];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myChildren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myDailyAct</a:t>
            </a:r>
            <a:r>
              <a:rPr lang="en-US" sz="1500" dirty="0" err="1" smtClean="0">
                <a:solidFill>
                  <a:schemeClr val="tx1"/>
                </a:solidFill>
              </a:rPr>
              <a:t>.concat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9737" y="459754"/>
            <a:ext cx="90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Concat</a:t>
            </a:r>
            <a:r>
              <a:rPr lang="en-US" b="1" u="sng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737" y="793732"/>
            <a:ext cx="64718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The </a:t>
            </a:r>
            <a:r>
              <a:rPr lang="en-US" sz="1700" dirty="0" err="1"/>
              <a:t>concat</a:t>
            </a:r>
            <a:r>
              <a:rPr lang="en-US" sz="1700" dirty="0"/>
              <a:t>() method creates a new array by merging </a:t>
            </a:r>
            <a:r>
              <a:rPr lang="en-US" sz="1700" dirty="0" smtClean="0"/>
              <a:t>existing array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256350" y="2677914"/>
            <a:ext cx="9540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splice</a:t>
            </a:r>
            <a:r>
              <a:rPr lang="en-IN" b="1" u="sng" dirty="0" smtClean="0"/>
              <a:t>():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splice() method can be used to add new items to an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 smtClean="0"/>
              <a:t>added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56500" y="4192294"/>
            <a:ext cx="4973685" cy="21074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(2, 0, 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remItems</a:t>
            </a:r>
            <a:r>
              <a:rPr lang="en-US" sz="1500" dirty="0" smtClean="0">
                <a:solidFill>
                  <a:schemeClr val="tx1"/>
                </a:solidFill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</a:rPr>
              <a:t>fruits.splice</a:t>
            </a:r>
            <a:r>
              <a:rPr lang="en-US" sz="1500" dirty="0" smtClean="0">
                <a:solidFill>
                  <a:schemeClr val="tx1"/>
                </a:solidFill>
              </a:rPr>
              <a:t>(2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2, </a:t>
            </a:r>
            <a:r>
              <a:rPr lang="en-US" sz="1500" dirty="0">
                <a:solidFill>
                  <a:schemeClr val="tx1"/>
                </a:solidFill>
              </a:rPr>
              <a:t>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// to remove items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(0, 1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3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350" y="649497"/>
            <a:ext cx="796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slice():</a:t>
            </a:r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slices out a piece of an array into a new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does not remove any elements from the source array.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8751" y="1653165"/>
            <a:ext cx="5626289" cy="164738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</a:t>
            </a:r>
            <a:r>
              <a:rPr lang="fr-FR" sz="1500" dirty="0" err="1">
                <a:solidFill>
                  <a:schemeClr val="tx1"/>
                </a:solidFill>
              </a:rPr>
              <a:t>Lemon</a:t>
            </a:r>
            <a:r>
              <a:rPr lang="fr-FR" sz="1500" dirty="0">
                <a:solidFill>
                  <a:schemeClr val="tx1"/>
                </a:solidFill>
              </a:rPr>
              <a:t>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(2</a:t>
            </a:r>
            <a:r>
              <a:rPr lang="fr-FR" sz="1500" dirty="0" smtClean="0">
                <a:solidFill>
                  <a:schemeClr val="tx1"/>
                </a:solidFill>
              </a:rPr>
              <a:t>);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smtClean="0">
                <a:solidFill>
                  <a:schemeClr val="tx1"/>
                </a:solidFill>
              </a:rPr>
              <a:t>//</a:t>
            </a:r>
            <a:r>
              <a:rPr lang="en-US" sz="1500" dirty="0">
                <a:solidFill>
                  <a:schemeClr val="tx1"/>
                </a:solidFill>
              </a:rPr>
              <a:t>slice() method can take two arguments like slice(1, 3)</a:t>
            </a:r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(1,4);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3565659"/>
            <a:ext cx="531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Sorting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sort() method sorts an array alphabetically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08751" y="4304217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fruits.sort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1756" y="3565660"/>
            <a:ext cx="594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Reversing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reverse() method reverses the elements in an array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25780" y="4275805"/>
            <a:ext cx="5626289" cy="106914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fr-FR" sz="1500" dirty="0" err="1" smtClean="0">
                <a:solidFill>
                  <a:schemeClr val="tx1"/>
                </a:solidFill>
              </a:rPr>
              <a:t>fruits.reverse</a:t>
            </a:r>
            <a:r>
              <a:rPr lang="fr-FR" sz="1500" dirty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5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indexOf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1174271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//finding the index position of string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position = </a:t>
            </a:r>
            <a:r>
              <a:rPr lang="en-US" sz="1500" dirty="0" err="1">
                <a:solidFill>
                  <a:schemeClr val="tx1"/>
                </a:solidFill>
              </a:rPr>
              <a:t>dailyActivities.indexOf</a:t>
            </a:r>
            <a:r>
              <a:rPr lang="en-US" sz="1500" dirty="0">
                <a:solidFill>
                  <a:schemeClr val="tx1"/>
                </a:solidFill>
              </a:rPr>
              <a:t>('work');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console.log(position); //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424" y="796230"/>
            <a:ext cx="540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searches an element of an array and returns its position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56350" y="2383868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includes():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fruits.includes</a:t>
            </a:r>
            <a:r>
              <a:rPr lang="en-US" sz="1500" dirty="0">
                <a:solidFill>
                  <a:schemeClr val="tx1"/>
                </a:solidFill>
              </a:rPr>
              <a:t>("Mango");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424" y="2667252"/>
            <a:ext cx="691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includes() method returns true if an array contains a specified value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56350" y="4254890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isArray</a:t>
            </a:r>
            <a:r>
              <a:rPr lang="en-IN" b="1" u="sng" dirty="0"/>
              <a:t>():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1948" y="4916314"/>
            <a:ext cx="4973685" cy="132773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(fruits</a:t>
            </a:r>
            <a:r>
              <a:rPr lang="en-US" sz="1500" dirty="0" smtClean="0">
                <a:solidFill>
                  <a:schemeClr val="tx1"/>
                </a:solidFill>
              </a:rPr>
              <a:t>); //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</a:t>
            </a:r>
            <a:r>
              <a:rPr lang="en-US" sz="1500" dirty="0" err="1" smtClean="0">
                <a:solidFill>
                  <a:schemeClr val="tx1"/>
                </a:solidFill>
              </a:rPr>
              <a:t>testStringArray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(text</a:t>
            </a:r>
            <a:r>
              <a:rPr lang="en-US" sz="1500" dirty="0" smtClean="0">
                <a:solidFill>
                  <a:schemeClr val="tx1"/>
                </a:solidFill>
              </a:rPr>
              <a:t>); // false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3424" y="4538274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if an object is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391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Loops – For &amp; </a:t>
            </a:r>
            <a:r>
              <a:rPr lang="en-US" sz="3600" b="1" dirty="0" err="1" smtClean="0">
                <a:solidFill>
                  <a:srgbClr val="0064B5"/>
                </a:solidFill>
              </a:rPr>
              <a:t>Foreach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for: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7" y="940449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for </a:t>
            </a:r>
            <a:r>
              <a:rPr lang="en-US" sz="1500" dirty="0">
                <a:solidFill>
                  <a:schemeClr val="tx1"/>
                </a:solidFill>
              </a:rPr>
              <a:t>(let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0;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&lt; </a:t>
            </a:r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.length</a:t>
            </a:r>
            <a:r>
              <a:rPr lang="en-US" sz="1500" dirty="0">
                <a:solidFill>
                  <a:schemeClr val="tx1"/>
                </a:solidFill>
              </a:rPr>
              <a:t>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++)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console.log(fruits[</a:t>
            </a:r>
            <a:r>
              <a:rPr lang="en-US" sz="1500" dirty="0" err="1" smtClean="0">
                <a:solidFill>
                  <a:schemeClr val="tx1"/>
                </a:solidFill>
              </a:rPr>
              <a:t>i</a:t>
            </a:r>
            <a:r>
              <a:rPr lang="en-US" sz="1500" dirty="0" smtClean="0">
                <a:solidFill>
                  <a:schemeClr val="tx1"/>
                </a:solidFill>
              </a:rPr>
              <a:t>]);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2504817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foreach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.forEach</a:t>
            </a:r>
            <a:r>
              <a:rPr lang="en-US" sz="1500" dirty="0" smtClean="0">
                <a:solidFill>
                  <a:schemeClr val="tx1"/>
                </a:solidFill>
              </a:rPr>
              <a:t>(function(item</a:t>
            </a:r>
            <a:r>
              <a:rPr lang="en-US" sz="1500" dirty="0">
                <a:solidFill>
                  <a:schemeClr val="tx1"/>
                </a:solidFill>
              </a:rPr>
              <a:t>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console.log(item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687" y="4402184"/>
            <a:ext cx="5287599" cy="19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724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436" y="573736"/>
            <a:ext cx="554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programming, loops are used to repeat a block of 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3436" y="923318"/>
            <a:ext cx="938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if you want to show a message 100 times, then you can use a loop. It's just a simple example; you can achieve much more with loops.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43436" y="1843470"/>
            <a:ext cx="2913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loop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While loop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 while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40" y="1843470"/>
            <a:ext cx="2504673" cy="41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19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 - for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01" y="2096652"/>
            <a:ext cx="4973685" cy="41426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for(initializer; condition; iteration)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(var i = 0</a:t>
            </a:r>
            <a:r>
              <a:rPr lang="nn-NO" sz="1500" dirty="0" smtClean="0">
                <a:solidFill>
                  <a:schemeClr val="tx1"/>
                </a:solidFill>
              </a:rPr>
              <a:t>; i &lt; 5; </a:t>
            </a:r>
            <a:r>
              <a:rPr lang="nn-NO" sz="1500" dirty="0">
                <a:solidFill>
                  <a:schemeClr val="tx1"/>
                </a:solidFill>
              </a:rPr>
              <a:t>i++)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{</a:t>
            </a:r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    console.log(i);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let n = 5;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// looping from i = 1 to 5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(let i = 1; i &lt;= n; i++)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console.log(`I am learning JavaScript.`);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640" y="1519912"/>
            <a:ext cx="3165292" cy="43776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6350" y="561651"/>
            <a:ext cx="7407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 loop requires following three parts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Initializer</a:t>
            </a:r>
            <a:r>
              <a:rPr lang="en-US" dirty="0"/>
              <a:t>: Initialize a counter variable to start with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specify a condition that must evaluate to true for next iteration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Iteration</a:t>
            </a:r>
            <a:r>
              <a:rPr lang="en-US" dirty="0"/>
              <a:t>: increase or decrease counter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3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</a:t>
            </a:r>
            <a:r>
              <a:rPr lang="en-US" sz="1500" dirty="0" smtClean="0">
                <a:solidFill>
                  <a:schemeClr val="tx1"/>
                </a:solidFill>
              </a:rPr>
              <a:t>'John',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48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</a:t>
            </a:r>
            <a:r>
              <a:rPr lang="en-US" b="1" dirty="0" smtClean="0"/>
              <a:t>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Or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</a:t>
            </a:r>
            <a:r>
              <a:rPr lang="en-US" sz="1500" dirty="0" smtClean="0">
                <a:solidFill>
                  <a:schemeClr val="tx1"/>
                </a:solidFill>
              </a:rPr>
              <a:t>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</p:spTree>
    <p:extLst>
      <p:ext uri="{BB962C8B-B14F-4D97-AF65-F5344CB8AC3E}">
        <p14:creationId xmlns:p14="http://schemas.microsoft.com/office/powerpoint/2010/main" xmlns="" val="3616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186682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 – for…in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81415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Loop </a:t>
            </a:r>
            <a:r>
              <a:rPr lang="en-US" dirty="0"/>
              <a:t>through an object Using for...in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17310" y="1122217"/>
            <a:ext cx="4973685" cy="42044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student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hobbies: ['reading', 'games', 'coding'],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using for...in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for (let key in student)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let value;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// get the value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value = student[key];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console.log(key + " - " +  value);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6888" y="974815"/>
            <a:ext cx="6297249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6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62" y="1500174"/>
            <a:ext cx="996318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Variable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9543" y="1825625"/>
            <a:ext cx="857291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Javascript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6487" y="1948656"/>
            <a:ext cx="7439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Engine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7541" y="1969316"/>
            <a:ext cx="1047039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Javascript</a:t>
            </a:r>
            <a:r>
              <a:rPr lang="en-US" dirty="0" smtClean="0"/>
              <a:t> Can do?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2035" y="1459865"/>
            <a:ext cx="10172387" cy="492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7156</TotalTime>
  <Words>3522</Words>
  <Application>Microsoft Office PowerPoint</Application>
  <PresentationFormat>Custom</PresentationFormat>
  <Paragraphs>647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Slide 1</vt:lpstr>
      <vt:lpstr>Web Application</vt:lpstr>
      <vt:lpstr>How do Web Pages Work?</vt:lpstr>
      <vt:lpstr>History of Javascript</vt:lpstr>
      <vt:lpstr>Slide 5</vt:lpstr>
      <vt:lpstr>WHAT IS JAVASCRIPT</vt:lpstr>
      <vt:lpstr>How Javascript Works</vt:lpstr>
      <vt:lpstr>Javascript Engine</vt:lpstr>
      <vt:lpstr>What Javascript Can do?</vt:lpstr>
      <vt:lpstr>Slide 10</vt:lpstr>
      <vt:lpstr>Slide 11</vt:lpstr>
      <vt:lpstr>features</vt:lpstr>
      <vt:lpstr>understanding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Javascript Function</vt:lpstr>
      <vt:lpstr>There are 3 different types of functions</vt:lpstr>
      <vt:lpstr>2 Function Expression</vt:lpstr>
      <vt:lpstr>3. Function constructor</vt:lpstr>
      <vt:lpstr>Function invocation methods</vt:lpstr>
      <vt:lpstr>Slide 38</vt:lpstr>
      <vt:lpstr>Slide 39</vt:lpstr>
      <vt:lpstr>Slide 40</vt:lpstr>
      <vt:lpstr>What is array</vt:lpstr>
      <vt:lpstr>Real world problem- ecommerce</vt:lpstr>
      <vt:lpstr>Real world problem - transport</vt:lpstr>
      <vt:lpstr>What is array</vt:lpstr>
      <vt:lpstr>Array?</vt:lpstr>
      <vt:lpstr>Space and time complexity</vt:lpstr>
      <vt:lpstr>Built in function complexity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THIS Variable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324</cp:revision>
  <dcterms:created xsi:type="dcterms:W3CDTF">2021-03-13T13:53:48Z</dcterms:created>
  <dcterms:modified xsi:type="dcterms:W3CDTF">2022-07-21T05:37:49Z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