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78" r:id="rId3"/>
    <p:sldId id="379" r:id="rId4"/>
    <p:sldId id="380" r:id="rId5"/>
    <p:sldId id="381" r:id="rId6"/>
    <p:sldId id="382" r:id="rId7"/>
    <p:sldId id="384" r:id="rId8"/>
    <p:sldId id="383" r:id="rId9"/>
    <p:sldId id="389" r:id="rId10"/>
    <p:sldId id="391" r:id="rId11"/>
    <p:sldId id="392" r:id="rId12"/>
    <p:sldId id="393" r:id="rId13"/>
    <p:sldId id="394" r:id="rId14"/>
    <p:sldId id="395" r:id="rId15"/>
    <p:sldId id="390" r:id="rId16"/>
    <p:sldId id="396" r:id="rId17"/>
    <p:sldId id="324" r:id="rId18"/>
    <p:sldId id="326" r:id="rId19"/>
    <p:sldId id="327" r:id="rId20"/>
    <p:sldId id="331" r:id="rId21"/>
    <p:sldId id="397" r:id="rId22"/>
    <p:sldId id="398" r:id="rId23"/>
    <p:sldId id="373" r:id="rId24"/>
    <p:sldId id="399" r:id="rId25"/>
    <p:sldId id="400" r:id="rId26"/>
    <p:sldId id="374" r:id="rId27"/>
    <p:sldId id="402" r:id="rId28"/>
    <p:sldId id="336" r:id="rId29"/>
    <p:sldId id="385" r:id="rId30"/>
    <p:sldId id="386" r:id="rId31"/>
    <p:sldId id="3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7006" y="948690"/>
            <a:ext cx="92369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Headings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headings are defined with the &lt;h1&gt; to &lt;h6&gt; tags.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&lt;h1&gt; defines the most important heading. &lt;h6&gt; defines the least important heading.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Paragraphs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paragraphs are defined with the &lt;p&gt; tag.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r>
              <a:rPr lang="en-US" b="1" i="1" dirty="0"/>
              <a:t> 								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</p:txBody>
      </p:sp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01863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330460"/>
            <a:ext cx="4477109" cy="1130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&lt;p&gt;This is a paragraph.&lt;/p&gt;</a:t>
            </a:r>
          </a:p>
          <a:p>
            <a:r>
              <a:rPr lang="en-US" dirty="0">
                <a:solidFill>
                  <a:schemeClr val="tx1"/>
                </a:solidFill>
              </a:rPr>
              <a:t>&lt;p&gt;This is another paragraph.&lt;/p&gt;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445" y="2265870"/>
            <a:ext cx="4477109" cy="12335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&lt;h1&gt;This is heading 1&lt;/h1&gt;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&lt;h2&gt;This is heading 2&lt;/h2&gt;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&lt;h3&gt;This is heading 3&lt;/h3&gt;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43075" y="2143919"/>
            <a:ext cx="87058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765" y="1554480"/>
            <a:ext cx="11181805" cy="474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834" y="1789612"/>
            <a:ext cx="10411097" cy="416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954" y="1476103"/>
            <a:ext cx="11312435" cy="444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</a:t>
            </a:r>
            <a:r>
              <a:rPr lang="en-US" sz="3600" b="1" dirty="0" smtClean="0">
                <a:solidFill>
                  <a:srgbClr val="0064B5"/>
                </a:solidFill>
              </a:rPr>
              <a:t>Element, Tag &amp; Attribute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051" y="1802921"/>
            <a:ext cx="5347315" cy="180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0677" y="1068081"/>
            <a:ext cx="5802402" cy="321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37" y="2158206"/>
            <a:ext cx="86201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Main Categories of Elements and Attributes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379" y="1077598"/>
            <a:ext cx="923694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dirty="0"/>
              <a:t>The main categories of elements are mentioned below: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Block level elements </a:t>
            </a:r>
            <a:r>
              <a:rPr lang="en-US" altLang="ja-JP" dirty="0" smtClean="0"/>
              <a:t>: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 smtClean="0"/>
              <a:t>	 </a:t>
            </a:r>
            <a:r>
              <a:rPr lang="en-US" altLang="ja-JP" dirty="0"/>
              <a:t>&lt;div&gt;, &lt;p&gt;, &lt;h1&gt; to &lt;h6&gt;, &lt;form&gt;, &lt;table&gt; etc.,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Inline elements : </a:t>
            </a:r>
            <a:endParaRPr lang="en-US" altLang="ja-JP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ja-JP" dirty="0" smtClean="0"/>
              <a:t>&lt;</a:t>
            </a:r>
            <a:r>
              <a:rPr lang="en-US" altLang="ja-JP" dirty="0" err="1"/>
              <a:t>img</a:t>
            </a:r>
            <a:r>
              <a:rPr lang="en-US" altLang="ja-JP" dirty="0"/>
              <a:t>&gt;, &lt;a&gt;, &lt;span&gt;, &lt;input&gt; etc.,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lvl="0" indent="-285750">
              <a:lnSpc>
                <a:spcPct val="150000"/>
              </a:lnSpc>
            </a:pPr>
            <a:r>
              <a:rPr lang="en-GB" b="1" u="sng" dirty="0"/>
              <a:t>Attributes: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Attributes are something </a:t>
            </a:r>
            <a:r>
              <a:rPr lang="en-US" dirty="0" smtClean="0"/>
              <a:t>which </a:t>
            </a:r>
            <a:r>
              <a:rPr lang="en-US" dirty="0"/>
              <a:t>give the additional information of the element. </a:t>
            </a:r>
            <a:endParaRPr lang="en-US" dirty="0" smtClean="0"/>
          </a:p>
          <a:p>
            <a:pPr marL="285750" indent="-285750">
              <a:lnSpc>
                <a:spcPct val="150000"/>
              </a:lnSpc>
            </a:pPr>
            <a:r>
              <a:rPr lang="en-US" i="1" dirty="0" smtClean="0"/>
              <a:t>	Ex</a:t>
            </a:r>
            <a:r>
              <a:rPr lang="en-US" i="1" dirty="0"/>
              <a:t>. name, width, height, alt, </a:t>
            </a:r>
            <a:r>
              <a:rPr lang="en-US" i="1" dirty="0" smtClean="0"/>
              <a:t>title, </a:t>
            </a:r>
            <a:r>
              <a:rPr lang="en-US" i="1" dirty="0" err="1" smtClean="0"/>
              <a:t>href</a:t>
            </a:r>
            <a:r>
              <a:rPr lang="en-US" i="1" dirty="0" smtClean="0"/>
              <a:t>, id</a:t>
            </a:r>
            <a:r>
              <a:rPr lang="en-US" i="1" dirty="0"/>
              <a:t>, class, etc.,</a:t>
            </a:r>
          </a:p>
          <a:p>
            <a:pPr marL="285750" lvl="0" indent="-285750">
              <a:lnSpc>
                <a:spcPct val="150000"/>
              </a:lnSpc>
            </a:pPr>
            <a:endParaRPr lang="en-GB" b="1" u="sng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Block and Inline Elements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379" y="1077598"/>
            <a:ext cx="92369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/>
              <a:t>Every HTML element has a default display value, depending on what type of element it 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two display values: block and inline.</a:t>
            </a:r>
          </a:p>
          <a:p>
            <a:pPr marL="285750" indent="-285750"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</a:pPr>
            <a:r>
              <a:rPr lang="en-US" b="1" u="sng" dirty="0"/>
              <a:t>Block-level Elements: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block-level element always begins a new line on a web page.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extends the full width of the available horizontal space of its parent element.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block level element has a top and a bottom margin, whereas an inline element does not.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: &lt;div&gt;&lt;/div&gt;</a:t>
            </a:r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Block and Inline Elements continue..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379" y="1077598"/>
            <a:ext cx="9236941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Inline Elements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inline element does not start on a new line.</a:t>
            </a:r>
          </a:p>
          <a:p>
            <a:pPr marL="457200" lvl="0" indent="-346075"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inline element only takes up as much width as necessary.</a:t>
            </a:r>
          </a:p>
          <a:p>
            <a:pPr marL="457200" lvl="0" indent="-346075"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</a:rPr>
              <a:t>Eg</a:t>
            </a:r>
            <a:r>
              <a:rPr lang="en-US" dirty="0">
                <a:solidFill>
                  <a:schemeClr val="dk1"/>
                </a:solidFill>
              </a:rPr>
              <a:t>: &lt;span&gt;&lt;/span&gt;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indent="-346075">
              <a:buClr>
                <a:schemeClr val="dk1"/>
              </a:buClr>
              <a:buSzPts val="1850"/>
            </a:pPr>
            <a:r>
              <a:rPr lang="en-US" b="1" dirty="0">
                <a:solidFill>
                  <a:schemeClr val="dk1"/>
                </a:solidFill>
              </a:rPr>
              <a:t>Note</a:t>
            </a:r>
            <a:r>
              <a:rPr lang="en-US" dirty="0">
                <a:solidFill>
                  <a:schemeClr val="dk1"/>
                </a:solidFill>
              </a:rPr>
              <a:t>: An inline element cannot contain a block-level element!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HTML?</a:t>
            </a:r>
          </a:p>
        </p:txBody>
      </p:sp>
      <p:sp>
        <p:nvSpPr>
          <p:cNvPr id="9" name="Rectangle 8"/>
          <p:cNvSpPr/>
          <p:nvPr/>
        </p:nvSpPr>
        <p:spPr>
          <a:xfrm>
            <a:off x="546340" y="1091111"/>
            <a:ext cx="8890958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(</a:t>
            </a:r>
            <a:r>
              <a:rPr lang="en-US" altLang="ja-JP" dirty="0" err="1"/>
              <a:t>HyperText</a:t>
            </a:r>
            <a:r>
              <a:rPr lang="en-US" altLang="ja-JP" dirty="0"/>
              <a:t> Markup Language) is the most basic building block of the Web. 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describes the structure of a Web page.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consists of a series of elements.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tell the browser how to display the content.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are represented by tags.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tags label pieces of content such as "heading", "paragraph", "table", and so on.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Browsers do not display the HTML tags, but use them to render the content of the page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53246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5632" y="767535"/>
            <a:ext cx="923694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&lt;div&gt; Tag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&lt;div&gt; tag defines a division or a section in an HTML document.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&lt;div&gt; element is often used as a container for other HTML elements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&lt;span&gt; Tag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is used to group inline-elements in a document.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provides no visual change by itself.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provides a way to add a hook to a part of a text or a part of a document</a:t>
            </a: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r>
              <a:rPr lang="en-US" b="1" i="1" dirty="0"/>
              <a:t> 								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</p:txBody>
      </p:sp>
      <p:sp>
        <p:nvSpPr>
          <p:cNvPr id="12" name="Rectangle 11"/>
          <p:cNvSpPr/>
          <p:nvPr/>
        </p:nvSpPr>
        <p:spPr>
          <a:xfrm>
            <a:off x="569343" y="5089585"/>
            <a:ext cx="7237563" cy="55209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&lt;p&gt;My mother has &lt;span style="</a:t>
            </a:r>
            <a:r>
              <a:rPr lang="en-US" dirty="0" err="1">
                <a:solidFill>
                  <a:schemeClr val="tx1"/>
                </a:solidFill>
              </a:rPr>
              <a:t>color:blue</a:t>
            </a:r>
            <a:r>
              <a:rPr lang="en-US" dirty="0">
                <a:solidFill>
                  <a:schemeClr val="tx1"/>
                </a:solidFill>
              </a:rPr>
              <a:t>"&gt;blue&lt;/span&gt; eyes.&lt;/p&gt;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0205" y="2101968"/>
            <a:ext cx="5428890" cy="13658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&lt;div style="background-</a:t>
            </a:r>
            <a:r>
              <a:rPr lang="en-US" dirty="0" err="1">
                <a:solidFill>
                  <a:schemeClr val="tx1"/>
                </a:solidFill>
              </a:rPr>
              <a:t>color:lightblue</a:t>
            </a:r>
            <a:r>
              <a:rPr lang="en-US" dirty="0">
                <a:solidFill>
                  <a:schemeClr val="tx1"/>
                </a:solidFill>
              </a:rPr>
              <a:t>"&gt;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&lt;h3&gt;This is a heading&lt;/h3&gt;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&lt;p&gt;This is a paragraph.&lt;/p&gt;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945" y="1610951"/>
            <a:ext cx="11438437" cy="480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646" y="1449977"/>
            <a:ext cx="10907485" cy="489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USEFULL TAGS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98617" y="1619794"/>
            <a:ext cx="7432765" cy="479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6824" y="1609431"/>
            <a:ext cx="33909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275" y="2872740"/>
            <a:ext cx="2860766" cy="784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0023" y="3833268"/>
            <a:ext cx="98202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8193" y="222069"/>
            <a:ext cx="11652069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639" y="3694476"/>
            <a:ext cx="67532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337" y="352697"/>
            <a:ext cx="9052560" cy="574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11862" y="5870258"/>
            <a:ext cx="7429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072" y="1964168"/>
            <a:ext cx="4276725" cy="713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8387" y="2983774"/>
            <a:ext cx="3802516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Empty HTML Elements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5632" y="758421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HTML elements with no content are called empty elements.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FF768E8-BBE3-40EB-A37D-9B0959D91801}"/>
              </a:ext>
            </a:extLst>
          </p:cNvPr>
          <p:cNvSpPr/>
          <p:nvPr/>
        </p:nvSpPr>
        <p:spPr>
          <a:xfrm>
            <a:off x="323326" y="1341115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Line Break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&gt; is an empty element without a closing tag (the 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&gt; tag defines a line break).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9D52BCD-7B97-4F70-B3B8-DF0FC1A2B214}"/>
              </a:ext>
            </a:extLst>
          </p:cNvPr>
          <p:cNvSpPr/>
          <p:nvPr/>
        </p:nvSpPr>
        <p:spPr>
          <a:xfrm>
            <a:off x="321126" y="2314874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&lt;p&gt;This is a 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 /&gt; paragraph with a line break.&lt;/p&gt;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8C3EAEA-1B41-42B3-A0F0-5F71902A89B0}"/>
              </a:ext>
            </a:extLst>
          </p:cNvPr>
          <p:cNvSpPr/>
          <p:nvPr/>
        </p:nvSpPr>
        <p:spPr>
          <a:xfrm>
            <a:off x="285182" y="2926021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Horizontal Lines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Horizontal lines are used to visually break-up sections of a document.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E72856-8916-435F-B5F9-8FB8FF1B2EB6}"/>
              </a:ext>
            </a:extLst>
          </p:cNvPr>
          <p:cNvSpPr/>
          <p:nvPr/>
        </p:nvSpPr>
        <p:spPr>
          <a:xfrm>
            <a:off x="285182" y="3899779"/>
            <a:ext cx="6003984" cy="10344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dk1"/>
                </a:solidFill>
              </a:rPr>
              <a:t>&lt;p&gt;This is paragraph one and should be on top&lt;/p&gt;</a:t>
            </a:r>
          </a:p>
          <a:p>
            <a:r>
              <a:rPr lang="en-US" dirty="0">
                <a:solidFill>
                  <a:schemeClr val="dk1"/>
                </a:solidFill>
              </a:rPr>
              <a:t>&lt;</a:t>
            </a:r>
            <a:r>
              <a:rPr lang="en-US" dirty="0" err="1">
                <a:solidFill>
                  <a:schemeClr val="dk1"/>
                </a:solidFill>
              </a:rPr>
              <a:t>hr</a:t>
            </a:r>
            <a:r>
              <a:rPr lang="en-US" dirty="0">
                <a:solidFill>
                  <a:schemeClr val="dk1"/>
                </a:solidFill>
              </a:rPr>
              <a:t> /&gt;</a:t>
            </a:r>
          </a:p>
          <a:p>
            <a:r>
              <a:rPr lang="en-US" dirty="0">
                <a:solidFill>
                  <a:schemeClr val="dk1"/>
                </a:solidFill>
              </a:rPr>
              <a:t>&lt;p&gt;This is paragraph two and should be at bottom&lt;/p&gt;</a:t>
            </a:r>
          </a:p>
        </p:txBody>
      </p:sp>
    </p:spTree>
    <p:extLst>
      <p:ext uri="{BB962C8B-B14F-4D97-AF65-F5344CB8AC3E}">
        <p14:creationId xmlns:p14="http://schemas.microsoft.com/office/powerpoint/2010/main" xmlns="" val="1028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3925" y="1737360"/>
            <a:ext cx="10344150" cy="45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Hypertext </a:t>
            </a:r>
            <a:r>
              <a:rPr lang="en-US" sz="3600" b="1" dirty="0">
                <a:solidFill>
                  <a:srgbClr val="0064B5"/>
                </a:solidFill>
              </a:rPr>
              <a:t>&amp; Markup?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is a text which references to other text.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means machine readable text and Markup means to structure it in a specific format.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So, HTML is called hypertext markup language because it is a language that allows users to organize, improve the appearance of, and link text with data on the internet.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ATTRIBUTE  Q&amp;A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274" y="1515291"/>
            <a:ext cx="11521440" cy="501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268" y="1737360"/>
            <a:ext cx="10411097" cy="469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History of HTML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9" name="Picture 8" descr="w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45" y="2011557"/>
            <a:ext cx="7712109" cy="28348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652" y="1086937"/>
            <a:ext cx="7928577" cy="476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&lt;!</a:t>
            </a:r>
            <a:r>
              <a:rPr lang="en-US" sz="3600" b="1" dirty="0" err="1">
                <a:solidFill>
                  <a:srgbClr val="0064B5"/>
                </a:solidFill>
              </a:rPr>
              <a:t>Doctype</a:t>
            </a:r>
            <a:r>
              <a:rPr lang="en-US" sz="3600" b="1" dirty="0">
                <a:solidFill>
                  <a:srgbClr val="0064B5"/>
                </a:solidFill>
              </a:rPr>
              <a:t> html&gt; Declaration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10" name="Google Shape;16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144" y="1159798"/>
            <a:ext cx="11277906" cy="3989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08984" y="120769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HTML – Head Tag Containers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2499" y="870564"/>
            <a:ext cx="1080695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Head </a:t>
            </a:r>
            <a:r>
              <a:rPr lang="en-US" altLang="ja-JP" b="1" u="sng" dirty="0" smtClean="0"/>
              <a:t>Element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Title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Style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Link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Script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Meta tag</a:t>
            </a:r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08984" y="120769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 continue..</a:t>
            </a:r>
          </a:p>
        </p:txBody>
      </p:sp>
      <p:sp>
        <p:nvSpPr>
          <p:cNvPr id="8" name="Rectangle 7"/>
          <p:cNvSpPr/>
          <p:nvPr/>
        </p:nvSpPr>
        <p:spPr>
          <a:xfrm>
            <a:off x="312499" y="870564"/>
            <a:ext cx="1080695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Head Element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The &lt;head&gt; element is a container for metadata and is placed between the &lt;html&gt; tag and the &lt;body&gt; tag.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HTML metadata is data about the HTML document.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Metadata typically define the document title, character set, styles, scripts, and other meta information.</a:t>
            </a:r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&lt;title&gt; Element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&lt;title&gt; element defines the title of the document.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Defines a title in the browser toolbar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Provides a title for the page when it is added to favorites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Displays a title for the page in search engine-results</a:t>
            </a:r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</a:t>
            </a:r>
            <a:r>
              <a:rPr lang="en-US" sz="3600" b="1" dirty="0" smtClean="0">
                <a:solidFill>
                  <a:srgbClr val="0064B5"/>
                </a:solidFill>
              </a:rPr>
              <a:t>Body Tags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4643" y="991335"/>
            <a:ext cx="9236941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Heading Tags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h1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h2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h3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h4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h5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h6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Paragraph Tag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p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Horizontal ruler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hr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Anchor(Link) Tag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a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(anchor) 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List Tag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ul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(unordered list),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ol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(ordered list) and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li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(list element) 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Image Tag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img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Divider, denoted using the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div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Text span, denoted using the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span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7110</TotalTime>
  <Words>778</Words>
  <Application>Microsoft Office PowerPoint</Application>
  <PresentationFormat>Custom</PresentationFormat>
  <Paragraphs>127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QUESTION</vt:lpstr>
      <vt:lpstr>QUESTION</vt:lpstr>
      <vt:lpstr>QUESTION</vt:lpstr>
      <vt:lpstr>QUESTION</vt:lpstr>
      <vt:lpstr>Slide 15</vt:lpstr>
      <vt:lpstr>QUESTION</vt:lpstr>
      <vt:lpstr>Slide 17</vt:lpstr>
      <vt:lpstr>Slide 18</vt:lpstr>
      <vt:lpstr>Slide 19</vt:lpstr>
      <vt:lpstr>Slide 20</vt:lpstr>
      <vt:lpstr>QUESTION</vt:lpstr>
      <vt:lpstr>QUESTION</vt:lpstr>
      <vt:lpstr>USEFULL TAGS</vt:lpstr>
      <vt:lpstr>QUESTION</vt:lpstr>
      <vt:lpstr>Slide 25</vt:lpstr>
      <vt:lpstr>Slide 26</vt:lpstr>
      <vt:lpstr>QUESTION</vt:lpstr>
      <vt:lpstr>Slide 28</vt:lpstr>
      <vt:lpstr>ASSIGNMENT</vt:lpstr>
      <vt:lpstr>HTML ATTRIBUTE  Q&amp;A</vt:lpstr>
      <vt:lpstr>QUESTION?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283</cp:revision>
  <dcterms:created xsi:type="dcterms:W3CDTF">2021-03-13T13:53:48Z</dcterms:created>
  <dcterms:modified xsi:type="dcterms:W3CDTF">2022-06-16T12:05:50Z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