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421" r:id="rId3"/>
    <p:sldId id="422" r:id="rId4"/>
    <p:sldId id="432" r:id="rId5"/>
    <p:sldId id="430" r:id="rId6"/>
    <p:sldId id="423" r:id="rId7"/>
    <p:sldId id="424" r:id="rId8"/>
    <p:sldId id="425" r:id="rId9"/>
    <p:sldId id="426" r:id="rId10"/>
    <p:sldId id="427" r:id="rId11"/>
    <p:sldId id="428" r:id="rId12"/>
    <p:sldId id="429" r:id="rId13"/>
    <p:sldId id="433" r:id="rId14"/>
    <p:sldId id="434" r:id="rId15"/>
    <p:sldId id="370" r:id="rId16"/>
    <p:sldId id="371" r:id="rId17"/>
    <p:sldId id="372" r:id="rId18"/>
    <p:sldId id="410" r:id="rId19"/>
    <p:sldId id="411" r:id="rId20"/>
    <p:sldId id="412" r:id="rId21"/>
    <p:sldId id="414" r:id="rId22"/>
    <p:sldId id="415" r:id="rId23"/>
    <p:sldId id="416" r:id="rId24"/>
    <p:sldId id="417" r:id="rId25"/>
    <p:sldId id="418" r:id="rId26"/>
    <p:sldId id="419" r:id="rId27"/>
    <p:sldId id="42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Length Units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563" y="1414599"/>
            <a:ext cx="10868568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 of absolute Units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90949" y="1894114"/>
            <a:ext cx="6805748" cy="462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 of relative Units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88115"/>
            <a:ext cx="10620103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 of relative and absolute % related to parent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8679" y="1633130"/>
            <a:ext cx="1203007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 of relative and absolute </a:t>
            </a:r>
            <a:r>
              <a:rPr lang="en-US" dirty="0" err="1" smtClean="0"/>
              <a:t>vw</a:t>
            </a:r>
            <a:r>
              <a:rPr lang="en-US" dirty="0" smtClean="0"/>
              <a:t> and </a:t>
            </a:r>
            <a:r>
              <a:rPr lang="en-US" dirty="0" err="1" smtClean="0"/>
              <a:t>vh</a:t>
            </a:r>
            <a:r>
              <a:rPr lang="en-US" dirty="0" smtClean="0"/>
              <a:t> related to </a:t>
            </a:r>
            <a:r>
              <a:rPr lang="en-US" smtClean="0"/>
              <a:t>screen size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1868669"/>
            <a:ext cx="10090242" cy="4401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 Basic Selectors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6947" y="837564"/>
            <a:ext cx="6779548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 CSS selector selects the HTML element(s) which we want to style 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3251" y="1303153"/>
            <a:ext cx="936284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Types of Selectors: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element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id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class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Universal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Grouping Selector</a:t>
            </a: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Selectors</a:t>
            </a:r>
          </a:p>
        </p:txBody>
      </p:sp>
      <p:sp>
        <p:nvSpPr>
          <p:cNvPr id="8" name="Rectangle 7"/>
          <p:cNvSpPr/>
          <p:nvPr/>
        </p:nvSpPr>
        <p:spPr>
          <a:xfrm>
            <a:off x="376383" y="802821"/>
            <a:ext cx="93628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element Selector: </a:t>
            </a:r>
            <a:r>
              <a:rPr lang="en-US" dirty="0" smtClean="0"/>
              <a:t>- The element selector selects HTML elements based on the element name</a:t>
            </a: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id Selector </a:t>
            </a:r>
            <a:r>
              <a:rPr lang="en-US" dirty="0" smtClean="0"/>
              <a:t>- id selector uses the id attribute of an HTML element to select a specific element</a:t>
            </a: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class Selector</a:t>
            </a:r>
            <a:r>
              <a:rPr lang="en-US" dirty="0" smtClean="0"/>
              <a:t> - Class selector selects HTML elements with a specific class attribute</a:t>
            </a: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57307" y="1293961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p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text-align: center;</a:t>
            </a:r>
          </a:p>
          <a:p>
            <a:r>
              <a:rPr lang="en-US" sz="1600" dirty="0" smtClean="0">
                <a:solidFill>
                  <a:schemeClr val="dk1"/>
                </a:solidFill>
              </a:rPr>
              <a:t>  color: red;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54431" y="2990489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dk1"/>
                </a:solidFill>
              </a:rPr>
              <a:t>#</a:t>
            </a:r>
            <a:r>
              <a:rPr lang="es-ES" sz="1600" dirty="0" err="1" smtClean="0">
                <a:solidFill>
                  <a:schemeClr val="dk1"/>
                </a:solidFill>
              </a:rPr>
              <a:t>textBoxName</a:t>
            </a:r>
            <a:r>
              <a:rPr lang="es-ES" sz="1600" dirty="0" smtClean="0">
                <a:solidFill>
                  <a:schemeClr val="dk1"/>
                </a:solidFill>
              </a:rPr>
              <a:t>{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 </a:t>
            </a:r>
            <a:r>
              <a:rPr lang="es-ES" sz="1600" dirty="0" err="1" smtClean="0">
                <a:solidFill>
                  <a:schemeClr val="dk1"/>
                </a:solidFill>
              </a:rPr>
              <a:t>text-align</a:t>
            </a:r>
            <a:r>
              <a:rPr lang="es-ES" sz="1600" dirty="0" smtClean="0">
                <a:solidFill>
                  <a:schemeClr val="dk1"/>
                </a:solidFill>
              </a:rPr>
              <a:t>: center;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 color: red;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60182" y="4626633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dk1"/>
                </a:solidFill>
              </a:rPr>
              <a:t>.portal {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 </a:t>
            </a:r>
            <a:r>
              <a:rPr lang="es-ES" sz="1600" dirty="0" err="1" smtClean="0">
                <a:solidFill>
                  <a:schemeClr val="dk1"/>
                </a:solidFill>
              </a:rPr>
              <a:t>text-align</a:t>
            </a:r>
            <a:r>
              <a:rPr lang="es-ES" sz="1600" dirty="0" smtClean="0">
                <a:solidFill>
                  <a:schemeClr val="dk1"/>
                </a:solidFill>
              </a:rPr>
              <a:t>: center;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 color: </a:t>
            </a:r>
            <a:r>
              <a:rPr lang="es-ES" sz="1600" dirty="0" err="1" smtClean="0">
                <a:solidFill>
                  <a:schemeClr val="dk1"/>
                </a:solidFill>
              </a:rPr>
              <a:t>black</a:t>
            </a:r>
            <a:r>
              <a:rPr lang="es-ES" sz="1600" dirty="0" smtClean="0">
                <a:solidFill>
                  <a:schemeClr val="dk1"/>
                </a:solidFill>
              </a:rPr>
              <a:t>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Selectors</a:t>
            </a:r>
          </a:p>
        </p:txBody>
      </p:sp>
      <p:sp>
        <p:nvSpPr>
          <p:cNvPr id="8" name="Rectangle 7"/>
          <p:cNvSpPr/>
          <p:nvPr/>
        </p:nvSpPr>
        <p:spPr>
          <a:xfrm>
            <a:off x="376383" y="802821"/>
            <a:ext cx="936284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Universal Selector:</a:t>
            </a:r>
            <a:r>
              <a:rPr lang="en-US" dirty="0" smtClean="0"/>
              <a:t> -  </a:t>
            </a:r>
            <a:r>
              <a:rPr lang="en-US" sz="1600" dirty="0" smtClean="0"/>
              <a:t>CSS rule below will affect every HTML element on the page</a:t>
            </a: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IN" b="1" u="sng" dirty="0" smtClean="0"/>
          </a:p>
          <a:p>
            <a:pPr marL="285750" indent="-285750">
              <a:lnSpc>
                <a:spcPct val="150000"/>
              </a:lnSpc>
            </a:pPr>
            <a:endParaRPr lang="en-IN" b="1" u="sng" dirty="0" smtClean="0"/>
          </a:p>
          <a:p>
            <a:pPr marL="285750" indent="-285750">
              <a:lnSpc>
                <a:spcPct val="150000"/>
              </a:lnSpc>
            </a:pPr>
            <a:endParaRPr lang="en-IN" b="1" u="sng" dirty="0" smtClean="0"/>
          </a:p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Grouping Selector</a:t>
            </a:r>
          </a:p>
          <a:p>
            <a:pPr marL="285750" indent="-285750">
              <a:lnSpc>
                <a:spcPct val="150000"/>
              </a:lnSpc>
            </a:pP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57307" y="1293961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*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text-align: center;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color: blue;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37178" y="3131389"/>
            <a:ext cx="3597108" cy="304512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solidFill>
                  <a:schemeClr val="dk1"/>
                </a:solidFill>
              </a:rPr>
              <a:t>h1 {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 </a:t>
            </a:r>
            <a:r>
              <a:rPr lang="es-ES" sz="1400" dirty="0" err="1" smtClean="0">
                <a:solidFill>
                  <a:schemeClr val="dk1"/>
                </a:solidFill>
              </a:rPr>
              <a:t>text-align</a:t>
            </a:r>
            <a:r>
              <a:rPr lang="es-ES" sz="1400" dirty="0" smtClean="0">
                <a:solidFill>
                  <a:schemeClr val="dk1"/>
                </a:solidFill>
              </a:rPr>
              <a:t>: center;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 color: red;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}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/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h2 {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 </a:t>
            </a:r>
            <a:r>
              <a:rPr lang="es-ES" sz="1400" dirty="0" err="1" smtClean="0">
                <a:solidFill>
                  <a:schemeClr val="dk1"/>
                </a:solidFill>
              </a:rPr>
              <a:t>text-align</a:t>
            </a:r>
            <a:r>
              <a:rPr lang="es-ES" sz="1400" dirty="0" smtClean="0">
                <a:solidFill>
                  <a:schemeClr val="dk1"/>
                </a:solidFill>
              </a:rPr>
              <a:t>: center;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 color: red;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}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/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p {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 </a:t>
            </a:r>
            <a:r>
              <a:rPr lang="es-ES" sz="1400" dirty="0" err="1" smtClean="0">
                <a:solidFill>
                  <a:schemeClr val="dk1"/>
                </a:solidFill>
              </a:rPr>
              <a:t>text-align</a:t>
            </a:r>
            <a:r>
              <a:rPr lang="es-ES" sz="1400" dirty="0" smtClean="0">
                <a:solidFill>
                  <a:schemeClr val="dk1"/>
                </a:solidFill>
              </a:rPr>
              <a:t>: center;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 color: red;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}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7372817" y="3775493"/>
            <a:ext cx="3597108" cy="133134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h1, h2, p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 text-align: center;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color: red;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856672" y="4123426"/>
            <a:ext cx="1871932" cy="448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8001" y="1785529"/>
            <a:ext cx="8060055" cy="3387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0118" y="1854381"/>
            <a:ext cx="6153013" cy="2913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Text-align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4583" y="1790700"/>
            <a:ext cx="10659291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9299" y="1793965"/>
            <a:ext cx="7362552" cy="3156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755" y="1798729"/>
            <a:ext cx="7429908" cy="384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055" y="1854108"/>
            <a:ext cx="7258050" cy="316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5482" y="1841727"/>
            <a:ext cx="8445272" cy="356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928" y="1776413"/>
            <a:ext cx="7628301" cy="274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5536" y="1725385"/>
            <a:ext cx="7575504" cy="3434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8056" y="1728516"/>
            <a:ext cx="6534150" cy="2895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7184" y="1834651"/>
            <a:ext cx="7270976" cy="414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Text-align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7944" y="1781016"/>
            <a:ext cx="6363382" cy="2163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1838" y="1237433"/>
            <a:ext cx="351472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Colors </a:t>
            </a:r>
            <a:r>
              <a:rPr lang="en-US" dirty="0" smtClean="0"/>
              <a:t>- Colors are specified using predefined color names, or RGB, HEX, HSL, RGBA, HSLA values.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Text Color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Border Color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Background Color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Color Values - </a:t>
            </a:r>
            <a:r>
              <a:rPr lang="en-US" sz="1600" dirty="0" smtClean="0"/>
              <a:t>In CSS, colors can also be specified using RGB values, HEX values, HSL values: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73296" y="1578638"/>
            <a:ext cx="4942832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&lt;h1 style="</a:t>
            </a:r>
            <a:r>
              <a:rPr lang="en-US" sz="1600" dirty="0" err="1" smtClean="0">
                <a:solidFill>
                  <a:schemeClr val="tx1"/>
                </a:solidFill>
              </a:rPr>
              <a:t>color:blue</a:t>
            </a:r>
            <a:r>
              <a:rPr lang="en-US" sz="1600" dirty="0" smtClean="0">
                <a:solidFill>
                  <a:schemeClr val="tx1"/>
                </a:solidFill>
              </a:rPr>
              <a:t>;"&gt;Hello World&lt;/h1&gt;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21537" y="4068791"/>
            <a:ext cx="5046350" cy="46870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&lt;h1 style="background-</a:t>
            </a:r>
            <a:r>
              <a:rPr lang="en-US" sz="1400" dirty="0" err="1" smtClean="0">
                <a:solidFill>
                  <a:schemeClr val="tx1"/>
                </a:solidFill>
              </a:rPr>
              <a:t>color:DodgerBlue</a:t>
            </a:r>
            <a:r>
              <a:rPr lang="en-US" sz="1400" dirty="0" smtClean="0">
                <a:solidFill>
                  <a:schemeClr val="tx1"/>
                </a:solidFill>
              </a:rPr>
              <a:t>;"&gt;Hello World&lt;/h1&gt;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53167" y="2800713"/>
            <a:ext cx="5023345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&lt;h1 style="border:2px solid Tomato;"&gt;Hello World&lt;/h1&gt;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27288" y="5213229"/>
            <a:ext cx="5046350" cy="1040922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Tomato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rgb</a:t>
            </a:r>
            <a:r>
              <a:rPr lang="en-US" sz="1400" dirty="0" smtClean="0">
                <a:solidFill>
                  <a:schemeClr val="tx1"/>
                </a:solidFill>
              </a:rPr>
              <a:t>(255, 99, 71)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#ff6347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hsl</a:t>
            </a:r>
            <a:r>
              <a:rPr lang="en-US" sz="1400" dirty="0" smtClean="0">
                <a:solidFill>
                  <a:schemeClr val="tx1"/>
                </a:solidFill>
              </a:rPr>
              <a:t>(9, 100%, 64%)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Font-size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86596" y="1825625"/>
            <a:ext cx="6618807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Unit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4725" y="1641951"/>
            <a:ext cx="10455457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8112" y="3365863"/>
            <a:ext cx="7715250" cy="1624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two general kinds of units used for length and size in CSS: absolute and relative.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1267" y="1924050"/>
            <a:ext cx="10395041" cy="3706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Length Units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5624" y="1825625"/>
            <a:ext cx="746075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Length Units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5353" y="1842135"/>
            <a:ext cx="10436270" cy="4140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8557</TotalTime>
  <Words>271</Words>
  <Application>Microsoft Office PowerPoint</Application>
  <PresentationFormat>Custom</PresentationFormat>
  <Paragraphs>78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Text-align</vt:lpstr>
      <vt:lpstr>Text-align</vt:lpstr>
      <vt:lpstr>Slide 4</vt:lpstr>
      <vt:lpstr>Font-size</vt:lpstr>
      <vt:lpstr>CSS Unit</vt:lpstr>
      <vt:lpstr>There are two general kinds of units used for length and size in CSS: absolute and relative.</vt:lpstr>
      <vt:lpstr>Absolute Length Units</vt:lpstr>
      <vt:lpstr>Relative Length Units</vt:lpstr>
      <vt:lpstr>Relative Length Units</vt:lpstr>
      <vt:lpstr>Other example of absolute Units</vt:lpstr>
      <vt:lpstr>Other example of relative Units</vt:lpstr>
      <vt:lpstr>Other example of relative and absolute % related to parent</vt:lpstr>
      <vt:lpstr>Other example of relative and absolute vw and vh related to screen size</vt:lpstr>
      <vt:lpstr>Slide 15</vt:lpstr>
      <vt:lpstr>Slide 16</vt:lpstr>
      <vt:lpstr>Slide 17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471</cp:revision>
  <dcterms:created xsi:type="dcterms:W3CDTF">2021-03-13T13:53:48Z</dcterms:created>
  <dcterms:modified xsi:type="dcterms:W3CDTF">2022-06-29T17:34:23Z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