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Variables are containers for storing data (values</a:t>
            </a:r>
            <a:r>
              <a:rPr lang="en-US" dirty="0" smtClean="0">
                <a:solidFill>
                  <a:schemeClr val="dk1"/>
                </a:solidFill>
              </a:rPr>
              <a:t>) </a:t>
            </a:r>
            <a:r>
              <a:rPr lang="en-US" dirty="0">
                <a:solidFill>
                  <a:schemeClr val="dk1"/>
                </a:solidFill>
              </a:rPr>
              <a:t>that hold information and allow us access them later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JavaScript variables must be identified with unique names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These unique names are called </a:t>
            </a:r>
            <a:r>
              <a:rPr lang="en-US" dirty="0" smtClean="0">
                <a:solidFill>
                  <a:schemeClr val="dk1"/>
                </a:solidFill>
              </a:rPr>
              <a:t>identifiers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 </a:t>
            </a:r>
            <a:r>
              <a:rPr lang="en-US" dirty="0">
                <a:solidFill>
                  <a:schemeClr val="dk1"/>
                </a:solidFill>
              </a:rPr>
              <a:t>will think of this as a box that has a label on it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46" y="3143359"/>
            <a:ext cx="7769834" cy="29528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57099" y="1601880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myNum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41672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Variables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We can </a:t>
            </a:r>
            <a:r>
              <a:rPr lang="en-US" dirty="0" err="1"/>
              <a:t>visualise</a:t>
            </a:r>
            <a:r>
              <a:rPr lang="en-US" dirty="0"/>
              <a:t> this a box that has a value added to it. </a:t>
            </a:r>
            <a:r>
              <a:rPr lang="en-US" dirty="0" smtClean="0"/>
              <a:t>Below </a:t>
            </a:r>
            <a:r>
              <a:rPr lang="en-US" dirty="0"/>
              <a:t>we add 4 to </a:t>
            </a:r>
            <a:r>
              <a:rPr lang="en-US" dirty="0" err="1" smtClean="0"/>
              <a:t>myNum</a:t>
            </a:r>
            <a:r>
              <a:rPr lang="en-US" dirty="0" smtClean="0"/>
              <a:t> variable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772528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4;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41" y="2146324"/>
            <a:ext cx="5630636" cy="34106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76683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4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291" y="2433351"/>
            <a:ext cx="5339151" cy="30782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9550" y="2051307"/>
            <a:ext cx="469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Changing variables after </a:t>
            </a:r>
            <a:r>
              <a:rPr lang="en-US" sz="1400" b="1" u="sng" dirty="0" err="1">
                <a:solidFill>
                  <a:srgbClr val="292929"/>
                </a:solidFill>
                <a:latin typeface="sohne"/>
              </a:rPr>
              <a:t>initialisation</a:t>
            </a:r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 (reassignment)</a:t>
            </a:r>
            <a:endParaRPr lang="en-US" sz="1400" b="1" i="0" u="sng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5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Data Types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data type specifies the type of data that a variable can </a:t>
            </a:r>
            <a:r>
              <a:rPr lang="en-US" dirty="0" smtClean="0">
                <a:solidFill>
                  <a:schemeClr val="dk1"/>
                </a:solidFill>
              </a:rPr>
              <a:t>store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provides different data types to hold different types of </a:t>
            </a:r>
            <a:r>
              <a:rPr lang="en-US" dirty="0" smtClean="0">
                <a:solidFill>
                  <a:schemeClr val="dk1"/>
                </a:solidFill>
              </a:rPr>
              <a:t>values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Two </a:t>
            </a:r>
            <a:r>
              <a:rPr lang="en-US" altLang="ja-JP" dirty="0"/>
              <a:t>types of data </a:t>
            </a:r>
            <a:r>
              <a:rPr lang="en-US" altLang="ja-JP" dirty="0" smtClean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Primitive data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Non-primitive (reference) data type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JavaScript is a </a:t>
            </a:r>
            <a:r>
              <a:rPr lang="en-US" altLang="ja-JP" b="1" dirty="0"/>
              <a:t>dynamic type language</a:t>
            </a:r>
            <a:r>
              <a:rPr lang="en-US" altLang="ja-JP" dirty="0"/>
              <a:t>, 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means </a:t>
            </a:r>
            <a:r>
              <a:rPr lang="en-US" altLang="ja-JP" dirty="0"/>
              <a:t>you don't need to specify type of the </a:t>
            </a:r>
            <a:r>
              <a:rPr lang="en-US" altLang="ja-JP" dirty="0" smtClean="0"/>
              <a:t>variable</a:t>
            </a:r>
            <a:endParaRPr lang="en-US" altLang="ja-JP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60" y="940525"/>
            <a:ext cx="3786036" cy="4102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9648" y="3554631"/>
            <a:ext cx="3686262" cy="78437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a= 10; //</a:t>
            </a:r>
            <a:r>
              <a:rPr lang="nb-NO" sz="1500" dirty="0">
                <a:solidFill>
                  <a:schemeClr val="tx1"/>
                </a:solidFill>
              </a:rPr>
              <a:t>holding number  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</a:t>
            </a:r>
            <a:r>
              <a:rPr lang="nb-NO" sz="1500" dirty="0" smtClean="0">
                <a:solidFill>
                  <a:schemeClr val="tx1"/>
                </a:solidFill>
              </a:rPr>
              <a:t>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string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92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0004312"/>
              </p:ext>
            </p:extLst>
          </p:nvPr>
        </p:nvGraphicFramePr>
        <p:xfrm>
          <a:off x="545780" y="970711"/>
          <a:ext cx="10780703" cy="36417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87737">
                  <a:extLst>
                    <a:ext uri="{9D8B030D-6E8A-4147-A177-3AD203B41FA5}">
                      <a16:colId xmlns:a16="http://schemas.microsoft.com/office/drawing/2014/main" xmlns="" val="3478525792"/>
                    </a:ext>
                  </a:extLst>
                </a:gridCol>
                <a:gridCol w="7592966">
                  <a:extLst>
                    <a:ext uri="{9D8B030D-6E8A-4147-A177-3AD203B41FA5}">
                      <a16:colId xmlns:a16="http://schemas.microsoft.com/office/drawing/2014/main" xmlns="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String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sequence of characters e.g. "hello"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Number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numeric values e.g. 100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47236497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Boolean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boolean value either false or true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436068800"/>
                  </a:ext>
                </a:extLst>
              </a:tr>
              <a:tr h="37138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Undefined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data type whose variable is not initialized </a:t>
                      </a:r>
                      <a:r>
                        <a:rPr lang="en-US" dirty="0" smtClean="0">
                          <a:effectLst/>
                        </a:rPr>
                        <a:t>e.g.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a; </a:t>
                      </a:r>
                    </a:p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say that undefined means lack of value or unknown value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66088085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Null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null i.e. no value at all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366938088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5780" y="4780961"/>
            <a:ext cx="8206334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 smtClean="0">
                <a:solidFill>
                  <a:schemeClr val="tx1"/>
                </a:solidFill>
              </a:rPr>
              <a:t>var b= </a:t>
            </a:r>
            <a:r>
              <a:rPr lang="nb-NO" sz="1500" dirty="0">
                <a:solidFill>
                  <a:schemeClr val="tx1"/>
                </a:solidFill>
              </a:rPr>
              <a:t>"</a:t>
            </a:r>
            <a:r>
              <a:rPr lang="nb-NO" sz="1500" dirty="0" smtClean="0">
                <a:solidFill>
                  <a:schemeClr val="tx1"/>
                </a:solidFill>
              </a:rPr>
              <a:t>Ram"; //</a:t>
            </a:r>
            <a:r>
              <a:rPr lang="nb-NO" sz="1500" dirty="0">
                <a:solidFill>
                  <a:schemeClr val="tx1"/>
                </a:solidFill>
              </a:rPr>
              <a:t>holding </a:t>
            </a:r>
            <a:r>
              <a:rPr lang="nb-NO" sz="1500" dirty="0" smtClean="0">
                <a:solidFill>
                  <a:schemeClr val="tx1"/>
                </a:solidFill>
              </a:rPr>
              <a:t>string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a= 10; //holding number  </a:t>
            </a:r>
          </a:p>
          <a:p>
            <a:r>
              <a:rPr lang="nb-NO" sz="1500" dirty="0" smtClean="0">
                <a:solidFill>
                  <a:schemeClr val="tx1"/>
                </a:solidFill>
              </a:rPr>
              <a:t>Console.log(Boolean(10 </a:t>
            </a:r>
            <a:r>
              <a:rPr lang="nb-NO" sz="1500" dirty="0">
                <a:solidFill>
                  <a:schemeClr val="tx1"/>
                </a:solidFill>
              </a:rPr>
              <a:t>&gt; 9</a:t>
            </a:r>
            <a:r>
              <a:rPr lang="nb-NO" sz="1500" dirty="0" smtClean="0">
                <a:solidFill>
                  <a:schemeClr val="tx1"/>
                </a:solidFill>
              </a:rPr>
              <a:t>)) // boolean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myVar = null; 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04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719" y="824365"/>
            <a:ext cx="8212183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null and undefined are primitive values in JavaScript.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value means absence.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undefined value means lack of value.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or undefined value </a:t>
            </a:r>
            <a:r>
              <a:rPr lang="en-US" dirty="0" err="1">
                <a:solidFill>
                  <a:schemeClr val="dk1"/>
                </a:solidFill>
              </a:rPr>
              <a:t>evalutes</a:t>
            </a:r>
            <a:r>
              <a:rPr lang="en-US" dirty="0">
                <a:solidFill>
                  <a:schemeClr val="dk1"/>
                </a:solidFill>
              </a:rPr>
              <a:t> to false in conditional expression.</a:t>
            </a:r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42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Non-Primitive Data </a:t>
            </a:r>
            <a:r>
              <a:rPr lang="en-US" sz="3600" b="1" dirty="0">
                <a:solidFill>
                  <a:srgbClr val="0064B5"/>
                </a:solidFill>
              </a:rPr>
              <a:t>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3288962"/>
              </p:ext>
            </p:extLst>
          </p:nvPr>
        </p:nvGraphicFramePr>
        <p:xfrm>
          <a:off x="545780" y="970711"/>
          <a:ext cx="8485009" cy="171419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8925">
                  <a:extLst>
                    <a:ext uri="{9D8B030D-6E8A-4147-A177-3AD203B41FA5}">
                      <a16:colId xmlns:a16="http://schemas.microsoft.com/office/drawing/2014/main" xmlns="" val="3478525792"/>
                    </a:ext>
                  </a:extLst>
                </a:gridCol>
                <a:gridCol w="5976084">
                  <a:extLst>
                    <a:ext uri="{9D8B030D-6E8A-4147-A177-3AD203B41FA5}">
                      <a16:colId xmlns:a16="http://schemas.microsoft.com/office/drawing/2014/main" xmlns="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smtClean="0">
                          <a:effectLst/>
                        </a:rPr>
                        <a:t>Object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instance through which we can access members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group of similar values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47236497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1126" y="3405007"/>
            <a:ext cx="3798028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person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: 'Doe'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2" idx="1"/>
            <a:endCxn id="7" idx="0"/>
          </p:cNvCxnSpPr>
          <p:nvPr/>
        </p:nvCxnSpPr>
        <p:spPr>
          <a:xfrm rot="10800000" flipH="1" flipV="1">
            <a:off x="545780" y="1827809"/>
            <a:ext cx="1674360" cy="1577197"/>
          </a:xfrm>
          <a:prstGeom prst="bentConnector4">
            <a:avLst>
              <a:gd name="adj1" fmla="val -13653"/>
              <a:gd name="adj2" fmla="val 771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1286" y="3405006"/>
            <a:ext cx="3941720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[“John", “Doe"];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numericArray</a:t>
            </a:r>
            <a:r>
              <a:rPr lang="en-US" sz="1500" dirty="0">
                <a:solidFill>
                  <a:schemeClr val="tx1"/>
                </a:solidFill>
              </a:rPr>
              <a:t> = [1, 2, 3, 4];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13" idx="0"/>
          </p:cNvCxnSpPr>
          <p:nvPr/>
        </p:nvCxnSpPr>
        <p:spPr>
          <a:xfrm>
            <a:off x="1184366" y="2342606"/>
            <a:ext cx="6197780" cy="106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221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1216645"/>
            <a:ext cx="3798028" cy="176914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&lt;Left operand&gt; operator &lt;right operand&gt;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For example, in 1 + 2,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+ sign is an operator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1 is left side operand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2 is right side operand 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704914"/>
            <a:ext cx="89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An </a:t>
            </a:r>
            <a:r>
              <a:rPr lang="en-US" dirty="0">
                <a:solidFill>
                  <a:schemeClr val="dk1"/>
                </a:solidFill>
              </a:rPr>
              <a:t>operator performs some operation </a:t>
            </a:r>
            <a:r>
              <a:rPr lang="en-US" dirty="0" smtClean="0">
                <a:solidFill>
                  <a:schemeClr val="dk1"/>
                </a:solidFill>
              </a:rPr>
              <a:t>on </a:t>
            </a:r>
            <a:r>
              <a:rPr lang="en-US" dirty="0">
                <a:solidFill>
                  <a:schemeClr val="dk1"/>
                </a:solidFill>
              </a:rPr>
              <a:t>single or multiple </a:t>
            </a:r>
            <a:r>
              <a:rPr lang="en-US" dirty="0" smtClean="0">
                <a:solidFill>
                  <a:schemeClr val="dk1"/>
                </a:solidFill>
              </a:rPr>
              <a:t>operands </a:t>
            </a:r>
            <a:r>
              <a:rPr lang="en-IN" dirty="0"/>
              <a:t>and produces a </a:t>
            </a:r>
            <a:r>
              <a:rPr lang="en-IN" dirty="0" smtClean="0"/>
              <a:t>result</a:t>
            </a:r>
          </a:p>
          <a:p>
            <a:r>
              <a:rPr lang="en-IN" dirty="0">
                <a:solidFill>
                  <a:schemeClr val="dk1"/>
                </a:solidFill>
              </a:rPr>
              <a:t>	</a:t>
            </a:r>
            <a:endParaRPr lang="en-IN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886" y="34717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Arithmetic </a:t>
            </a:r>
            <a:r>
              <a:rPr lang="en-IN" dirty="0" smtClean="0"/>
              <a:t>Operators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Comparison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Conditional </a:t>
            </a:r>
            <a:r>
              <a:rPr lang="en-IN" dirty="0" smtClean="0"/>
              <a:t>Operators or </a:t>
            </a:r>
            <a:r>
              <a:rPr lang="en-IN" smtClean="0"/>
              <a:t>Ternary Operator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91886" y="30639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 smtClean="0">
                <a:solidFill>
                  <a:schemeClr val="dk1"/>
                </a:solidFill>
              </a:rPr>
              <a:t>Types of Operators</a:t>
            </a:r>
            <a:endParaRPr lang="en-IN" b="1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39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- </a:t>
            </a:r>
            <a:r>
              <a:rPr lang="en-US" sz="3600" b="1" dirty="0" smtClean="0">
                <a:solidFill>
                  <a:srgbClr val="0064B5"/>
                </a:solidFill>
              </a:rPr>
              <a:t>Arithmetic</a:t>
            </a:r>
            <a:endParaRPr lang="en-US" sz="3600" b="1" dirty="0">
              <a:solidFill>
                <a:srgbClr val="0064B5"/>
              </a:solidFill>
            </a:endParaRP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1589" y="824365"/>
            <a:ext cx="5261068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Arithmetic </a:t>
            </a:r>
            <a:r>
              <a:rPr lang="en-US" sz="1500" b="1" u="sng" dirty="0" smtClean="0">
                <a:solidFill>
                  <a:schemeClr val="tx1"/>
                </a:solidFill>
              </a:rPr>
              <a:t>Operation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5, y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z = x + y; //performs addition and returns 15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- x; //performs subtraction and returns 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* y; //performs multiplication and returns 50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/ x; //performs division and returns 2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% 2; //returns division remainder </a:t>
            </a:r>
            <a:r>
              <a:rPr lang="en-US" sz="1500" dirty="0" smtClean="0">
                <a:solidFill>
                  <a:schemeClr val="tx1"/>
                </a:solidFill>
              </a:rPr>
              <a:t>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x++; //</a:t>
            </a:r>
            <a:r>
              <a:rPr lang="en-US" sz="1500" dirty="0">
                <a:solidFill>
                  <a:schemeClr val="tx1"/>
                </a:solidFill>
              </a:rPr>
              <a:t>post-increment, x will be 5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++x; //pre-increment, x will be 7 here 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x--; //post-decrement, x will be 7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--x; //pre-decrement, x will be 5 here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1922059"/>
              </p:ext>
            </p:extLst>
          </p:nvPr>
        </p:nvGraphicFramePr>
        <p:xfrm>
          <a:off x="254162" y="832531"/>
          <a:ext cx="6333172" cy="3539172"/>
        </p:xfrm>
        <a:graphic>
          <a:graphicData uri="http://schemas.openxmlformats.org/drawingml/2006/table">
            <a:tbl>
              <a:tblPr/>
              <a:tblGrid>
                <a:gridCol w="1522386">
                  <a:extLst>
                    <a:ext uri="{9D8B030D-6E8A-4147-A177-3AD203B41FA5}">
                      <a16:colId xmlns:a16="http://schemas.microsoft.com/office/drawing/2014/main" xmlns="" val="1298278947"/>
                    </a:ext>
                  </a:extLst>
                </a:gridCol>
                <a:gridCol w="4810786">
                  <a:extLst>
                    <a:ext uri="{9D8B030D-6E8A-4147-A177-3AD203B41FA5}">
                      <a16:colId xmlns:a16="http://schemas.microsoft.com/office/drawing/2014/main" xmlns="" val="3021137129"/>
                    </a:ext>
                  </a:extLst>
                </a:gridCol>
              </a:tblGrid>
              <a:tr h="581630"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8158283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Adds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034651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Subtract right operand from left operand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6045554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*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Multiply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512856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/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Divide left operand by right operand.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2262787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414141"/>
                          </a:solidFill>
                          <a:effectLst/>
                        </a:rPr>
                        <a:t>%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Modulus operator. Returns remainder of two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6860559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Increment operator. Increase operand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143872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Decrement operator. Decrease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771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93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7272</TotalTime>
  <Words>626</Words>
  <Application>Microsoft Office PowerPoint</Application>
  <PresentationFormat>Custom</PresentationFormat>
  <Paragraphs>116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339</cp:revision>
  <dcterms:created xsi:type="dcterms:W3CDTF">2021-03-13T13:53:48Z</dcterms:created>
  <dcterms:modified xsi:type="dcterms:W3CDTF">2022-07-25T16:05:47Z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