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28" r:id="rId3"/>
    <p:sldId id="329" r:id="rId4"/>
    <p:sldId id="330" r:id="rId5"/>
    <p:sldId id="331" r:id="rId6"/>
    <p:sldId id="332" r:id="rId7"/>
    <p:sldId id="394" r:id="rId8"/>
    <p:sldId id="395" r:id="rId9"/>
    <p:sldId id="396" r:id="rId10"/>
    <p:sldId id="397" r:id="rId11"/>
    <p:sldId id="398" r:id="rId12"/>
    <p:sldId id="39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28598" y="463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</a:t>
            </a:r>
            <a:r>
              <a:rPr lang="en-US" sz="3600" b="1" dirty="0" smtClean="0">
                <a:solidFill>
                  <a:srgbClr val="0064B5"/>
                </a:solidFill>
              </a:rPr>
              <a:t>– Else if </a:t>
            </a:r>
            <a:r>
              <a:rPr lang="en-US" sz="3600" b="1" dirty="0">
                <a:solidFill>
                  <a:srgbClr val="0064B5"/>
                </a:solidFill>
              </a:rPr>
              <a:t>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763" y="1199672"/>
            <a:ext cx="4973685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if(condition expression){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if the number if positive, negative or zero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number = </a:t>
            </a:r>
            <a:r>
              <a:rPr lang="en-US" sz="1500" dirty="0" smtClean="0">
                <a:solidFill>
                  <a:schemeClr val="tx1"/>
                </a:solidFill>
              </a:rPr>
              <a:t>2;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number </a:t>
            </a:r>
            <a:r>
              <a:rPr lang="en-US" sz="1500" dirty="0">
                <a:solidFill>
                  <a:schemeClr val="tx1"/>
                </a:solidFill>
              </a:rPr>
              <a:t>is positive");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if (number &gt;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if (number ==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console.log("The number is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number is negative");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"else if" condition when you want to apply second level condition after if statement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75" y="1199672"/>
            <a:ext cx="7010249" cy="31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3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350" y="573736"/>
            <a:ext cx="10691240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JavaScript switch statement is used in decision making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switch statement evaluates an expression and executes the corresponding body that matches the expression's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1548362"/>
            <a:ext cx="4973685" cy="36854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switch(expression or literal value){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n: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//default code to be executed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//if none of the above case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40" y="1548362"/>
            <a:ext cx="4411680" cy="47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1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145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a = 2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switch </a:t>
            </a:r>
            <a:r>
              <a:rPr lang="en-US" sz="1500" dirty="0">
                <a:solidFill>
                  <a:schemeClr val="tx1"/>
                </a:solidFill>
              </a:rPr>
              <a:t>(a) {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'one';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'two';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'not found';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console.log(`The value is </a:t>
            </a:r>
            <a:r>
              <a:rPr lang="en-US" sz="1500" dirty="0" smtClean="0">
                <a:solidFill>
                  <a:schemeClr val="tx1"/>
                </a:solidFill>
              </a:rPr>
              <a:t>‘+{</a:t>
            </a:r>
            <a:r>
              <a:rPr lang="en-US" sz="1500" dirty="0">
                <a:solidFill>
                  <a:schemeClr val="tx1"/>
                </a:solidFill>
              </a:rPr>
              <a:t>a</a:t>
            </a:r>
            <a:r>
              <a:rPr lang="en-US" sz="1500" dirty="0" smtClean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8598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"bill";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 (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) 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</a:t>
            </a:r>
            <a:r>
              <a:rPr lang="en-US" sz="1500" dirty="0" err="1">
                <a:solidFill>
                  <a:schemeClr val="tx1"/>
                </a:solidFill>
              </a:rPr>
              <a:t>steve</a:t>
            </a:r>
            <a:r>
              <a:rPr lang="en-US" sz="1500" dirty="0">
                <a:solidFill>
                  <a:schemeClr val="tx1"/>
                </a:solidFill>
              </a:rPr>
              <a:t>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Steve");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"bill":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Bill");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"john":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John");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alert("Unknown Person");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080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</a:t>
            </a:r>
            <a:r>
              <a:rPr lang="en-IN" dirty="0" smtClean="0"/>
              <a:t>Operators or Ternary Operator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</a:t>
            </a:r>
            <a:r>
              <a:rPr lang="en-US" sz="3600" b="1" dirty="0" smtClean="0">
                <a:solidFill>
                  <a:srgbClr val="0064B5"/>
                </a:solidFill>
              </a:rPr>
              <a:t>Arithmetic</a:t>
            </a:r>
            <a:endParaRPr lang="en-US" sz="3600" b="1" dirty="0">
              <a:solidFill>
                <a:srgbClr val="0064B5"/>
              </a:solidFill>
            </a:endParaRP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</a:t>
            </a:r>
            <a:r>
              <a:rPr lang="en-US" sz="1500" b="1" u="sng" dirty="0" smtClean="0">
                <a:solidFill>
                  <a:schemeClr val="tx1"/>
                </a:solidFill>
              </a:rPr>
              <a:t>Operation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</a:t>
            </a:r>
            <a:r>
              <a:rPr lang="en-US" sz="1500" dirty="0" smtClean="0">
                <a:solidFill>
                  <a:schemeClr val="tx1"/>
                </a:solidFill>
              </a:rPr>
              <a:t>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x++; //</a:t>
            </a:r>
            <a:r>
              <a:rPr lang="en-US" sz="1500" dirty="0">
                <a:solidFill>
                  <a:schemeClr val="tx1"/>
                </a:solidFill>
              </a:rPr>
              <a:t>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1922059"/>
              </p:ext>
            </p:extLst>
          </p:nvPr>
        </p:nvGraphicFramePr>
        <p:xfrm>
          <a:off x="254162" y="832531"/>
          <a:ext cx="6333172" cy="3539172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:a16="http://schemas.microsoft.com/office/drawing/2014/main" xmlns="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:a16="http://schemas.microsoft.com/office/drawing/2014/main" xmlns="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9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837960"/>
            <a:ext cx="4347807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Comparison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10, c = "5";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a;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c;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=== c;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x;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!=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&gt;=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&lt;= b;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9441097"/>
              </p:ext>
            </p:extLst>
          </p:nvPr>
        </p:nvGraphicFramePr>
        <p:xfrm>
          <a:off x="321126" y="878574"/>
          <a:ext cx="6541228" cy="5214568"/>
        </p:xfrm>
        <a:graphic>
          <a:graphicData uri="http://schemas.openxmlformats.org/drawingml/2006/table">
            <a:tbl>
              <a:tblPr/>
              <a:tblGrid>
                <a:gridCol w="1523786">
                  <a:extLst>
                    <a:ext uri="{9D8B030D-6E8A-4147-A177-3AD203B41FA5}">
                      <a16:colId xmlns:a16="http://schemas.microsoft.com/office/drawing/2014/main" xmlns="" val="3176424470"/>
                    </a:ext>
                  </a:extLst>
                </a:gridCol>
                <a:gridCol w="5017442">
                  <a:extLst>
                    <a:ext uri="{9D8B030D-6E8A-4147-A177-3AD203B41FA5}">
                      <a16:colId xmlns:a16="http://schemas.microsoft.com/office/drawing/2014/main" xmlns="" val="2598264922"/>
                    </a:ext>
                  </a:extLst>
                </a:gridCol>
              </a:tblGrid>
              <a:tr h="2592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233528"/>
                  </a:ext>
                </a:extLst>
              </a:tr>
              <a:tr h="6507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the equality of two operands </a:t>
                      </a:r>
                      <a:r>
                        <a:rPr lang="en-US" sz="1400" b="1" i="0" dirty="0">
                          <a:solidFill>
                            <a:srgbClr val="414141"/>
                          </a:solidFill>
                          <a:effectLst/>
                        </a:rPr>
                        <a:t>without considering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368847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===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equality of two operands </a:t>
                      </a:r>
                      <a:r>
                        <a:rPr lang="en-US" sz="1400" b="1" dirty="0">
                          <a:solidFill>
                            <a:srgbClr val="414141"/>
                          </a:solidFill>
                          <a:effectLst/>
                        </a:rPr>
                        <a:t>with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652501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!=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Compares inequality of two operands.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3893211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greater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245723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&lt;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less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951685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greater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11499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&lt;=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less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412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2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Logical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1094105"/>
            <a:ext cx="4347807" cy="39266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Logical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!= b) &amp;&amp; (a &lt;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&gt; b) || (a ==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&lt; b) || (a ==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&lt;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&gt; b);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7387551"/>
              </p:ext>
            </p:extLst>
          </p:nvPr>
        </p:nvGraphicFramePr>
        <p:xfrm>
          <a:off x="507983" y="1094105"/>
          <a:ext cx="6032154" cy="3926686"/>
        </p:xfrm>
        <a:graphic>
          <a:graphicData uri="http://schemas.openxmlformats.org/drawingml/2006/table">
            <a:tbl>
              <a:tblPr/>
              <a:tblGrid>
                <a:gridCol w="1089546">
                  <a:extLst>
                    <a:ext uri="{9D8B030D-6E8A-4147-A177-3AD203B41FA5}">
                      <a16:colId xmlns:a16="http://schemas.microsoft.com/office/drawing/2014/main" xmlns="" val="1946935215"/>
                    </a:ext>
                  </a:extLst>
                </a:gridCol>
                <a:gridCol w="4942608">
                  <a:extLst>
                    <a:ext uri="{9D8B030D-6E8A-4147-A177-3AD203B41FA5}">
                      <a16:colId xmlns:a16="http://schemas.microsoft.com/office/drawing/2014/main" xmlns="" val="2243260515"/>
                    </a:ext>
                  </a:extLst>
                </a:gridCol>
              </a:tblGrid>
              <a:tr h="244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9938400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&amp;&amp; is known as AND operator. It checks whether two operands are non-zero or not (0, false, undefined, null or "" are considered as zero). It returns 1 if they are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0142487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||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|| is known as OR operator. It checks whether any one of the two operands is non-zero or not (0, false, undefined, null or "" is considered as zero). It returns 1 if any one of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of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them is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1402229"/>
                  </a:ext>
                </a:extLst>
              </a:tr>
              <a:tr h="9761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!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! is known as NOT operator. It reverses the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result of the operand (or condition). !false returns true, and !true returns false.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53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126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Ternary 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2289601"/>
            <a:ext cx="4281731" cy="25087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&lt;condition&gt; ? &lt;value1&gt; : &lt;value2</a:t>
            </a:r>
            <a:r>
              <a:rPr lang="en-US" sz="1500" dirty="0" smtClean="0">
                <a:solidFill>
                  <a:schemeClr val="tx1"/>
                </a:solidFill>
              </a:rPr>
              <a:t>&gt;;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10, b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c = a &gt; b? a : b; // value of c would be 10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d = a &gt; b? b : a; // value of d would be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provides a special operator called ternary operator :? that assigns a value to a variable based on some condition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Ternary operator ?: is a short form of if-else condition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868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includes if-else conditional statements to control the program flow, similar to other programming languages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if-else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 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83" y="1740758"/>
            <a:ext cx="31337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2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Conditional statements – if condition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2532254"/>
            <a:ext cx="4433754" cy="363341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 if condition is true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greater than 0");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&lt;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less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623289"/>
            <a:ext cx="1069124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keyword if tells JavaScript to start the conditional statement.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1 </a:t>
            </a:r>
            <a:r>
              <a:rPr lang="en-US" dirty="0"/>
              <a:t>&gt; </a:t>
            </a:r>
            <a:r>
              <a:rPr lang="en-US" dirty="0" smtClean="0"/>
              <a:t>0) </a:t>
            </a:r>
            <a:r>
              <a:rPr lang="en-US" dirty="0"/>
              <a:t>is the condition to test, which in this case is true — </a:t>
            </a:r>
            <a:r>
              <a:rPr lang="en-US" dirty="0" smtClean="0"/>
              <a:t>1 </a:t>
            </a:r>
            <a:r>
              <a:rPr lang="en-US" dirty="0"/>
              <a:t>is greater than </a:t>
            </a:r>
            <a:r>
              <a:rPr lang="en-US" dirty="0" smtClean="0"/>
              <a:t>0.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 contained inside curly braces {} is the block of code to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 condition passes, the variable outcome is assigned the value "if block".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7" y="2558476"/>
            <a:ext cx="6296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- Else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1468109"/>
            <a:ext cx="5570600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 block of code to be executed if the condition is true}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 block of code to be executed if the condition is </a:t>
            </a:r>
            <a:r>
              <a:rPr lang="en-US" sz="1500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= 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 </a:t>
            </a:r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= -2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if(</a:t>
            </a:r>
            <a:r>
              <a:rPr lang="en-US" sz="1500" dirty="0">
                <a:solidFill>
                  <a:schemeClr val="tx1"/>
                </a:solidFill>
              </a:rPr>
              <a:t>number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smtClean="0">
                <a:solidFill>
                  <a:schemeClr val="tx1"/>
                </a:solidFill>
              </a:rPr>
              <a:t>alert(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+” is greater than 0”);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</a:t>
            </a:r>
            <a:r>
              <a:rPr lang="en-US" sz="1500" dirty="0" smtClean="0">
                <a:solidFill>
                  <a:schemeClr val="tx1"/>
                </a:solidFill>
              </a:rPr>
              <a:t>less </a:t>
            </a:r>
            <a:r>
              <a:rPr lang="en-US" sz="1500" dirty="0">
                <a:solidFill>
                  <a:schemeClr val="tx1"/>
                </a:solidFill>
              </a:rPr>
              <a:t>than 0”);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else statement when you want to execute the code every time when if condition evaluates to false.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8109"/>
            <a:ext cx="5795890" cy="31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7351</TotalTime>
  <Words>1343</Words>
  <Application>Microsoft Office PowerPoint</Application>
  <PresentationFormat>Custom</PresentationFormat>
  <Paragraphs>247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346</cp:revision>
  <dcterms:created xsi:type="dcterms:W3CDTF">2021-03-13T13:53:48Z</dcterms:created>
  <dcterms:modified xsi:type="dcterms:W3CDTF">2022-07-25T17:25:36Z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