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6" r:id="rId2"/>
    <p:sldId id="297" r:id="rId3"/>
    <p:sldId id="257" r:id="rId4"/>
    <p:sldId id="258" r:id="rId5"/>
    <p:sldId id="266" r:id="rId6"/>
    <p:sldId id="262" r:id="rId7"/>
    <p:sldId id="260" r:id="rId8"/>
    <p:sldId id="263" r:id="rId9"/>
    <p:sldId id="259" r:id="rId10"/>
    <p:sldId id="261" r:id="rId11"/>
    <p:sldId id="264" r:id="rId12"/>
    <p:sldId id="296"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90" r:id="rId33"/>
    <p:sldId id="291" r:id="rId34"/>
    <p:sldId id="292" r:id="rId35"/>
    <p:sldId id="295" r:id="rId36"/>
    <p:sldId id="293" r:id="rId37"/>
    <p:sldId id="286" r:id="rId38"/>
    <p:sldId id="287" r:id="rId39"/>
    <p:sldId id="288" r:id="rId40"/>
    <p:sldId id="289" r:id="rId41"/>
    <p:sldId id="294" r:id="rId42"/>
  </p:sldIdLst>
  <p:sldSz cx="9144000" cy="5143500" type="screen16x9"/>
  <p:notesSz cx="6858000" cy="9144000"/>
  <p:embeddedFontLst>
    <p:embeddedFont>
      <p:font typeface="Bahnschrift" panose="020B0502040204020203" pitchFamily="34" charset="0"/>
      <p:regular r:id="rId44"/>
      <p:bold r:id="rId45"/>
    </p:embeddedFont>
    <p:embeddedFont>
      <p:font typeface="Berlin Sans FB" panose="020E0602020502020306" pitchFamily="34" charset="0"/>
      <p:regular r:id="rId46"/>
      <p:bold r:id="rId47"/>
    </p:embeddedFont>
    <p:embeddedFont>
      <p:font typeface="Montserrat" panose="00000500000000000000" pitchFamily="2" charset="0"/>
      <p:regular r:id="rId48"/>
      <p:bold r:id="rId49"/>
      <p:italic r:id="rId50"/>
      <p:boldItalic r:id="rId51"/>
    </p:embeddedFont>
    <p:embeddedFont>
      <p:font typeface="Roboto" panose="02000000000000000000"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748" autoAdjust="0"/>
  </p:normalViewPr>
  <p:slideViewPr>
    <p:cSldViewPr snapToGrid="0">
      <p:cViewPr varScale="1">
        <p:scale>
          <a:sx n="100" d="100"/>
          <a:sy n="100" d="100"/>
        </p:scale>
        <p:origin x="946"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70964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70764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164557" y="-767687"/>
            <a:ext cx="8512500" cy="4306758"/>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3600" b="1" dirty="0">
                <a:solidFill>
                  <a:srgbClr val="CC0000"/>
                </a:solidFill>
                <a:latin typeface="Montserrat"/>
                <a:ea typeface="Montserrat"/>
                <a:cs typeface="Montserrat"/>
                <a:sym typeface="Montserrat"/>
              </a:rPr>
              <a:t>Capstone Project</a:t>
            </a:r>
            <a:br>
              <a:rPr lang="en-GB" sz="3600" b="1" dirty="0">
                <a:solidFill>
                  <a:schemeClr val="lt1"/>
                </a:solidFill>
                <a:latin typeface="Montserrat"/>
                <a:ea typeface="Montserrat"/>
                <a:cs typeface="Montserrat"/>
                <a:sym typeface="Montserrat"/>
              </a:rPr>
            </a:br>
            <a:br>
              <a:rPr lang="en-GB" sz="3600" b="1" dirty="0">
                <a:solidFill>
                  <a:schemeClr val="lt1"/>
                </a:solidFill>
                <a:latin typeface="Montserrat"/>
                <a:ea typeface="Montserrat"/>
                <a:cs typeface="Montserrat"/>
                <a:sym typeface="Montserrat"/>
              </a:rPr>
            </a:br>
            <a:r>
              <a:rPr lang="en-GB" sz="3200" b="1" dirty="0">
                <a:solidFill>
                  <a:schemeClr val="lt1"/>
                </a:solidFill>
                <a:latin typeface="Montserrat"/>
                <a:ea typeface="Montserrat"/>
                <a:cs typeface="Montserrat"/>
                <a:sym typeface="Montserrat"/>
              </a:rPr>
              <a:t>Play Store App Review Analysis</a:t>
            </a:r>
            <a:endParaRPr sz="32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27E28B3F-E817-DBC7-0E86-274FC3F9077F}"/>
              </a:ext>
            </a:extLst>
          </p:cNvPr>
          <p:cNvSpPr txBox="1"/>
          <p:nvPr/>
        </p:nvSpPr>
        <p:spPr>
          <a:xfrm>
            <a:off x="5925016" y="3414908"/>
            <a:ext cx="2617940" cy="923330"/>
          </a:xfrm>
          <a:prstGeom prst="rect">
            <a:avLst/>
          </a:prstGeom>
          <a:noFill/>
        </p:spPr>
        <p:txBody>
          <a:bodyPr wrap="square" rtlCol="0">
            <a:spAutoFit/>
          </a:bodyPr>
          <a:lstStyle/>
          <a:p>
            <a:r>
              <a:rPr lang="en-US" sz="1800" b="1" dirty="0">
                <a:solidFill>
                  <a:schemeClr val="accent4">
                    <a:lumMod val="75000"/>
                  </a:schemeClr>
                </a:solidFill>
              </a:rPr>
              <a:t>Team Members-</a:t>
            </a:r>
          </a:p>
          <a:p>
            <a:r>
              <a:rPr lang="en-US" sz="1800" b="1" dirty="0">
                <a:solidFill>
                  <a:schemeClr val="accent4">
                    <a:lumMod val="75000"/>
                  </a:schemeClr>
                </a:solidFill>
              </a:rPr>
              <a:t>Aanchal Kankrecha</a:t>
            </a:r>
          </a:p>
          <a:p>
            <a:r>
              <a:rPr lang="en-US" sz="1800" b="1" dirty="0">
                <a:solidFill>
                  <a:schemeClr val="accent4">
                    <a:lumMod val="75000"/>
                  </a:schemeClr>
                </a:solidFill>
              </a:rPr>
              <a:t>Sonika Baheti</a:t>
            </a:r>
            <a:endParaRPr lang="en-IN" sz="1800" b="1" dirty="0">
              <a:solidFill>
                <a:schemeClr val="accent4">
                  <a:lumMod val="75000"/>
                </a:schemeClr>
              </a:solidFill>
            </a:endParaRPr>
          </a:p>
        </p:txBody>
      </p:sp>
      <p:pic>
        <p:nvPicPr>
          <p:cNvPr id="1028" name="Picture 4" descr="google playstore: Google to offer more visibility to apps on Play Store,  tech giant working on listing layout - The Economic Times">
            <a:extLst>
              <a:ext uri="{FF2B5EF4-FFF2-40B4-BE49-F238E27FC236}">
                <a16:creationId xmlns:a16="http://schemas.microsoft.com/office/drawing/2014/main" id="{E6C1D5E3-61E0-10A9-C9E1-9D90A78432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256" y="3027802"/>
            <a:ext cx="1745457" cy="13104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6837-538A-6BD1-53C3-91CBEF32FCFA}"/>
              </a:ext>
            </a:extLst>
          </p:cNvPr>
          <p:cNvSpPr>
            <a:spLocks noGrp="1"/>
          </p:cNvSpPr>
          <p:nvPr>
            <p:ph type="title"/>
          </p:nvPr>
        </p:nvSpPr>
        <p:spPr/>
        <p:txBody>
          <a:bodyPr/>
          <a:lstStyle/>
          <a:p>
            <a:r>
              <a:rPr lang="en-US" b="1" dirty="0"/>
              <a:t>Head of the Play store dataset</a:t>
            </a:r>
            <a:endParaRPr lang="en-IN" b="1" dirty="0"/>
          </a:p>
        </p:txBody>
      </p:sp>
      <p:pic>
        <p:nvPicPr>
          <p:cNvPr id="6" name="Picture 5">
            <a:extLst>
              <a:ext uri="{FF2B5EF4-FFF2-40B4-BE49-F238E27FC236}">
                <a16:creationId xmlns:a16="http://schemas.microsoft.com/office/drawing/2014/main" id="{2A32B073-65F3-4C22-8999-1A0A10374343}"/>
              </a:ext>
            </a:extLst>
          </p:cNvPr>
          <p:cNvPicPr>
            <a:picLocks noChangeAspect="1"/>
          </p:cNvPicPr>
          <p:nvPr/>
        </p:nvPicPr>
        <p:blipFill rotWithShape="1">
          <a:blip r:embed="rId2"/>
          <a:srcRect t="34210" b="2997"/>
          <a:stretch/>
        </p:blipFill>
        <p:spPr>
          <a:xfrm>
            <a:off x="449384" y="1626089"/>
            <a:ext cx="8245231" cy="2735384"/>
          </a:xfrm>
          <a:prstGeom prst="rect">
            <a:avLst/>
          </a:prstGeom>
        </p:spPr>
      </p:pic>
    </p:spTree>
    <p:extLst>
      <p:ext uri="{BB962C8B-B14F-4D97-AF65-F5344CB8AC3E}">
        <p14:creationId xmlns:p14="http://schemas.microsoft.com/office/powerpoint/2010/main" val="334497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2640-8B17-4123-7F23-796ABC9A3CE3}"/>
              </a:ext>
            </a:extLst>
          </p:cNvPr>
          <p:cNvSpPr>
            <a:spLocks noGrp="1"/>
          </p:cNvSpPr>
          <p:nvPr>
            <p:ph type="title"/>
          </p:nvPr>
        </p:nvSpPr>
        <p:spPr/>
        <p:txBody>
          <a:bodyPr/>
          <a:lstStyle/>
          <a:p>
            <a:r>
              <a:rPr lang="en-US" b="1" dirty="0"/>
              <a:t>Head of User Review Dataset</a:t>
            </a:r>
            <a:endParaRPr lang="en-IN" b="1" dirty="0"/>
          </a:p>
        </p:txBody>
      </p:sp>
      <p:sp>
        <p:nvSpPr>
          <p:cNvPr id="3" name="Text Placeholder 2">
            <a:extLst>
              <a:ext uri="{FF2B5EF4-FFF2-40B4-BE49-F238E27FC236}">
                <a16:creationId xmlns:a16="http://schemas.microsoft.com/office/drawing/2014/main" id="{976273BE-A6BD-3FA8-2460-7356432849DD}"/>
              </a:ext>
            </a:extLst>
          </p:cNvPr>
          <p:cNvSpPr>
            <a:spLocks noGrp="1"/>
          </p:cNvSpPr>
          <p:nvPr>
            <p:ph type="body" idx="1"/>
          </p:nvPr>
        </p:nvSpPr>
        <p:spPr/>
        <p:txBody>
          <a:bodyPr/>
          <a:lstStyle/>
          <a:p>
            <a:pPr marL="114300" indent="0">
              <a:buNone/>
            </a:pPr>
            <a:endParaRPr lang="en-US" dirty="0">
              <a:solidFill>
                <a:schemeClr val="accent2"/>
              </a:solidFill>
            </a:endParaRPr>
          </a:p>
          <a:p>
            <a:pPr marL="114300" indent="0">
              <a:buNone/>
            </a:pPr>
            <a:endParaRPr lang="en-IN" dirty="0">
              <a:solidFill>
                <a:schemeClr val="accent2"/>
              </a:solidFill>
            </a:endParaRPr>
          </a:p>
          <a:p>
            <a:pPr marL="114300" indent="0">
              <a:buNone/>
            </a:pPr>
            <a:endParaRPr lang="en-IN" dirty="0">
              <a:solidFill>
                <a:schemeClr val="accent2"/>
              </a:solidFill>
            </a:endParaRPr>
          </a:p>
        </p:txBody>
      </p:sp>
      <p:pic>
        <p:nvPicPr>
          <p:cNvPr id="5" name="Picture 4">
            <a:extLst>
              <a:ext uri="{FF2B5EF4-FFF2-40B4-BE49-F238E27FC236}">
                <a16:creationId xmlns:a16="http://schemas.microsoft.com/office/drawing/2014/main" id="{4DD0AA48-49DC-A104-96ED-EBC3FC593EEB}"/>
              </a:ext>
            </a:extLst>
          </p:cNvPr>
          <p:cNvPicPr>
            <a:picLocks noChangeAspect="1"/>
          </p:cNvPicPr>
          <p:nvPr/>
        </p:nvPicPr>
        <p:blipFill rotWithShape="1">
          <a:blip r:embed="rId2"/>
          <a:srcRect t="30243" r="16742" b="18254"/>
          <a:stretch/>
        </p:blipFill>
        <p:spPr>
          <a:xfrm>
            <a:off x="507085" y="1866728"/>
            <a:ext cx="7613100" cy="2522393"/>
          </a:xfrm>
          <a:prstGeom prst="rect">
            <a:avLst/>
          </a:prstGeom>
        </p:spPr>
      </p:pic>
    </p:spTree>
    <p:extLst>
      <p:ext uri="{BB962C8B-B14F-4D97-AF65-F5344CB8AC3E}">
        <p14:creationId xmlns:p14="http://schemas.microsoft.com/office/powerpoint/2010/main" val="849707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EF02-E6A5-CD70-B961-5C7A0926F011}"/>
              </a:ext>
            </a:extLst>
          </p:cNvPr>
          <p:cNvSpPr>
            <a:spLocks noGrp="1"/>
          </p:cNvSpPr>
          <p:nvPr>
            <p:ph type="title"/>
          </p:nvPr>
        </p:nvSpPr>
        <p:spPr/>
        <p:txBody>
          <a:bodyPr/>
          <a:lstStyle/>
          <a:p>
            <a:r>
              <a:rPr lang="en-IN" b="1" dirty="0"/>
              <a:t>Data Cleaning</a:t>
            </a:r>
          </a:p>
        </p:txBody>
      </p:sp>
      <p:sp>
        <p:nvSpPr>
          <p:cNvPr id="3" name="Text Placeholder 2">
            <a:extLst>
              <a:ext uri="{FF2B5EF4-FFF2-40B4-BE49-F238E27FC236}">
                <a16:creationId xmlns:a16="http://schemas.microsoft.com/office/drawing/2014/main" id="{3FA63CA0-8691-01D1-93D0-66C05B929AD4}"/>
              </a:ext>
            </a:extLst>
          </p:cNvPr>
          <p:cNvSpPr>
            <a:spLocks noGrp="1"/>
          </p:cNvSpPr>
          <p:nvPr>
            <p:ph type="body" idx="1"/>
          </p:nvPr>
        </p:nvSpPr>
        <p:spPr>
          <a:xfrm>
            <a:off x="220980" y="954354"/>
            <a:ext cx="8611320" cy="4067226"/>
          </a:xfrm>
        </p:spPr>
        <p:txBody>
          <a:bodyPr/>
          <a:lstStyle/>
          <a:p>
            <a:pPr marL="114300" indent="0">
              <a:buNone/>
            </a:pPr>
            <a:r>
              <a:rPr lang="en-IN" dirty="0">
                <a:solidFill>
                  <a:schemeClr val="bg1"/>
                </a:solidFill>
              </a:rPr>
              <a:t>Price, Installs                             Removed special characters(‘+’,’$’,’,’)</a:t>
            </a:r>
          </a:p>
          <a:p>
            <a:pPr marL="114300" indent="0">
              <a:buNone/>
            </a:pPr>
            <a:r>
              <a:rPr lang="en-IN" dirty="0">
                <a:solidFill>
                  <a:schemeClr val="bg1"/>
                </a:solidFill>
              </a:rPr>
              <a:t>                                                   Filled null values by 0.</a:t>
            </a:r>
          </a:p>
          <a:p>
            <a:pPr marL="114300" indent="0">
              <a:buNone/>
            </a:pPr>
            <a:r>
              <a:rPr lang="en-IN" dirty="0">
                <a:solidFill>
                  <a:schemeClr val="bg1"/>
                </a:solidFill>
              </a:rPr>
              <a:t>Size                                            Removed special characters</a:t>
            </a:r>
          </a:p>
          <a:p>
            <a:pPr marL="114300" indent="0">
              <a:buNone/>
            </a:pPr>
            <a:r>
              <a:rPr lang="en-IN" dirty="0">
                <a:solidFill>
                  <a:schemeClr val="bg1"/>
                </a:solidFill>
              </a:rPr>
              <a:t>                                                   Converted in Kbs.</a:t>
            </a:r>
          </a:p>
          <a:p>
            <a:pPr marL="114300" indent="0">
              <a:buNone/>
            </a:pPr>
            <a:r>
              <a:rPr lang="en-IN" dirty="0">
                <a:solidFill>
                  <a:schemeClr val="bg1"/>
                </a:solidFill>
              </a:rPr>
              <a:t>Rating                                         Replaced null values with 0.</a:t>
            </a:r>
          </a:p>
          <a:p>
            <a:pPr marL="114300" indent="0">
              <a:buNone/>
            </a:pPr>
            <a:r>
              <a:rPr lang="en-IN" dirty="0">
                <a:solidFill>
                  <a:schemeClr val="bg1"/>
                </a:solidFill>
              </a:rPr>
              <a:t>             </a:t>
            </a:r>
          </a:p>
          <a:p>
            <a:pPr marL="114300" indent="0">
              <a:buNone/>
            </a:pPr>
            <a:r>
              <a:rPr lang="en-IN" dirty="0">
                <a:solidFill>
                  <a:schemeClr val="bg1"/>
                </a:solidFill>
              </a:rPr>
              <a:t>Reviews                                      Changed data type to float</a:t>
            </a:r>
          </a:p>
          <a:p>
            <a:pPr marL="114300" indent="0">
              <a:buNone/>
            </a:pPr>
            <a:endParaRPr lang="en-IN" dirty="0">
              <a:solidFill>
                <a:schemeClr val="bg1"/>
              </a:solidFill>
            </a:endParaRPr>
          </a:p>
          <a:p>
            <a:pPr marL="114300" indent="0">
              <a:buNone/>
            </a:pPr>
            <a:r>
              <a:rPr lang="en-IN" dirty="0">
                <a:solidFill>
                  <a:schemeClr val="bg1"/>
                </a:solidFill>
              </a:rPr>
              <a:t>Type                                            Filled nan values with Free</a:t>
            </a:r>
          </a:p>
          <a:p>
            <a:pPr marL="114300" indent="0">
              <a:buNone/>
            </a:pPr>
            <a:r>
              <a:rPr lang="en-IN" dirty="0">
                <a:solidFill>
                  <a:schemeClr val="bg1"/>
                </a:solidFill>
              </a:rPr>
              <a:t> </a:t>
            </a:r>
          </a:p>
          <a:p>
            <a:pPr marL="114300" indent="0">
              <a:buNone/>
            </a:pPr>
            <a:r>
              <a:rPr lang="en-IN" dirty="0">
                <a:solidFill>
                  <a:schemeClr val="bg1"/>
                </a:solidFill>
              </a:rPr>
              <a:t>Last updated                               Replaced varies with device values with </a:t>
            </a:r>
          </a:p>
          <a:p>
            <a:pPr marL="114300" indent="0">
              <a:buNone/>
            </a:pPr>
            <a:r>
              <a:rPr lang="en-IN" dirty="0">
                <a:solidFill>
                  <a:schemeClr val="bg1"/>
                </a:solidFill>
              </a:rPr>
              <a:t>Android version                           their respective modes.</a:t>
            </a:r>
          </a:p>
          <a:p>
            <a:pPr marL="114300" indent="0">
              <a:buNone/>
            </a:pPr>
            <a:r>
              <a:rPr lang="en-IN" dirty="0">
                <a:solidFill>
                  <a:schemeClr val="bg1"/>
                </a:solidFill>
              </a:rPr>
              <a:t>Current version</a:t>
            </a:r>
          </a:p>
          <a:p>
            <a:pPr marL="114300" indent="0">
              <a:buNone/>
            </a:pPr>
            <a:endParaRPr lang="en-IN" dirty="0">
              <a:solidFill>
                <a:schemeClr val="bg1"/>
              </a:solidFill>
            </a:endParaRPr>
          </a:p>
        </p:txBody>
      </p:sp>
      <p:sp>
        <p:nvSpPr>
          <p:cNvPr id="4" name="Arrow: Right 3">
            <a:extLst>
              <a:ext uri="{FF2B5EF4-FFF2-40B4-BE49-F238E27FC236}">
                <a16:creationId xmlns:a16="http://schemas.microsoft.com/office/drawing/2014/main" id="{FC29D39F-F76C-5718-8602-76AA7DF7C474}"/>
              </a:ext>
            </a:extLst>
          </p:cNvPr>
          <p:cNvSpPr/>
          <p:nvPr/>
        </p:nvSpPr>
        <p:spPr>
          <a:xfrm>
            <a:off x="2171700" y="1283970"/>
            <a:ext cx="1211580" cy="2209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Arrow: Right 4">
            <a:extLst>
              <a:ext uri="{FF2B5EF4-FFF2-40B4-BE49-F238E27FC236}">
                <a16:creationId xmlns:a16="http://schemas.microsoft.com/office/drawing/2014/main" id="{837C13F4-F835-7B75-258B-C384CE66220A}"/>
              </a:ext>
            </a:extLst>
          </p:cNvPr>
          <p:cNvSpPr/>
          <p:nvPr/>
        </p:nvSpPr>
        <p:spPr>
          <a:xfrm>
            <a:off x="2171700" y="1924050"/>
            <a:ext cx="1211580" cy="2209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Arrow: Right 5">
            <a:extLst>
              <a:ext uri="{FF2B5EF4-FFF2-40B4-BE49-F238E27FC236}">
                <a16:creationId xmlns:a16="http://schemas.microsoft.com/office/drawing/2014/main" id="{0209AD8B-67F9-3B19-898E-154C63A48855}"/>
              </a:ext>
            </a:extLst>
          </p:cNvPr>
          <p:cNvSpPr/>
          <p:nvPr/>
        </p:nvSpPr>
        <p:spPr>
          <a:xfrm>
            <a:off x="2171700" y="2571750"/>
            <a:ext cx="1211580" cy="2209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7" name="Arrow: Right 6">
            <a:extLst>
              <a:ext uri="{FF2B5EF4-FFF2-40B4-BE49-F238E27FC236}">
                <a16:creationId xmlns:a16="http://schemas.microsoft.com/office/drawing/2014/main" id="{D98DEE23-71C2-29BF-E11B-EF3713BDCDC4}"/>
              </a:ext>
            </a:extLst>
          </p:cNvPr>
          <p:cNvSpPr/>
          <p:nvPr/>
        </p:nvSpPr>
        <p:spPr>
          <a:xfrm>
            <a:off x="2171700" y="3219450"/>
            <a:ext cx="1211580" cy="2209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8" name="Arrow: Right 7">
            <a:extLst>
              <a:ext uri="{FF2B5EF4-FFF2-40B4-BE49-F238E27FC236}">
                <a16:creationId xmlns:a16="http://schemas.microsoft.com/office/drawing/2014/main" id="{4C959368-54E1-C9CB-8445-E34E701DD126}"/>
              </a:ext>
            </a:extLst>
          </p:cNvPr>
          <p:cNvSpPr/>
          <p:nvPr/>
        </p:nvSpPr>
        <p:spPr>
          <a:xfrm>
            <a:off x="2152650" y="3785285"/>
            <a:ext cx="1211580" cy="2209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Arrow: Right 8">
            <a:extLst>
              <a:ext uri="{FF2B5EF4-FFF2-40B4-BE49-F238E27FC236}">
                <a16:creationId xmlns:a16="http://schemas.microsoft.com/office/drawing/2014/main" id="{40430124-668C-6A38-1188-ED9EA1F42996}"/>
              </a:ext>
            </a:extLst>
          </p:cNvPr>
          <p:cNvSpPr/>
          <p:nvPr/>
        </p:nvSpPr>
        <p:spPr>
          <a:xfrm>
            <a:off x="2152650" y="4451570"/>
            <a:ext cx="1211580" cy="2209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87261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96C5-B544-C79C-FB3F-FCC02711650B}"/>
              </a:ext>
            </a:extLst>
          </p:cNvPr>
          <p:cNvSpPr>
            <a:spLocks noGrp="1"/>
          </p:cNvSpPr>
          <p:nvPr>
            <p:ph type="title"/>
          </p:nvPr>
        </p:nvSpPr>
        <p:spPr/>
        <p:txBody>
          <a:bodyPr/>
          <a:lstStyle/>
          <a:p>
            <a:pPr algn="ctr"/>
            <a:r>
              <a:rPr lang="en-US" b="1" dirty="0"/>
              <a:t>Exploratory Data Analysis</a:t>
            </a:r>
            <a:endParaRPr lang="en-IN" b="1" dirty="0"/>
          </a:p>
        </p:txBody>
      </p:sp>
      <p:sp>
        <p:nvSpPr>
          <p:cNvPr id="3" name="Text Placeholder 2">
            <a:extLst>
              <a:ext uri="{FF2B5EF4-FFF2-40B4-BE49-F238E27FC236}">
                <a16:creationId xmlns:a16="http://schemas.microsoft.com/office/drawing/2014/main" id="{8526FB30-30EB-A4B1-2292-640619BBFAE1}"/>
              </a:ext>
            </a:extLst>
          </p:cNvPr>
          <p:cNvSpPr>
            <a:spLocks noGrp="1"/>
          </p:cNvSpPr>
          <p:nvPr>
            <p:ph type="body" idx="1"/>
          </p:nvPr>
        </p:nvSpPr>
        <p:spPr>
          <a:xfrm>
            <a:off x="928920" y="3962400"/>
            <a:ext cx="8520600" cy="1227646"/>
          </a:xfrm>
        </p:spPr>
        <p:txBody>
          <a:bodyPr/>
          <a:lstStyle/>
          <a:p>
            <a:pPr marL="114300" indent="0">
              <a:buNone/>
            </a:pPr>
            <a:r>
              <a:rPr lang="en-US" sz="4400" dirty="0">
                <a:solidFill>
                  <a:schemeClr val="accent5">
                    <a:lumMod val="75000"/>
                  </a:schemeClr>
                </a:solidFill>
                <a:latin typeface="Berlin Sans FB" panose="020E0602020502020306" pitchFamily="34" charset="0"/>
              </a:rPr>
              <a:t>Let the DATA tell the story </a:t>
            </a:r>
            <a:r>
              <a:rPr lang="en-US" sz="4400" dirty="0">
                <a:solidFill>
                  <a:schemeClr val="accent5">
                    <a:lumMod val="75000"/>
                  </a:schemeClr>
                </a:solidFill>
                <a:latin typeface="Berlin Sans FB" panose="020E0602020502020306" pitchFamily="34" charset="0"/>
                <a:sym typeface="Wingdings" panose="05000000000000000000" pitchFamily="2" charset="2"/>
              </a:rPr>
              <a:t></a:t>
            </a:r>
            <a:endParaRPr lang="en-IN" sz="4400" dirty="0">
              <a:solidFill>
                <a:schemeClr val="accent5">
                  <a:lumMod val="75000"/>
                </a:schemeClr>
              </a:solidFill>
              <a:latin typeface="Berlin Sans FB" panose="020E0602020502020306" pitchFamily="34" charset="0"/>
            </a:endParaRPr>
          </a:p>
        </p:txBody>
      </p:sp>
      <p:sp>
        <p:nvSpPr>
          <p:cNvPr id="5" name="AutoShape 4" descr="Let Data Speak by Submitting Your Data Story for the Land Portal's Data  Story Contest | Land Portal">
            <a:extLst>
              <a:ext uri="{FF2B5EF4-FFF2-40B4-BE49-F238E27FC236}">
                <a16:creationId xmlns:a16="http://schemas.microsoft.com/office/drawing/2014/main" id="{E608E3A7-0E5E-9989-91EF-A0E8F8848199}"/>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3541C78E-20CC-CE3A-2B0C-493D233362B5}"/>
              </a:ext>
            </a:extLst>
          </p:cNvPr>
          <p:cNvPicPr>
            <a:picLocks noChangeAspect="1"/>
          </p:cNvPicPr>
          <p:nvPr/>
        </p:nvPicPr>
        <p:blipFill>
          <a:blip r:embed="rId2"/>
          <a:stretch>
            <a:fillRect/>
          </a:stretch>
        </p:blipFill>
        <p:spPr>
          <a:xfrm>
            <a:off x="2806861" y="1409700"/>
            <a:ext cx="3530278" cy="2324100"/>
          </a:xfrm>
          <a:prstGeom prst="rect">
            <a:avLst/>
          </a:prstGeom>
        </p:spPr>
      </p:pic>
    </p:spTree>
    <p:extLst>
      <p:ext uri="{BB962C8B-B14F-4D97-AF65-F5344CB8AC3E}">
        <p14:creationId xmlns:p14="http://schemas.microsoft.com/office/powerpoint/2010/main" val="3495781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1D992-51FF-AF7F-5ED1-D50987F7106C}"/>
              </a:ext>
            </a:extLst>
          </p:cNvPr>
          <p:cNvSpPr>
            <a:spLocks noGrp="1"/>
          </p:cNvSpPr>
          <p:nvPr>
            <p:ph type="title"/>
          </p:nvPr>
        </p:nvSpPr>
        <p:spPr/>
        <p:txBody>
          <a:bodyPr/>
          <a:lstStyle/>
          <a:p>
            <a:r>
              <a:rPr lang="en-US" dirty="0"/>
              <a:t>Heatmap</a:t>
            </a:r>
            <a:br>
              <a:rPr lang="en-US" dirty="0"/>
            </a:br>
            <a:endParaRPr lang="en-IN" dirty="0"/>
          </a:p>
        </p:txBody>
      </p:sp>
      <p:sp>
        <p:nvSpPr>
          <p:cNvPr id="3" name="Text Placeholder 2">
            <a:extLst>
              <a:ext uri="{FF2B5EF4-FFF2-40B4-BE49-F238E27FC236}">
                <a16:creationId xmlns:a16="http://schemas.microsoft.com/office/drawing/2014/main" id="{C47ED806-E4A0-CD15-22D4-4A71E85823F9}"/>
              </a:ext>
            </a:extLst>
          </p:cNvPr>
          <p:cNvSpPr>
            <a:spLocks noGrp="1"/>
          </p:cNvSpPr>
          <p:nvPr>
            <p:ph type="body" idx="1"/>
          </p:nvPr>
        </p:nvSpPr>
        <p:spPr/>
        <p:txBody>
          <a:bodyPr/>
          <a:lstStyle/>
          <a:p>
            <a:pPr marL="114300" indent="0">
              <a:buNone/>
            </a:pPr>
            <a:endParaRPr lang="en-IN" dirty="0"/>
          </a:p>
        </p:txBody>
      </p:sp>
      <p:pic>
        <p:nvPicPr>
          <p:cNvPr id="5122" name="Picture 2">
            <a:extLst>
              <a:ext uri="{FF2B5EF4-FFF2-40B4-BE49-F238E27FC236}">
                <a16:creationId xmlns:a16="http://schemas.microsoft.com/office/drawing/2014/main" id="{38F9FF26-0540-2361-6443-53C52609C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1236850"/>
            <a:ext cx="3497579" cy="25464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F86BE7-EC7C-7B05-C5C6-35C2A32D3E51}"/>
              </a:ext>
            </a:extLst>
          </p:cNvPr>
          <p:cNvSpPr txBox="1"/>
          <p:nvPr/>
        </p:nvSpPr>
        <p:spPr>
          <a:xfrm>
            <a:off x="749104" y="3744368"/>
            <a:ext cx="7645791" cy="954107"/>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This shows that there exist positive correlation between Installs and Reviews and very less correlation among other Variables. Maximum no. of reviews are </a:t>
            </a:r>
            <a:r>
              <a:rPr lang="en-US" b="1" i="0" dirty="0">
                <a:solidFill>
                  <a:srgbClr val="212121"/>
                </a:solidFill>
                <a:effectLst/>
                <a:latin typeface="Roboto" panose="02000000000000000000" pitchFamily="2" charset="0"/>
              </a:rPr>
              <a:t>8871</a:t>
            </a:r>
            <a:r>
              <a:rPr lang="en-US" b="0" i="0" dirty="0">
                <a:solidFill>
                  <a:srgbClr val="212121"/>
                </a:solidFill>
                <a:effectLst/>
                <a:latin typeface="Roboto" panose="02000000000000000000" pitchFamily="2" charset="0"/>
              </a:rPr>
              <a:t> from the range 0 to 20,00,000 having maximum no. of installs as </a:t>
            </a:r>
            <a:r>
              <a:rPr lang="en-US" b="1" i="0" dirty="0">
                <a:solidFill>
                  <a:srgbClr val="212121"/>
                </a:solidFill>
                <a:effectLst/>
                <a:latin typeface="Roboto" panose="02000000000000000000" pitchFamily="2" charset="0"/>
              </a:rPr>
              <a:t>7666</a:t>
            </a:r>
            <a:r>
              <a:rPr lang="en-US" b="0" i="0" dirty="0">
                <a:solidFill>
                  <a:srgbClr val="212121"/>
                </a:solidFill>
                <a:effectLst/>
                <a:latin typeface="Roboto" panose="02000000000000000000" pitchFamily="2" charset="0"/>
              </a:rPr>
              <a:t>. Thus validating the conclusion of heatmap that there exist </a:t>
            </a:r>
            <a:r>
              <a:rPr lang="en-US" b="1" i="0" dirty="0">
                <a:solidFill>
                  <a:srgbClr val="212121"/>
                </a:solidFill>
                <a:effectLst/>
                <a:latin typeface="Roboto" panose="02000000000000000000" pitchFamily="2" charset="0"/>
              </a:rPr>
              <a:t>positive correlation</a:t>
            </a:r>
            <a:r>
              <a:rPr lang="en-US" b="0" i="0" dirty="0">
                <a:solidFill>
                  <a:srgbClr val="212121"/>
                </a:solidFill>
                <a:effectLst/>
                <a:latin typeface="Roboto" panose="02000000000000000000" pitchFamily="2" charset="0"/>
              </a:rPr>
              <a:t> between Reviews and Installs</a:t>
            </a:r>
            <a:endParaRPr lang="en-IN" dirty="0"/>
          </a:p>
        </p:txBody>
      </p:sp>
    </p:spTree>
    <p:extLst>
      <p:ext uri="{BB962C8B-B14F-4D97-AF65-F5344CB8AC3E}">
        <p14:creationId xmlns:p14="http://schemas.microsoft.com/office/powerpoint/2010/main" val="1350214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820E6-2C5D-C5EF-5BDC-250714ACFF4A}"/>
              </a:ext>
            </a:extLst>
          </p:cNvPr>
          <p:cNvSpPr>
            <a:spLocks noGrp="1"/>
          </p:cNvSpPr>
          <p:nvPr>
            <p:ph type="title"/>
          </p:nvPr>
        </p:nvSpPr>
        <p:spPr/>
        <p:txBody>
          <a:bodyPr/>
          <a:lstStyle/>
          <a:p>
            <a:r>
              <a:rPr lang="en-US" dirty="0">
                <a:solidFill>
                  <a:schemeClr val="tx1"/>
                </a:solidFill>
                <a:effectLst/>
                <a:latin typeface="Roboto" panose="02000000000000000000" pitchFamily="2" charset="0"/>
              </a:rPr>
              <a:t>To check no. of reviews of apps having 1 Billion installs</a:t>
            </a:r>
            <a:br>
              <a:rPr lang="en-US" i="0" dirty="0">
                <a:solidFill>
                  <a:srgbClr val="212121"/>
                </a:solidFill>
                <a:effectLst/>
                <a:latin typeface="Roboto" panose="02000000000000000000" pitchFamily="2" charset="0"/>
              </a:rPr>
            </a:br>
            <a:endParaRPr lang="en-IN" dirty="0"/>
          </a:p>
        </p:txBody>
      </p:sp>
      <p:pic>
        <p:nvPicPr>
          <p:cNvPr id="6146" name="Picture 2">
            <a:extLst>
              <a:ext uri="{FF2B5EF4-FFF2-40B4-BE49-F238E27FC236}">
                <a16:creationId xmlns:a16="http://schemas.microsoft.com/office/drawing/2014/main" id="{A92CF097-AD41-27CA-BA6B-A89A80E41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240" y="1263155"/>
            <a:ext cx="5715000" cy="33088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CE32E36-2126-F49F-964F-00FA25806528}"/>
              </a:ext>
            </a:extLst>
          </p:cNvPr>
          <p:cNvSpPr txBox="1"/>
          <p:nvPr/>
        </p:nvSpPr>
        <p:spPr>
          <a:xfrm>
            <a:off x="693420" y="2164080"/>
            <a:ext cx="2369820" cy="1477328"/>
          </a:xfrm>
          <a:prstGeom prst="rect">
            <a:avLst/>
          </a:prstGeom>
          <a:noFill/>
        </p:spPr>
        <p:txBody>
          <a:bodyPr wrap="square" rtlCol="0">
            <a:spAutoFit/>
          </a:bodyPr>
          <a:lstStyle/>
          <a:p>
            <a:r>
              <a:rPr lang="en-US" sz="1800" b="0" i="0" dirty="0">
                <a:solidFill>
                  <a:srgbClr val="212121"/>
                </a:solidFill>
                <a:effectLst/>
                <a:latin typeface="Roboto" panose="02000000000000000000" pitchFamily="2" charset="0"/>
              </a:rPr>
              <a:t>This graph suggests that </a:t>
            </a:r>
            <a:r>
              <a:rPr lang="en-US" sz="1800" b="1" dirty="0">
                <a:solidFill>
                  <a:srgbClr val="212121"/>
                </a:solidFill>
                <a:latin typeface="Roboto" panose="02000000000000000000" pitchFamily="2" charset="0"/>
              </a:rPr>
              <a:t>F</a:t>
            </a:r>
            <a:r>
              <a:rPr lang="en-US" sz="1800" b="1" i="0" dirty="0">
                <a:solidFill>
                  <a:srgbClr val="212121"/>
                </a:solidFill>
                <a:effectLst/>
                <a:latin typeface="Roboto" panose="02000000000000000000" pitchFamily="2" charset="0"/>
              </a:rPr>
              <a:t>acebook</a:t>
            </a:r>
            <a:r>
              <a:rPr lang="en-US" sz="1800" b="0" i="0" dirty="0">
                <a:solidFill>
                  <a:srgbClr val="212121"/>
                </a:solidFill>
                <a:effectLst/>
                <a:latin typeface="Roboto" panose="02000000000000000000" pitchFamily="2" charset="0"/>
              </a:rPr>
              <a:t> has the maximum no. of reviews when installs is 1B</a:t>
            </a:r>
            <a:r>
              <a:rPr lang="en-US" b="0" i="0" dirty="0">
                <a:solidFill>
                  <a:srgbClr val="212121"/>
                </a:solidFill>
                <a:effectLst/>
                <a:latin typeface="Roboto" panose="02000000000000000000" pitchFamily="2" charset="0"/>
              </a:rPr>
              <a:t>.</a:t>
            </a:r>
            <a:endParaRPr lang="en-IN" dirty="0"/>
          </a:p>
        </p:txBody>
      </p:sp>
    </p:spTree>
    <p:extLst>
      <p:ext uri="{BB962C8B-B14F-4D97-AF65-F5344CB8AC3E}">
        <p14:creationId xmlns:p14="http://schemas.microsoft.com/office/powerpoint/2010/main" val="3268186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D12E08-DFB2-2E79-CD6D-F8EFC4A73237}"/>
              </a:ext>
            </a:extLst>
          </p:cNvPr>
          <p:cNvPicPr>
            <a:picLocks noChangeAspect="1"/>
          </p:cNvPicPr>
          <p:nvPr/>
        </p:nvPicPr>
        <p:blipFill rotWithShape="1">
          <a:blip r:embed="rId3"/>
          <a:srcRect l="3742" t="23316" r="58000" b="2780"/>
          <a:stretch/>
        </p:blipFill>
        <p:spPr>
          <a:xfrm>
            <a:off x="525780" y="525780"/>
            <a:ext cx="4732020" cy="4360495"/>
          </a:xfrm>
          <a:prstGeom prst="rect">
            <a:avLst/>
          </a:prstGeom>
        </p:spPr>
      </p:pic>
      <p:sp>
        <p:nvSpPr>
          <p:cNvPr id="6" name="TextBox 5">
            <a:extLst>
              <a:ext uri="{FF2B5EF4-FFF2-40B4-BE49-F238E27FC236}">
                <a16:creationId xmlns:a16="http://schemas.microsoft.com/office/drawing/2014/main" id="{97702C76-63CC-A3D0-6A63-4BB3CF3A72F8}"/>
              </a:ext>
            </a:extLst>
          </p:cNvPr>
          <p:cNvSpPr txBox="1"/>
          <p:nvPr/>
        </p:nvSpPr>
        <p:spPr>
          <a:xfrm>
            <a:off x="5920740" y="1524000"/>
            <a:ext cx="2377440" cy="954107"/>
          </a:xfrm>
          <a:prstGeom prst="rect">
            <a:avLst/>
          </a:prstGeom>
          <a:noFill/>
        </p:spPr>
        <p:txBody>
          <a:bodyPr wrap="square" rtlCol="0">
            <a:spAutoFit/>
          </a:bodyPr>
          <a:lstStyle/>
          <a:p>
            <a:r>
              <a:rPr lang="en-US" b="1" i="0" dirty="0">
                <a:solidFill>
                  <a:srgbClr val="212121"/>
                </a:solidFill>
                <a:effectLst/>
                <a:latin typeface="Roboto" panose="02000000000000000000" pitchFamily="2" charset="0"/>
              </a:rPr>
              <a:t>Facebook</a:t>
            </a:r>
            <a:r>
              <a:rPr lang="en-US" b="0" i="0" dirty="0">
                <a:solidFill>
                  <a:srgbClr val="212121"/>
                </a:solidFill>
                <a:effectLst/>
                <a:latin typeface="Roboto" panose="02000000000000000000" pitchFamily="2" charset="0"/>
              </a:rPr>
              <a:t> has the highest number of reviews among all the apps ,i.e., </a:t>
            </a:r>
            <a:r>
              <a:rPr lang="en-US" b="1" i="0" dirty="0">
                <a:solidFill>
                  <a:srgbClr val="212121"/>
                </a:solidFill>
                <a:effectLst/>
                <a:latin typeface="Roboto" panose="02000000000000000000" pitchFamily="2" charset="0"/>
              </a:rPr>
              <a:t>78,158,306.0</a:t>
            </a:r>
            <a:endParaRPr lang="en-IN" b="1" dirty="0"/>
          </a:p>
        </p:txBody>
      </p:sp>
    </p:spTree>
    <p:extLst>
      <p:ext uri="{BB962C8B-B14F-4D97-AF65-F5344CB8AC3E}">
        <p14:creationId xmlns:p14="http://schemas.microsoft.com/office/powerpoint/2010/main" val="4136611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1D15-CD70-E09B-7C9E-2DB959DC357E}"/>
              </a:ext>
            </a:extLst>
          </p:cNvPr>
          <p:cNvSpPr>
            <a:spLocks noGrp="1"/>
          </p:cNvSpPr>
          <p:nvPr>
            <p:ph type="title"/>
          </p:nvPr>
        </p:nvSpPr>
        <p:spPr/>
        <p:txBody>
          <a:bodyPr/>
          <a:lstStyle/>
          <a:p>
            <a:pPr algn="l"/>
            <a:r>
              <a:rPr lang="en-US" dirty="0">
                <a:solidFill>
                  <a:schemeClr val="tx1"/>
                </a:solidFill>
                <a:effectLst/>
                <a:latin typeface="Roboto" panose="02000000000000000000" pitchFamily="2" charset="0"/>
              </a:rPr>
              <a:t>List of apps having Zero installs</a:t>
            </a:r>
          </a:p>
        </p:txBody>
      </p:sp>
      <p:pic>
        <p:nvPicPr>
          <p:cNvPr id="5" name="Picture 4">
            <a:extLst>
              <a:ext uri="{FF2B5EF4-FFF2-40B4-BE49-F238E27FC236}">
                <a16:creationId xmlns:a16="http://schemas.microsoft.com/office/drawing/2014/main" id="{E1F44C4E-509D-DF43-7233-FEF852C9388B}"/>
              </a:ext>
            </a:extLst>
          </p:cNvPr>
          <p:cNvPicPr>
            <a:picLocks noChangeAspect="1"/>
          </p:cNvPicPr>
          <p:nvPr/>
        </p:nvPicPr>
        <p:blipFill rotWithShape="1">
          <a:blip r:embed="rId2"/>
          <a:srcRect l="10417" t="21605" r="64416" b="15693"/>
          <a:stretch/>
        </p:blipFill>
        <p:spPr>
          <a:xfrm>
            <a:off x="457200" y="1017725"/>
            <a:ext cx="4480560" cy="3859075"/>
          </a:xfrm>
          <a:prstGeom prst="rect">
            <a:avLst/>
          </a:prstGeom>
        </p:spPr>
      </p:pic>
      <p:sp>
        <p:nvSpPr>
          <p:cNvPr id="6" name="TextBox 5">
            <a:extLst>
              <a:ext uri="{FF2B5EF4-FFF2-40B4-BE49-F238E27FC236}">
                <a16:creationId xmlns:a16="http://schemas.microsoft.com/office/drawing/2014/main" id="{BEFB456F-582C-A920-0132-07DCCC977AE7}"/>
              </a:ext>
            </a:extLst>
          </p:cNvPr>
          <p:cNvSpPr txBox="1"/>
          <p:nvPr/>
        </p:nvSpPr>
        <p:spPr>
          <a:xfrm>
            <a:off x="5265420" y="2297775"/>
            <a:ext cx="2263140" cy="923330"/>
          </a:xfrm>
          <a:prstGeom prst="rect">
            <a:avLst/>
          </a:prstGeom>
          <a:noFill/>
        </p:spPr>
        <p:txBody>
          <a:bodyPr wrap="square" rtlCol="0">
            <a:spAutoFit/>
          </a:bodyPr>
          <a:lstStyle/>
          <a:p>
            <a:r>
              <a:rPr lang="en-US" sz="2000" dirty="0">
                <a:solidFill>
                  <a:schemeClr val="accent6">
                    <a:lumMod val="50000"/>
                  </a:schemeClr>
                </a:solidFill>
              </a:rPr>
              <a:t>There are total 15 uninstalled apps.</a:t>
            </a:r>
          </a:p>
          <a:p>
            <a:endParaRPr lang="en-IN" dirty="0"/>
          </a:p>
        </p:txBody>
      </p:sp>
    </p:spTree>
    <p:extLst>
      <p:ext uri="{BB962C8B-B14F-4D97-AF65-F5344CB8AC3E}">
        <p14:creationId xmlns:p14="http://schemas.microsoft.com/office/powerpoint/2010/main" val="2629060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75BB-EE5B-B874-F045-B41335E04B4D}"/>
              </a:ext>
            </a:extLst>
          </p:cNvPr>
          <p:cNvSpPr>
            <a:spLocks noGrp="1"/>
          </p:cNvSpPr>
          <p:nvPr>
            <p:ph type="title"/>
          </p:nvPr>
        </p:nvSpPr>
        <p:spPr/>
        <p:txBody>
          <a:bodyPr/>
          <a:lstStyle/>
          <a:p>
            <a:r>
              <a:rPr lang="en-US" i="0" dirty="0">
                <a:solidFill>
                  <a:srgbClr val="FF0000"/>
                </a:solidFill>
                <a:effectLst/>
                <a:latin typeface="Roboto" panose="02000000000000000000" pitchFamily="2" charset="0"/>
              </a:rPr>
              <a:t>Which category has the highest Installs</a:t>
            </a:r>
            <a:br>
              <a:rPr lang="en-US" i="0" dirty="0">
                <a:solidFill>
                  <a:srgbClr val="FF0000"/>
                </a:solidFill>
                <a:effectLst/>
                <a:latin typeface="Roboto" panose="02000000000000000000" pitchFamily="2" charset="0"/>
              </a:rPr>
            </a:br>
            <a:endParaRPr lang="en-IN" dirty="0">
              <a:solidFill>
                <a:srgbClr val="FF0000"/>
              </a:solidFill>
            </a:endParaRPr>
          </a:p>
        </p:txBody>
      </p:sp>
      <p:pic>
        <p:nvPicPr>
          <p:cNvPr id="7172" name="Picture 4">
            <a:extLst>
              <a:ext uri="{FF2B5EF4-FFF2-40B4-BE49-F238E27FC236}">
                <a16:creationId xmlns:a16="http://schemas.microsoft.com/office/drawing/2014/main" id="{3EB42589-1F75-954E-F2DC-D7E2839CC6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390" y="1271340"/>
            <a:ext cx="5266690" cy="32994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F90FCEF-39B1-96CE-FBEB-3CBB56C40926}"/>
              </a:ext>
            </a:extLst>
          </p:cNvPr>
          <p:cNvSpPr txBox="1"/>
          <p:nvPr/>
        </p:nvSpPr>
        <p:spPr>
          <a:xfrm>
            <a:off x="6568440" y="1600200"/>
            <a:ext cx="1775460" cy="2031325"/>
          </a:xfrm>
          <a:prstGeom prst="rect">
            <a:avLst/>
          </a:prstGeom>
          <a:noFill/>
        </p:spPr>
        <p:txBody>
          <a:bodyPr wrap="square" rtlCol="0">
            <a:spAutoFit/>
          </a:bodyPr>
          <a:lstStyle/>
          <a:p>
            <a:r>
              <a:rPr lang="en-US" sz="1800" dirty="0">
                <a:solidFill>
                  <a:schemeClr val="accent6">
                    <a:lumMod val="50000"/>
                  </a:schemeClr>
                </a:solidFill>
                <a:effectLst/>
                <a:latin typeface="+mj-lt"/>
              </a:rPr>
              <a:t>Games are the most downloaded category followed by communication and tools.</a:t>
            </a:r>
            <a:endParaRPr lang="en-IN" sz="1800" dirty="0">
              <a:solidFill>
                <a:schemeClr val="accent6">
                  <a:lumMod val="50000"/>
                </a:schemeClr>
              </a:solidFill>
              <a:latin typeface="+mj-lt"/>
            </a:endParaRPr>
          </a:p>
        </p:txBody>
      </p:sp>
    </p:spTree>
    <p:extLst>
      <p:ext uri="{BB962C8B-B14F-4D97-AF65-F5344CB8AC3E}">
        <p14:creationId xmlns:p14="http://schemas.microsoft.com/office/powerpoint/2010/main" val="3272906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7FB7C3-32D1-E893-989F-09BDA48C345D}"/>
              </a:ext>
            </a:extLst>
          </p:cNvPr>
          <p:cNvSpPr txBox="1"/>
          <p:nvPr/>
        </p:nvSpPr>
        <p:spPr>
          <a:xfrm>
            <a:off x="883920" y="381000"/>
            <a:ext cx="6438900" cy="830997"/>
          </a:xfrm>
          <a:prstGeom prst="rect">
            <a:avLst/>
          </a:prstGeom>
          <a:noFill/>
        </p:spPr>
        <p:txBody>
          <a:bodyPr wrap="square" rtlCol="0">
            <a:spAutoFit/>
          </a:bodyPr>
          <a:lstStyle/>
          <a:p>
            <a:r>
              <a:rPr lang="en-US" sz="2400" dirty="0">
                <a:solidFill>
                  <a:schemeClr val="tx1"/>
                </a:solidFill>
              </a:rPr>
              <a:t>Top 3  Apps of categories having maximum installs.</a:t>
            </a:r>
            <a:endParaRPr lang="en-IN" sz="2400" dirty="0">
              <a:solidFill>
                <a:schemeClr val="tx1"/>
              </a:solidFill>
            </a:endParaRPr>
          </a:p>
        </p:txBody>
      </p:sp>
      <p:graphicFrame>
        <p:nvGraphicFramePr>
          <p:cNvPr id="7" name="Table 6">
            <a:extLst>
              <a:ext uri="{FF2B5EF4-FFF2-40B4-BE49-F238E27FC236}">
                <a16:creationId xmlns:a16="http://schemas.microsoft.com/office/drawing/2014/main" id="{01D25B41-F647-8EC8-619B-81BCBB11C2A3}"/>
              </a:ext>
            </a:extLst>
          </p:cNvPr>
          <p:cNvGraphicFramePr>
            <a:graphicFrameLocks noGrp="1"/>
          </p:cNvGraphicFramePr>
          <p:nvPr>
            <p:extLst>
              <p:ext uri="{D42A27DB-BD31-4B8C-83A1-F6EECF244321}">
                <p14:modId xmlns:p14="http://schemas.microsoft.com/office/powerpoint/2010/main" val="1696583252"/>
              </p:ext>
            </p:extLst>
          </p:nvPr>
        </p:nvGraphicFramePr>
        <p:xfrm>
          <a:off x="803592" y="1870075"/>
          <a:ext cx="6599555" cy="1859280"/>
        </p:xfrm>
        <a:graphic>
          <a:graphicData uri="http://schemas.openxmlformats.org/drawingml/2006/table">
            <a:tbl>
              <a:tblPr/>
              <a:tblGrid>
                <a:gridCol w="208280">
                  <a:extLst>
                    <a:ext uri="{9D8B030D-6E8A-4147-A177-3AD203B41FA5}">
                      <a16:colId xmlns:a16="http://schemas.microsoft.com/office/drawing/2014/main" val="1460574353"/>
                    </a:ext>
                  </a:extLst>
                </a:gridCol>
                <a:gridCol w="2130425">
                  <a:extLst>
                    <a:ext uri="{9D8B030D-6E8A-4147-A177-3AD203B41FA5}">
                      <a16:colId xmlns:a16="http://schemas.microsoft.com/office/drawing/2014/main" val="793319753"/>
                    </a:ext>
                  </a:extLst>
                </a:gridCol>
                <a:gridCol w="2130425">
                  <a:extLst>
                    <a:ext uri="{9D8B030D-6E8A-4147-A177-3AD203B41FA5}">
                      <a16:colId xmlns:a16="http://schemas.microsoft.com/office/drawing/2014/main" val="2156134880"/>
                    </a:ext>
                  </a:extLst>
                </a:gridCol>
                <a:gridCol w="2130425">
                  <a:extLst>
                    <a:ext uri="{9D8B030D-6E8A-4147-A177-3AD203B41FA5}">
                      <a16:colId xmlns:a16="http://schemas.microsoft.com/office/drawing/2014/main" val="1392783152"/>
                    </a:ext>
                  </a:extLst>
                </a:gridCol>
              </a:tblGrid>
              <a:tr h="0">
                <a:tc>
                  <a:txBody>
                    <a:bodyPr/>
                    <a:lstStyle/>
                    <a:p>
                      <a:pPr algn="r"/>
                      <a:endParaRPr lang="en-IN" b="1" dirty="0">
                        <a:effectLst/>
                      </a:endParaRPr>
                    </a:p>
                  </a:txBody>
                  <a:tcPr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tc>
                  <a:txBody>
                    <a:bodyPr/>
                    <a:lstStyle/>
                    <a:p>
                      <a:pPr algn="r"/>
                      <a:r>
                        <a:rPr lang="en-IN" b="1" dirty="0">
                          <a:solidFill>
                            <a:schemeClr val="bg1"/>
                          </a:solidFill>
                          <a:effectLst/>
                        </a:rPr>
                        <a:t>game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b="1">
                          <a:solidFill>
                            <a:schemeClr val="bg1"/>
                          </a:solidFill>
                          <a:effectLst/>
                        </a:rPr>
                        <a:t>communication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b="1">
                          <a:solidFill>
                            <a:schemeClr val="bg1"/>
                          </a:solidFill>
                          <a:effectLst/>
                        </a:rPr>
                        <a:t>tool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95891027"/>
                  </a:ext>
                </a:extLst>
              </a:tr>
              <a:tr h="0">
                <a:tc>
                  <a:txBody>
                    <a:bodyPr/>
                    <a:lstStyle/>
                    <a:p>
                      <a:pPr fontAlgn="ctr"/>
                      <a:endParaRPr lang="en-IN" b="1" dirty="0">
                        <a:effectLst/>
                      </a:endParaRPr>
                    </a:p>
                  </a:txBody>
                  <a:tcPr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tc>
                  <a:txBody>
                    <a:bodyPr/>
                    <a:lstStyle/>
                    <a:p>
                      <a:pPr algn="r"/>
                      <a:r>
                        <a:rPr lang="en-IN" dirty="0">
                          <a:solidFill>
                            <a:schemeClr val="bg1"/>
                          </a:solidFill>
                          <a:effectLst/>
                        </a:rPr>
                        <a:t>Subway Surfers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dirty="0">
                          <a:solidFill>
                            <a:schemeClr val="bg1"/>
                          </a:solidFill>
                          <a:effectLst/>
                        </a:rPr>
                        <a:t>Messenger – Text and Video Chat for Free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a:solidFill>
                            <a:schemeClr val="bg1"/>
                          </a:solidFill>
                          <a:effectLst/>
                        </a:rPr>
                        <a:t>Google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68013595"/>
                  </a:ext>
                </a:extLst>
              </a:tr>
              <a:tr h="0">
                <a:tc>
                  <a:txBody>
                    <a:bodyPr/>
                    <a:lstStyle/>
                    <a:p>
                      <a:pPr fontAlgn="ctr"/>
                      <a:endParaRPr lang="en-IN" b="1" dirty="0">
                        <a:effectLst/>
                      </a:endParaRPr>
                    </a:p>
                  </a:txBody>
                  <a:tcPr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tc>
                  <a:txBody>
                    <a:bodyPr/>
                    <a:lstStyle/>
                    <a:p>
                      <a:pPr algn="r"/>
                      <a:r>
                        <a:rPr lang="en-IN" dirty="0">
                          <a:solidFill>
                            <a:schemeClr val="bg1"/>
                          </a:solidFill>
                          <a:effectLst/>
                        </a:rPr>
                        <a:t>Candy Crush Saga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dirty="0">
                          <a:solidFill>
                            <a:schemeClr val="bg1"/>
                          </a:solidFill>
                          <a:effectLst/>
                        </a:rPr>
                        <a:t>Skype - free IM &amp; video calls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a:solidFill>
                            <a:schemeClr val="bg1"/>
                          </a:solidFill>
                          <a:effectLst/>
                        </a:rPr>
                        <a:t>Google Translate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47180998"/>
                  </a:ext>
                </a:extLst>
              </a:tr>
              <a:tr h="0">
                <a:tc>
                  <a:txBody>
                    <a:bodyPr/>
                    <a:lstStyle/>
                    <a:p>
                      <a:pPr fontAlgn="ctr"/>
                      <a:endParaRPr lang="en-IN" b="1" dirty="0">
                        <a:effectLst/>
                      </a:endParaRPr>
                    </a:p>
                  </a:txBody>
                  <a:tcPr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tc>
                  <a:txBody>
                    <a:bodyPr/>
                    <a:lstStyle/>
                    <a:p>
                      <a:pPr algn="r"/>
                      <a:r>
                        <a:rPr lang="en-IN" dirty="0">
                          <a:solidFill>
                            <a:schemeClr val="bg1"/>
                          </a:solidFill>
                          <a:effectLst/>
                        </a:rPr>
                        <a:t>Temple Run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dirty="0">
                          <a:solidFill>
                            <a:schemeClr val="bg1"/>
                          </a:solidFill>
                          <a:effectLst/>
                        </a:rPr>
                        <a:t>WhatsApp Messenger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dirty="0">
                          <a:solidFill>
                            <a:schemeClr val="bg1"/>
                          </a:solidFill>
                          <a:effectLst/>
                        </a:rPr>
                        <a:t>Clean Master- Space Cleaner &amp; Antivirus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10375757"/>
                  </a:ext>
                </a:extLst>
              </a:tr>
            </a:tbl>
          </a:graphicData>
        </a:graphic>
      </p:graphicFrame>
    </p:spTree>
    <p:extLst>
      <p:ext uri="{BB962C8B-B14F-4D97-AF65-F5344CB8AC3E}">
        <p14:creationId xmlns:p14="http://schemas.microsoft.com/office/powerpoint/2010/main" val="115064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AD91-3EC2-F076-2A8D-DE740E13E851}"/>
              </a:ext>
            </a:extLst>
          </p:cNvPr>
          <p:cNvSpPr>
            <a:spLocks noGrp="1"/>
          </p:cNvSpPr>
          <p:nvPr>
            <p:ph type="title"/>
          </p:nvPr>
        </p:nvSpPr>
        <p:spPr/>
        <p:txBody>
          <a:bodyPr/>
          <a:lstStyle/>
          <a:p>
            <a:r>
              <a:rPr lang="en-IN" dirty="0"/>
              <a:t>CONTENT</a:t>
            </a:r>
          </a:p>
        </p:txBody>
      </p:sp>
      <p:sp>
        <p:nvSpPr>
          <p:cNvPr id="3" name="Text Placeholder 2">
            <a:extLst>
              <a:ext uri="{FF2B5EF4-FFF2-40B4-BE49-F238E27FC236}">
                <a16:creationId xmlns:a16="http://schemas.microsoft.com/office/drawing/2014/main" id="{94EB2747-0B12-FFD6-1043-F3E4F841513D}"/>
              </a:ext>
            </a:extLst>
          </p:cNvPr>
          <p:cNvSpPr>
            <a:spLocks noGrp="1"/>
          </p:cNvSpPr>
          <p:nvPr>
            <p:ph type="body" idx="1"/>
          </p:nvPr>
        </p:nvSpPr>
        <p:spPr>
          <a:xfrm>
            <a:off x="250740" y="1282075"/>
            <a:ext cx="8520600" cy="3416400"/>
          </a:xfrm>
        </p:spPr>
        <p:txBody>
          <a:bodyPr/>
          <a:lstStyle/>
          <a:p>
            <a:pPr>
              <a:buClr>
                <a:schemeClr val="accent2"/>
              </a:buClr>
              <a:buFont typeface="Wingdings" panose="05000000000000000000" pitchFamily="2" charset="2"/>
              <a:buChar char="q"/>
            </a:pPr>
            <a:r>
              <a:rPr lang="en-IN" dirty="0">
                <a:solidFill>
                  <a:schemeClr val="bg1"/>
                </a:solidFill>
              </a:rPr>
              <a:t>Points of interest</a:t>
            </a:r>
          </a:p>
          <a:p>
            <a:pPr>
              <a:buClr>
                <a:schemeClr val="accent2"/>
              </a:buClr>
              <a:buFont typeface="Wingdings" panose="05000000000000000000" pitchFamily="2" charset="2"/>
              <a:buChar char="q"/>
            </a:pPr>
            <a:r>
              <a:rPr lang="en-IN" dirty="0">
                <a:solidFill>
                  <a:schemeClr val="bg1"/>
                </a:solidFill>
              </a:rPr>
              <a:t>Objective</a:t>
            </a:r>
          </a:p>
          <a:p>
            <a:pPr>
              <a:buClr>
                <a:schemeClr val="accent2"/>
              </a:buClr>
              <a:buFont typeface="Wingdings" panose="05000000000000000000" pitchFamily="2" charset="2"/>
              <a:buChar char="q"/>
            </a:pPr>
            <a:r>
              <a:rPr lang="en-IN" dirty="0">
                <a:solidFill>
                  <a:schemeClr val="bg1"/>
                </a:solidFill>
              </a:rPr>
              <a:t>Data Overview</a:t>
            </a:r>
          </a:p>
          <a:p>
            <a:pPr>
              <a:buClr>
                <a:schemeClr val="accent2"/>
              </a:buClr>
              <a:buFont typeface="Wingdings" panose="05000000000000000000" pitchFamily="2" charset="2"/>
              <a:buChar char="q"/>
            </a:pPr>
            <a:r>
              <a:rPr lang="en-IN" dirty="0">
                <a:solidFill>
                  <a:schemeClr val="bg1"/>
                </a:solidFill>
              </a:rPr>
              <a:t>Data Cleaning</a:t>
            </a:r>
          </a:p>
          <a:p>
            <a:pPr>
              <a:buClr>
                <a:schemeClr val="accent2"/>
              </a:buClr>
              <a:buFont typeface="Wingdings" panose="05000000000000000000" pitchFamily="2" charset="2"/>
              <a:buChar char="q"/>
            </a:pPr>
            <a:r>
              <a:rPr lang="en-IN" dirty="0">
                <a:solidFill>
                  <a:schemeClr val="bg1"/>
                </a:solidFill>
              </a:rPr>
              <a:t>Exploratory Data Analysis</a:t>
            </a:r>
          </a:p>
          <a:p>
            <a:pPr>
              <a:buClr>
                <a:schemeClr val="accent2"/>
              </a:buClr>
              <a:buFont typeface="Wingdings" panose="05000000000000000000" pitchFamily="2" charset="2"/>
              <a:buChar char="q"/>
            </a:pPr>
            <a:r>
              <a:rPr lang="en-IN" dirty="0">
                <a:solidFill>
                  <a:schemeClr val="bg1"/>
                </a:solidFill>
              </a:rPr>
              <a:t>Conclusion</a:t>
            </a:r>
          </a:p>
          <a:p>
            <a:pPr>
              <a:buClr>
                <a:schemeClr val="accent2"/>
              </a:buClr>
              <a:buFont typeface="Wingdings" panose="05000000000000000000" pitchFamily="2" charset="2"/>
              <a:buChar char="q"/>
            </a:pPr>
            <a:endParaRPr lang="en-IN" dirty="0">
              <a:solidFill>
                <a:schemeClr val="bg1"/>
              </a:solidFill>
            </a:endParaRPr>
          </a:p>
        </p:txBody>
      </p:sp>
    </p:spTree>
    <p:extLst>
      <p:ext uri="{BB962C8B-B14F-4D97-AF65-F5344CB8AC3E}">
        <p14:creationId xmlns:p14="http://schemas.microsoft.com/office/powerpoint/2010/main" val="1299018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C860-E965-EA4A-AEAC-E886E7F65635}"/>
              </a:ext>
            </a:extLst>
          </p:cNvPr>
          <p:cNvSpPr>
            <a:spLocks noGrp="1"/>
          </p:cNvSpPr>
          <p:nvPr>
            <p:ph type="title"/>
          </p:nvPr>
        </p:nvSpPr>
        <p:spPr/>
        <p:txBody>
          <a:bodyPr/>
          <a:lstStyle/>
          <a:p>
            <a:r>
              <a:rPr lang="en-US" i="0" dirty="0">
                <a:solidFill>
                  <a:schemeClr val="tx1"/>
                </a:solidFill>
                <a:effectLst/>
                <a:latin typeface="Roboto" panose="02000000000000000000" pitchFamily="2" charset="0"/>
              </a:rPr>
              <a:t>Number of apps belonging to each Content Rating</a:t>
            </a:r>
            <a:br>
              <a:rPr lang="en-US" i="0" dirty="0">
                <a:solidFill>
                  <a:schemeClr val="tx1"/>
                </a:solidFill>
                <a:effectLst/>
                <a:latin typeface="Roboto" panose="02000000000000000000" pitchFamily="2" charset="0"/>
              </a:rPr>
            </a:br>
            <a:endParaRPr lang="en-IN" dirty="0">
              <a:solidFill>
                <a:schemeClr val="tx1"/>
              </a:solidFill>
            </a:endParaRPr>
          </a:p>
        </p:txBody>
      </p:sp>
      <p:graphicFrame>
        <p:nvGraphicFramePr>
          <p:cNvPr id="5" name="Table 4">
            <a:extLst>
              <a:ext uri="{FF2B5EF4-FFF2-40B4-BE49-F238E27FC236}">
                <a16:creationId xmlns:a16="http://schemas.microsoft.com/office/drawing/2014/main" id="{FD4BA07C-DEE2-74F9-60E8-910139E3E075}"/>
              </a:ext>
            </a:extLst>
          </p:cNvPr>
          <p:cNvGraphicFramePr>
            <a:graphicFrameLocks noGrp="1"/>
          </p:cNvGraphicFramePr>
          <p:nvPr>
            <p:extLst>
              <p:ext uri="{D42A27DB-BD31-4B8C-83A1-F6EECF244321}">
                <p14:modId xmlns:p14="http://schemas.microsoft.com/office/powerpoint/2010/main" val="1622321516"/>
              </p:ext>
            </p:extLst>
          </p:nvPr>
        </p:nvGraphicFramePr>
        <p:xfrm>
          <a:off x="517440" y="1527174"/>
          <a:ext cx="4435560" cy="2633344"/>
        </p:xfrm>
        <a:graphic>
          <a:graphicData uri="http://schemas.openxmlformats.org/drawingml/2006/table">
            <a:tbl>
              <a:tblPr>
                <a:tableStyleId>{2D5ABB26-0587-4C30-8999-92F81FD0307C}</a:tableStyleId>
              </a:tblPr>
              <a:tblGrid>
                <a:gridCol w="1478520">
                  <a:extLst>
                    <a:ext uri="{9D8B030D-6E8A-4147-A177-3AD203B41FA5}">
                      <a16:colId xmlns:a16="http://schemas.microsoft.com/office/drawing/2014/main" val="78564077"/>
                    </a:ext>
                  </a:extLst>
                </a:gridCol>
                <a:gridCol w="1478520">
                  <a:extLst>
                    <a:ext uri="{9D8B030D-6E8A-4147-A177-3AD203B41FA5}">
                      <a16:colId xmlns:a16="http://schemas.microsoft.com/office/drawing/2014/main" val="2805763484"/>
                    </a:ext>
                  </a:extLst>
                </a:gridCol>
                <a:gridCol w="1478520">
                  <a:extLst>
                    <a:ext uri="{9D8B030D-6E8A-4147-A177-3AD203B41FA5}">
                      <a16:colId xmlns:a16="http://schemas.microsoft.com/office/drawing/2014/main" val="1935442432"/>
                    </a:ext>
                  </a:extLst>
                </a:gridCol>
              </a:tblGrid>
              <a:tr h="517982">
                <a:tc>
                  <a:txBody>
                    <a:bodyPr/>
                    <a:lstStyle/>
                    <a:p>
                      <a:pPr algn="r"/>
                      <a:endParaRPr lang="en-IN" sz="1400" b="1">
                        <a:solidFill>
                          <a:schemeClr val="bg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400" b="1">
                          <a:solidFill>
                            <a:schemeClr val="bg1"/>
                          </a:solidFill>
                          <a:effectLst/>
                        </a:rPr>
                        <a:t>Content Rating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400" b="1">
                          <a:solidFill>
                            <a:schemeClr val="bg1"/>
                          </a:solidFill>
                          <a:effectLst/>
                        </a:rPr>
                        <a:t>No of Apps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1652858"/>
                  </a:ext>
                </a:extLst>
              </a:tr>
              <a:tr h="319476">
                <a:tc>
                  <a:txBody>
                    <a:bodyPr/>
                    <a:lstStyle/>
                    <a:p>
                      <a:pPr fontAlgn="ctr"/>
                      <a:r>
                        <a:rPr lang="en-IN" sz="1400" b="1">
                          <a:solidFill>
                            <a:schemeClr val="bg1"/>
                          </a:solidFill>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400">
                          <a:solidFill>
                            <a:schemeClr val="bg1"/>
                          </a:solidFill>
                          <a:effectLst/>
                        </a:rPr>
                        <a:t>Everyone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400">
                          <a:solidFill>
                            <a:schemeClr val="bg1"/>
                          </a:solidFill>
                          <a:effectLst/>
                        </a:rPr>
                        <a:t>7903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724546"/>
                  </a:ext>
                </a:extLst>
              </a:tr>
              <a:tr h="319476">
                <a:tc>
                  <a:txBody>
                    <a:bodyPr/>
                    <a:lstStyle/>
                    <a:p>
                      <a:pPr fontAlgn="ctr"/>
                      <a:r>
                        <a:rPr lang="en-IN" sz="1400" b="1">
                          <a:solidFill>
                            <a:schemeClr val="bg1"/>
                          </a:solidFill>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400">
                          <a:solidFill>
                            <a:schemeClr val="bg1"/>
                          </a:solidFill>
                          <a:effectLst/>
                        </a:rPr>
                        <a:t>Teen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400">
                          <a:solidFill>
                            <a:schemeClr val="bg1"/>
                          </a:solidFill>
                          <a:effectLst/>
                        </a:rPr>
                        <a:t>1036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789873"/>
                  </a:ext>
                </a:extLst>
              </a:tr>
              <a:tr h="319476">
                <a:tc>
                  <a:txBody>
                    <a:bodyPr/>
                    <a:lstStyle/>
                    <a:p>
                      <a:pPr fontAlgn="ctr"/>
                      <a:r>
                        <a:rPr lang="en-IN" sz="1400" b="1">
                          <a:solidFill>
                            <a:schemeClr val="bg1"/>
                          </a:solidFill>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400">
                          <a:solidFill>
                            <a:schemeClr val="bg1"/>
                          </a:solidFill>
                          <a:effectLst/>
                        </a:rPr>
                        <a:t>Mature 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400">
                          <a:solidFill>
                            <a:schemeClr val="bg1"/>
                          </a:solidFill>
                          <a:effectLst/>
                        </a:rPr>
                        <a:t>393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7486627"/>
                  </a:ext>
                </a:extLst>
              </a:tr>
              <a:tr h="319476">
                <a:tc>
                  <a:txBody>
                    <a:bodyPr/>
                    <a:lstStyle/>
                    <a:p>
                      <a:pPr fontAlgn="ctr"/>
                      <a:r>
                        <a:rPr lang="en-IN" sz="1400" b="1">
                          <a:solidFill>
                            <a:schemeClr val="bg1"/>
                          </a:solidFill>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400">
                          <a:solidFill>
                            <a:schemeClr val="bg1"/>
                          </a:solidFill>
                          <a:effectLst/>
                        </a:rPr>
                        <a:t>Everyone 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400">
                          <a:solidFill>
                            <a:schemeClr val="bg1"/>
                          </a:solidFill>
                          <a:effectLst/>
                        </a:rPr>
                        <a:t>322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2401613"/>
                  </a:ext>
                </a:extLst>
              </a:tr>
              <a:tr h="517982">
                <a:tc>
                  <a:txBody>
                    <a:bodyPr/>
                    <a:lstStyle/>
                    <a:p>
                      <a:pPr fontAlgn="ctr"/>
                      <a:r>
                        <a:rPr lang="en-IN" sz="1400" b="1">
                          <a:solidFill>
                            <a:schemeClr val="bg1"/>
                          </a:solidFill>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400">
                          <a:solidFill>
                            <a:schemeClr val="bg1"/>
                          </a:solidFill>
                          <a:effectLst/>
                        </a:rPr>
                        <a:t>Adults only 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400">
                          <a:solidFill>
                            <a:schemeClr val="bg1"/>
                          </a:solidFill>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6567942"/>
                  </a:ext>
                </a:extLst>
              </a:tr>
              <a:tr h="319476">
                <a:tc>
                  <a:txBody>
                    <a:bodyPr/>
                    <a:lstStyle/>
                    <a:p>
                      <a:pPr fontAlgn="ctr"/>
                      <a:r>
                        <a:rPr lang="en-IN" sz="1400" b="1">
                          <a:solidFill>
                            <a:schemeClr val="bg1"/>
                          </a:solidFill>
                          <a:effectLs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400">
                          <a:solidFill>
                            <a:schemeClr val="bg1"/>
                          </a:solidFill>
                          <a:effectLst/>
                        </a:rPr>
                        <a:t>Unrated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400" dirty="0">
                          <a:solidFill>
                            <a:schemeClr val="bg1"/>
                          </a:solidFill>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8000566"/>
                  </a:ext>
                </a:extLst>
              </a:tr>
            </a:tbl>
          </a:graphicData>
        </a:graphic>
      </p:graphicFrame>
      <p:pic>
        <p:nvPicPr>
          <p:cNvPr id="9218" name="Picture 2">
            <a:extLst>
              <a:ext uri="{FF2B5EF4-FFF2-40B4-BE49-F238E27FC236}">
                <a16:creationId xmlns:a16="http://schemas.microsoft.com/office/drawing/2014/main" id="{0018403A-8085-B1CB-5795-AC9333E8F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8280" y="1649094"/>
            <a:ext cx="365760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499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5DBE4-DD9F-0E59-DBC3-A8159E1B3E51}"/>
              </a:ext>
            </a:extLst>
          </p:cNvPr>
          <p:cNvSpPr>
            <a:spLocks noGrp="1"/>
          </p:cNvSpPr>
          <p:nvPr>
            <p:ph type="title"/>
          </p:nvPr>
        </p:nvSpPr>
        <p:spPr>
          <a:xfrm>
            <a:off x="311700" y="288275"/>
            <a:ext cx="7862356" cy="600966"/>
          </a:xfrm>
        </p:spPr>
        <p:txBody>
          <a:bodyPr/>
          <a:lstStyle/>
          <a:p>
            <a:r>
              <a:rPr lang="en-US" i="0" dirty="0">
                <a:solidFill>
                  <a:schemeClr val="tx1"/>
                </a:solidFill>
                <a:effectLst/>
                <a:latin typeface="Roboto" panose="02000000000000000000" pitchFamily="2" charset="0"/>
              </a:rPr>
              <a:t>How much Installs are made for each type of content Rating ?</a:t>
            </a:r>
            <a:br>
              <a:rPr lang="en-US" i="0" dirty="0">
                <a:solidFill>
                  <a:schemeClr val="tx1"/>
                </a:solidFill>
                <a:effectLst/>
                <a:latin typeface="Roboto" panose="02000000000000000000" pitchFamily="2" charset="0"/>
              </a:rPr>
            </a:br>
            <a:endParaRPr lang="en-IN" dirty="0">
              <a:solidFill>
                <a:schemeClr val="tx1"/>
              </a:solidFill>
            </a:endParaRPr>
          </a:p>
        </p:txBody>
      </p:sp>
      <p:graphicFrame>
        <p:nvGraphicFramePr>
          <p:cNvPr id="4" name="Table 3">
            <a:extLst>
              <a:ext uri="{FF2B5EF4-FFF2-40B4-BE49-F238E27FC236}">
                <a16:creationId xmlns:a16="http://schemas.microsoft.com/office/drawing/2014/main" id="{30789222-9BDF-67AA-B4B7-661AA04A3083}"/>
              </a:ext>
            </a:extLst>
          </p:cNvPr>
          <p:cNvGraphicFramePr>
            <a:graphicFrameLocks noGrp="1"/>
          </p:cNvGraphicFramePr>
          <p:nvPr>
            <p:extLst>
              <p:ext uri="{D42A27DB-BD31-4B8C-83A1-F6EECF244321}">
                <p14:modId xmlns:p14="http://schemas.microsoft.com/office/powerpoint/2010/main" val="3332854279"/>
              </p:ext>
            </p:extLst>
          </p:nvPr>
        </p:nvGraphicFramePr>
        <p:xfrm>
          <a:off x="311150" y="1687194"/>
          <a:ext cx="4641850" cy="2686682"/>
        </p:xfrm>
        <a:graphic>
          <a:graphicData uri="http://schemas.openxmlformats.org/drawingml/2006/table">
            <a:tbl>
              <a:tblPr>
                <a:tableStyleId>{284E427A-3D55-4303-BF80-6455036E1DE7}</a:tableStyleId>
              </a:tblPr>
              <a:tblGrid>
                <a:gridCol w="2320925">
                  <a:extLst>
                    <a:ext uri="{9D8B030D-6E8A-4147-A177-3AD203B41FA5}">
                      <a16:colId xmlns:a16="http://schemas.microsoft.com/office/drawing/2014/main" val="2277134170"/>
                    </a:ext>
                  </a:extLst>
                </a:gridCol>
                <a:gridCol w="2320925">
                  <a:extLst>
                    <a:ext uri="{9D8B030D-6E8A-4147-A177-3AD203B41FA5}">
                      <a16:colId xmlns:a16="http://schemas.microsoft.com/office/drawing/2014/main" val="581843605"/>
                    </a:ext>
                  </a:extLst>
                </a:gridCol>
              </a:tblGrid>
              <a:tr h="767624">
                <a:tc>
                  <a:txBody>
                    <a:bodyPr/>
                    <a:lstStyle/>
                    <a:p>
                      <a:pPr algn="r"/>
                      <a:r>
                        <a:rPr lang="en-IN" sz="1400" b="1" dirty="0">
                          <a:solidFill>
                            <a:schemeClr val="bg1"/>
                          </a:solidFill>
                          <a:effectLst/>
                        </a:rPr>
                        <a:t>Content Rating</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400" b="1" dirty="0">
                        <a:solidFill>
                          <a:schemeClr val="bg1"/>
                        </a:solidFill>
                        <a:effectLs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solidFill>
                            <a:schemeClr val="bg1"/>
                          </a:solidFill>
                          <a:effectLst/>
                        </a:rPr>
                        <a:t>Installs</a:t>
                      </a:r>
                    </a:p>
                    <a:p>
                      <a:endParaRPr lang="en-IN" sz="1400" dirty="0">
                        <a:solidFill>
                          <a:schemeClr val="bg1"/>
                        </a:solidFill>
                      </a:endParaRPr>
                    </a:p>
                  </a:txBody>
                  <a:tcPr/>
                </a:tc>
                <a:extLst>
                  <a:ext uri="{0D108BD9-81ED-4DB2-BD59-A6C34878D82A}">
                    <a16:rowId xmlns:a16="http://schemas.microsoft.com/office/drawing/2014/main" val="3421821512"/>
                  </a:ext>
                </a:extLst>
              </a:tr>
              <a:tr h="319843">
                <a:tc>
                  <a:txBody>
                    <a:bodyPr/>
                    <a:lstStyle/>
                    <a:p>
                      <a:pPr algn="r"/>
                      <a:r>
                        <a:rPr lang="en-IN" sz="1400" dirty="0">
                          <a:solidFill>
                            <a:schemeClr val="bg1"/>
                          </a:solidFill>
                          <a:effectLst/>
                        </a:rPr>
                        <a:t>Everyone</a:t>
                      </a:r>
                    </a:p>
                  </a:txBody>
                  <a:tcPr anchor="ctr"/>
                </a:tc>
                <a:tc>
                  <a:txBody>
                    <a:bodyPr/>
                    <a:lstStyle/>
                    <a:p>
                      <a:pPr algn="r"/>
                      <a:r>
                        <a:rPr lang="en-IN" sz="1400">
                          <a:solidFill>
                            <a:schemeClr val="bg1"/>
                          </a:solidFill>
                          <a:effectLst/>
                        </a:rPr>
                        <a:t>52179352961</a:t>
                      </a:r>
                    </a:p>
                  </a:txBody>
                  <a:tcPr anchor="ctr"/>
                </a:tc>
                <a:extLst>
                  <a:ext uri="{0D108BD9-81ED-4DB2-BD59-A6C34878D82A}">
                    <a16:rowId xmlns:a16="http://schemas.microsoft.com/office/drawing/2014/main" val="225495069"/>
                  </a:ext>
                </a:extLst>
              </a:tr>
              <a:tr h="319843">
                <a:tc>
                  <a:txBody>
                    <a:bodyPr/>
                    <a:lstStyle/>
                    <a:p>
                      <a:pPr algn="r"/>
                      <a:r>
                        <a:rPr lang="en-IN" sz="1400" dirty="0">
                          <a:solidFill>
                            <a:schemeClr val="bg1"/>
                          </a:solidFill>
                          <a:effectLst/>
                        </a:rPr>
                        <a:t>Teen</a:t>
                      </a:r>
                    </a:p>
                  </a:txBody>
                  <a:tcPr anchor="ctr"/>
                </a:tc>
                <a:tc>
                  <a:txBody>
                    <a:bodyPr/>
                    <a:lstStyle/>
                    <a:p>
                      <a:pPr algn="r"/>
                      <a:r>
                        <a:rPr lang="en-IN" sz="1400">
                          <a:solidFill>
                            <a:schemeClr val="bg1"/>
                          </a:solidFill>
                          <a:effectLst/>
                        </a:rPr>
                        <a:t>16487275393</a:t>
                      </a:r>
                    </a:p>
                  </a:txBody>
                  <a:tcPr anchor="ctr"/>
                </a:tc>
                <a:extLst>
                  <a:ext uri="{0D108BD9-81ED-4DB2-BD59-A6C34878D82A}">
                    <a16:rowId xmlns:a16="http://schemas.microsoft.com/office/drawing/2014/main" val="1850848540"/>
                  </a:ext>
                </a:extLst>
              </a:tr>
              <a:tr h="319843">
                <a:tc>
                  <a:txBody>
                    <a:bodyPr/>
                    <a:lstStyle/>
                    <a:p>
                      <a:pPr algn="r"/>
                      <a:r>
                        <a:rPr lang="en-IN" sz="1400" dirty="0">
                          <a:solidFill>
                            <a:schemeClr val="bg1"/>
                          </a:solidFill>
                          <a:effectLst/>
                        </a:rPr>
                        <a:t>Everyone 10+</a:t>
                      </a:r>
                    </a:p>
                  </a:txBody>
                  <a:tcPr anchor="ctr"/>
                </a:tc>
                <a:tc>
                  <a:txBody>
                    <a:bodyPr/>
                    <a:lstStyle/>
                    <a:p>
                      <a:pPr algn="r"/>
                      <a:r>
                        <a:rPr lang="en-IN" sz="1400" dirty="0">
                          <a:solidFill>
                            <a:schemeClr val="bg1"/>
                          </a:solidFill>
                          <a:effectLst/>
                        </a:rPr>
                        <a:t>4016271795</a:t>
                      </a:r>
                    </a:p>
                  </a:txBody>
                  <a:tcPr anchor="ctr"/>
                </a:tc>
                <a:extLst>
                  <a:ext uri="{0D108BD9-81ED-4DB2-BD59-A6C34878D82A}">
                    <a16:rowId xmlns:a16="http://schemas.microsoft.com/office/drawing/2014/main" val="1667537423"/>
                  </a:ext>
                </a:extLst>
              </a:tr>
              <a:tr h="319843">
                <a:tc>
                  <a:txBody>
                    <a:bodyPr/>
                    <a:lstStyle/>
                    <a:p>
                      <a:pPr algn="r"/>
                      <a:r>
                        <a:rPr lang="en-IN" sz="1400">
                          <a:solidFill>
                            <a:schemeClr val="bg1"/>
                          </a:solidFill>
                          <a:effectLst/>
                        </a:rPr>
                        <a:t>Mature 17+</a:t>
                      </a:r>
                    </a:p>
                  </a:txBody>
                  <a:tcPr anchor="ctr"/>
                </a:tc>
                <a:tc>
                  <a:txBody>
                    <a:bodyPr/>
                    <a:lstStyle/>
                    <a:p>
                      <a:pPr algn="r"/>
                      <a:r>
                        <a:rPr lang="en-IN" sz="1400" dirty="0">
                          <a:solidFill>
                            <a:schemeClr val="bg1"/>
                          </a:solidFill>
                          <a:effectLst/>
                        </a:rPr>
                        <a:t>2437986878</a:t>
                      </a:r>
                    </a:p>
                  </a:txBody>
                  <a:tcPr anchor="ctr"/>
                </a:tc>
                <a:extLst>
                  <a:ext uri="{0D108BD9-81ED-4DB2-BD59-A6C34878D82A}">
                    <a16:rowId xmlns:a16="http://schemas.microsoft.com/office/drawing/2014/main" val="4149934294"/>
                  </a:ext>
                </a:extLst>
              </a:tr>
              <a:tr h="319843">
                <a:tc>
                  <a:txBody>
                    <a:bodyPr/>
                    <a:lstStyle/>
                    <a:p>
                      <a:pPr algn="r"/>
                      <a:r>
                        <a:rPr lang="en-IN" sz="1400">
                          <a:solidFill>
                            <a:schemeClr val="bg1"/>
                          </a:solidFill>
                          <a:effectLst/>
                        </a:rPr>
                        <a:t>Adults only 18+</a:t>
                      </a:r>
                    </a:p>
                  </a:txBody>
                  <a:tcPr anchor="ctr"/>
                </a:tc>
                <a:tc>
                  <a:txBody>
                    <a:bodyPr/>
                    <a:lstStyle/>
                    <a:p>
                      <a:pPr algn="r"/>
                      <a:r>
                        <a:rPr lang="en-IN" sz="1400" dirty="0">
                          <a:solidFill>
                            <a:schemeClr val="bg1"/>
                          </a:solidFill>
                          <a:effectLst/>
                        </a:rPr>
                        <a:t>2000000</a:t>
                      </a:r>
                    </a:p>
                  </a:txBody>
                  <a:tcPr anchor="ctr"/>
                </a:tc>
                <a:extLst>
                  <a:ext uri="{0D108BD9-81ED-4DB2-BD59-A6C34878D82A}">
                    <a16:rowId xmlns:a16="http://schemas.microsoft.com/office/drawing/2014/main" val="2467633725"/>
                  </a:ext>
                </a:extLst>
              </a:tr>
              <a:tr h="319843">
                <a:tc>
                  <a:txBody>
                    <a:bodyPr/>
                    <a:lstStyle/>
                    <a:p>
                      <a:pPr algn="r"/>
                      <a:r>
                        <a:rPr lang="en-IN" sz="1400" dirty="0">
                          <a:solidFill>
                            <a:schemeClr val="bg1"/>
                          </a:solidFill>
                          <a:effectLst/>
                        </a:rPr>
                        <a:t>Unrated</a:t>
                      </a:r>
                    </a:p>
                  </a:txBody>
                  <a:tcPr anchor="ctr"/>
                </a:tc>
                <a:tc>
                  <a:txBody>
                    <a:bodyPr/>
                    <a:lstStyle/>
                    <a:p>
                      <a:pPr algn="r"/>
                      <a:r>
                        <a:rPr lang="en-IN" sz="1400" dirty="0">
                          <a:solidFill>
                            <a:schemeClr val="bg1"/>
                          </a:solidFill>
                          <a:effectLst/>
                        </a:rPr>
                        <a:t>50500</a:t>
                      </a:r>
                    </a:p>
                  </a:txBody>
                  <a:tcPr anchor="ctr"/>
                </a:tc>
                <a:extLst>
                  <a:ext uri="{0D108BD9-81ED-4DB2-BD59-A6C34878D82A}">
                    <a16:rowId xmlns:a16="http://schemas.microsoft.com/office/drawing/2014/main" val="744900554"/>
                  </a:ext>
                </a:extLst>
              </a:tr>
            </a:tbl>
          </a:graphicData>
        </a:graphic>
      </p:graphicFrame>
      <p:pic>
        <p:nvPicPr>
          <p:cNvPr id="10242" name="Picture 2">
            <a:extLst>
              <a:ext uri="{FF2B5EF4-FFF2-40B4-BE49-F238E27FC236}">
                <a16:creationId xmlns:a16="http://schemas.microsoft.com/office/drawing/2014/main" id="{EA24EACF-3357-758A-9AC0-3402776F4F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450" y="1463993"/>
            <a:ext cx="3581400"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137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0F0A-C8AC-8D3C-6C55-CFA609613683}"/>
              </a:ext>
            </a:extLst>
          </p:cNvPr>
          <p:cNvSpPr>
            <a:spLocks noGrp="1"/>
          </p:cNvSpPr>
          <p:nvPr>
            <p:ph type="title"/>
          </p:nvPr>
        </p:nvSpPr>
        <p:spPr/>
        <p:txBody>
          <a:bodyPr/>
          <a:lstStyle/>
          <a:p>
            <a:r>
              <a:rPr lang="en-US" i="0" dirty="0">
                <a:solidFill>
                  <a:schemeClr val="tx1"/>
                </a:solidFill>
                <a:effectLst/>
                <a:latin typeface="Roboto" panose="02000000000000000000" pitchFamily="2" charset="0"/>
              </a:rPr>
              <a:t>See the revenue of Top paid apps</a:t>
            </a:r>
            <a:br>
              <a:rPr lang="en-US" i="0" dirty="0">
                <a:solidFill>
                  <a:schemeClr val="tx1"/>
                </a:solidFill>
                <a:effectLst/>
                <a:latin typeface="Roboto" panose="02000000000000000000" pitchFamily="2" charset="0"/>
              </a:rPr>
            </a:br>
            <a:endParaRPr lang="en-IN" dirty="0">
              <a:solidFill>
                <a:schemeClr val="tx1"/>
              </a:solidFill>
            </a:endParaRPr>
          </a:p>
        </p:txBody>
      </p:sp>
      <p:sp>
        <p:nvSpPr>
          <p:cNvPr id="3" name="Text Placeholder 2">
            <a:extLst>
              <a:ext uri="{FF2B5EF4-FFF2-40B4-BE49-F238E27FC236}">
                <a16:creationId xmlns:a16="http://schemas.microsoft.com/office/drawing/2014/main" id="{EDAFD723-DBEC-5D8A-0E5B-149A26AF3C5A}"/>
              </a:ext>
            </a:extLst>
          </p:cNvPr>
          <p:cNvSpPr>
            <a:spLocks noGrp="1"/>
          </p:cNvSpPr>
          <p:nvPr>
            <p:ph type="body" idx="1"/>
          </p:nvPr>
        </p:nvSpPr>
        <p:spPr/>
        <p:txBody>
          <a:bodyPr/>
          <a:lstStyle/>
          <a:p>
            <a:endParaRPr lang="en-IN" dirty="0"/>
          </a:p>
        </p:txBody>
      </p:sp>
      <p:graphicFrame>
        <p:nvGraphicFramePr>
          <p:cNvPr id="4" name="Table 3">
            <a:extLst>
              <a:ext uri="{FF2B5EF4-FFF2-40B4-BE49-F238E27FC236}">
                <a16:creationId xmlns:a16="http://schemas.microsoft.com/office/drawing/2014/main" id="{77595850-8E94-1945-46C8-25D22F43520F}"/>
              </a:ext>
            </a:extLst>
          </p:cNvPr>
          <p:cNvGraphicFramePr>
            <a:graphicFrameLocks noGrp="1"/>
          </p:cNvGraphicFramePr>
          <p:nvPr>
            <p:extLst>
              <p:ext uri="{D42A27DB-BD31-4B8C-83A1-F6EECF244321}">
                <p14:modId xmlns:p14="http://schemas.microsoft.com/office/powerpoint/2010/main" val="3022516445"/>
              </p:ext>
            </p:extLst>
          </p:nvPr>
        </p:nvGraphicFramePr>
        <p:xfrm>
          <a:off x="1324610" y="1717954"/>
          <a:ext cx="5681134" cy="1828800"/>
        </p:xfrm>
        <a:graphic>
          <a:graphicData uri="http://schemas.openxmlformats.org/drawingml/2006/table">
            <a:tbl>
              <a:tblPr>
                <a:tableStyleId>{284E427A-3D55-4303-BF80-6455036E1DE7}</a:tableStyleId>
              </a:tblPr>
              <a:tblGrid>
                <a:gridCol w="2840567">
                  <a:extLst>
                    <a:ext uri="{9D8B030D-6E8A-4147-A177-3AD203B41FA5}">
                      <a16:colId xmlns:a16="http://schemas.microsoft.com/office/drawing/2014/main" val="2952043023"/>
                    </a:ext>
                  </a:extLst>
                </a:gridCol>
                <a:gridCol w="2840567">
                  <a:extLst>
                    <a:ext uri="{9D8B030D-6E8A-4147-A177-3AD203B41FA5}">
                      <a16:colId xmlns:a16="http://schemas.microsoft.com/office/drawing/2014/main" val="4236272863"/>
                    </a:ext>
                  </a:extLst>
                </a:gridCol>
              </a:tblGrid>
              <a:tr h="304800">
                <a:tc>
                  <a:txBody>
                    <a:bodyPr/>
                    <a:lstStyle/>
                    <a:p>
                      <a:pPr algn="r"/>
                      <a:r>
                        <a:rPr lang="en-US" sz="1400" b="1" dirty="0">
                          <a:solidFill>
                            <a:schemeClr val="tx2">
                              <a:lumMod val="25000"/>
                            </a:schemeClr>
                          </a:solidFill>
                          <a:effectLst/>
                        </a:rPr>
                        <a:t>A</a:t>
                      </a:r>
                      <a:r>
                        <a:rPr lang="en-IN" sz="1400" b="1" dirty="0">
                          <a:solidFill>
                            <a:schemeClr val="tx2">
                              <a:lumMod val="25000"/>
                            </a:schemeClr>
                          </a:solidFill>
                          <a:effectLst/>
                        </a:rPr>
                        <a:t>pp</a:t>
                      </a:r>
                    </a:p>
                  </a:txBody>
                  <a:tcPr anchor="ctr"/>
                </a:tc>
                <a:tc>
                  <a:txBody>
                    <a:bodyPr/>
                    <a:lstStyle/>
                    <a:p>
                      <a:r>
                        <a:rPr lang="en-IN" sz="1400" b="1" dirty="0">
                          <a:solidFill>
                            <a:schemeClr val="tx2">
                              <a:lumMod val="25000"/>
                            </a:schemeClr>
                          </a:solidFill>
                          <a:effectLst/>
                        </a:rPr>
                        <a:t>Revenue</a:t>
                      </a:r>
                      <a:endParaRPr lang="en-IN" sz="1400" dirty="0">
                        <a:solidFill>
                          <a:schemeClr val="tx2">
                            <a:lumMod val="25000"/>
                          </a:schemeClr>
                        </a:solidFill>
                      </a:endParaRPr>
                    </a:p>
                  </a:txBody>
                  <a:tcPr/>
                </a:tc>
                <a:extLst>
                  <a:ext uri="{0D108BD9-81ED-4DB2-BD59-A6C34878D82A}">
                    <a16:rowId xmlns:a16="http://schemas.microsoft.com/office/drawing/2014/main" val="1028193734"/>
                  </a:ext>
                </a:extLst>
              </a:tr>
              <a:tr h="304800">
                <a:tc>
                  <a:txBody>
                    <a:bodyPr/>
                    <a:lstStyle/>
                    <a:p>
                      <a:pPr algn="r"/>
                      <a:r>
                        <a:rPr lang="en-IN" sz="1400" dirty="0">
                          <a:solidFill>
                            <a:srgbClr val="008000"/>
                          </a:solidFill>
                          <a:effectLst/>
                        </a:rPr>
                        <a:t>Minecraft</a:t>
                      </a:r>
                    </a:p>
                  </a:txBody>
                  <a:tcPr anchor="ctr"/>
                </a:tc>
                <a:tc>
                  <a:txBody>
                    <a:bodyPr/>
                    <a:lstStyle/>
                    <a:p>
                      <a:pPr algn="r"/>
                      <a:r>
                        <a:rPr lang="en-IN" sz="1400" dirty="0">
                          <a:solidFill>
                            <a:srgbClr val="008000"/>
                          </a:solidFill>
                          <a:effectLst/>
                        </a:rPr>
                        <a:t>69900000.000000</a:t>
                      </a:r>
                    </a:p>
                  </a:txBody>
                  <a:tcPr anchor="ctr"/>
                </a:tc>
                <a:extLst>
                  <a:ext uri="{0D108BD9-81ED-4DB2-BD59-A6C34878D82A}">
                    <a16:rowId xmlns:a16="http://schemas.microsoft.com/office/drawing/2014/main" val="737273700"/>
                  </a:ext>
                </a:extLst>
              </a:tr>
              <a:tr h="0">
                <a:tc>
                  <a:txBody>
                    <a:bodyPr/>
                    <a:lstStyle/>
                    <a:p>
                      <a:pPr algn="r"/>
                      <a:r>
                        <a:rPr lang="en-IN" sz="1400">
                          <a:solidFill>
                            <a:srgbClr val="008000"/>
                          </a:solidFill>
                          <a:effectLst/>
                        </a:rPr>
                        <a:t>I am rich</a:t>
                      </a:r>
                    </a:p>
                  </a:txBody>
                  <a:tcPr anchor="ctr"/>
                </a:tc>
                <a:tc>
                  <a:txBody>
                    <a:bodyPr/>
                    <a:lstStyle/>
                    <a:p>
                      <a:pPr algn="r"/>
                      <a:r>
                        <a:rPr lang="en-IN" sz="1400">
                          <a:solidFill>
                            <a:srgbClr val="008000"/>
                          </a:solidFill>
                          <a:effectLst/>
                        </a:rPr>
                        <a:t>39999000.000000</a:t>
                      </a:r>
                    </a:p>
                  </a:txBody>
                  <a:tcPr anchor="ctr"/>
                </a:tc>
                <a:extLst>
                  <a:ext uri="{0D108BD9-81ED-4DB2-BD59-A6C34878D82A}">
                    <a16:rowId xmlns:a16="http://schemas.microsoft.com/office/drawing/2014/main" val="2411211529"/>
                  </a:ext>
                </a:extLst>
              </a:tr>
              <a:tr h="304800">
                <a:tc>
                  <a:txBody>
                    <a:bodyPr/>
                    <a:lstStyle/>
                    <a:p>
                      <a:pPr algn="r"/>
                      <a:r>
                        <a:rPr lang="en-IN" sz="1400">
                          <a:solidFill>
                            <a:srgbClr val="008000"/>
                          </a:solidFill>
                          <a:effectLst/>
                        </a:rPr>
                        <a:t>I Am Rich Premium</a:t>
                      </a:r>
                    </a:p>
                  </a:txBody>
                  <a:tcPr anchor="ctr"/>
                </a:tc>
                <a:tc>
                  <a:txBody>
                    <a:bodyPr/>
                    <a:lstStyle/>
                    <a:p>
                      <a:pPr algn="r"/>
                      <a:r>
                        <a:rPr lang="en-IN" sz="1400">
                          <a:solidFill>
                            <a:srgbClr val="008000"/>
                          </a:solidFill>
                          <a:effectLst/>
                        </a:rPr>
                        <a:t>19999500.000000</a:t>
                      </a:r>
                    </a:p>
                  </a:txBody>
                  <a:tcPr anchor="ctr"/>
                </a:tc>
                <a:extLst>
                  <a:ext uri="{0D108BD9-81ED-4DB2-BD59-A6C34878D82A}">
                    <a16:rowId xmlns:a16="http://schemas.microsoft.com/office/drawing/2014/main" val="1485491347"/>
                  </a:ext>
                </a:extLst>
              </a:tr>
              <a:tr h="304800">
                <a:tc>
                  <a:txBody>
                    <a:bodyPr/>
                    <a:lstStyle/>
                    <a:p>
                      <a:pPr algn="r"/>
                      <a:r>
                        <a:rPr lang="en-IN" sz="1400">
                          <a:solidFill>
                            <a:srgbClr val="008000"/>
                          </a:solidFill>
                          <a:effectLst/>
                        </a:rPr>
                        <a:t>Hitman Sniper</a:t>
                      </a:r>
                    </a:p>
                  </a:txBody>
                  <a:tcPr anchor="ctr"/>
                </a:tc>
                <a:tc>
                  <a:txBody>
                    <a:bodyPr/>
                    <a:lstStyle/>
                    <a:p>
                      <a:pPr algn="r"/>
                      <a:r>
                        <a:rPr lang="en-IN" sz="1400">
                          <a:solidFill>
                            <a:srgbClr val="008000"/>
                          </a:solidFill>
                          <a:effectLst/>
                        </a:rPr>
                        <a:t>9900000.000000</a:t>
                      </a:r>
                    </a:p>
                  </a:txBody>
                  <a:tcPr anchor="ctr"/>
                </a:tc>
                <a:extLst>
                  <a:ext uri="{0D108BD9-81ED-4DB2-BD59-A6C34878D82A}">
                    <a16:rowId xmlns:a16="http://schemas.microsoft.com/office/drawing/2014/main" val="3926070328"/>
                  </a:ext>
                </a:extLst>
              </a:tr>
              <a:tr h="304800">
                <a:tc>
                  <a:txBody>
                    <a:bodyPr/>
                    <a:lstStyle/>
                    <a:p>
                      <a:pPr algn="r"/>
                      <a:r>
                        <a:rPr lang="en-US" sz="1400" dirty="0">
                          <a:solidFill>
                            <a:srgbClr val="008000"/>
                          </a:solidFill>
                          <a:effectLst/>
                        </a:rPr>
                        <a:t>Grand Theft Auto: San Andreas</a:t>
                      </a:r>
                    </a:p>
                  </a:txBody>
                  <a:tcPr anchor="ctr"/>
                </a:tc>
                <a:tc>
                  <a:txBody>
                    <a:bodyPr/>
                    <a:lstStyle/>
                    <a:p>
                      <a:pPr algn="r"/>
                      <a:r>
                        <a:rPr lang="en-IN" sz="1400" dirty="0">
                          <a:solidFill>
                            <a:srgbClr val="008000"/>
                          </a:solidFill>
                          <a:effectLst/>
                        </a:rPr>
                        <a:t>6990000.000000</a:t>
                      </a:r>
                    </a:p>
                  </a:txBody>
                  <a:tcPr anchor="ctr"/>
                </a:tc>
                <a:extLst>
                  <a:ext uri="{0D108BD9-81ED-4DB2-BD59-A6C34878D82A}">
                    <a16:rowId xmlns:a16="http://schemas.microsoft.com/office/drawing/2014/main" val="3199698461"/>
                  </a:ext>
                </a:extLst>
              </a:tr>
            </a:tbl>
          </a:graphicData>
        </a:graphic>
      </p:graphicFrame>
      <p:sp>
        <p:nvSpPr>
          <p:cNvPr id="5" name="TextBox 4">
            <a:extLst>
              <a:ext uri="{FF2B5EF4-FFF2-40B4-BE49-F238E27FC236}">
                <a16:creationId xmlns:a16="http://schemas.microsoft.com/office/drawing/2014/main" id="{BE5B7136-D5AF-F624-BED0-76671FB53DE3}"/>
              </a:ext>
            </a:extLst>
          </p:cNvPr>
          <p:cNvSpPr txBox="1"/>
          <p:nvPr/>
        </p:nvSpPr>
        <p:spPr>
          <a:xfrm>
            <a:off x="716280" y="4045655"/>
            <a:ext cx="3855720" cy="307777"/>
          </a:xfrm>
          <a:prstGeom prst="rect">
            <a:avLst/>
          </a:prstGeom>
          <a:noFill/>
        </p:spPr>
        <p:txBody>
          <a:bodyPr wrap="square" rtlCol="0">
            <a:spAutoFit/>
          </a:bodyPr>
          <a:lstStyle/>
          <a:p>
            <a:r>
              <a:rPr lang="en-US" b="0" i="1" dirty="0">
                <a:solidFill>
                  <a:srgbClr val="212121"/>
                </a:solidFill>
                <a:effectLst/>
                <a:latin typeface="Roboto" panose="02000000000000000000" pitchFamily="2" charset="0"/>
              </a:rPr>
              <a:t>Minecraft generates the maximum revenue.</a:t>
            </a:r>
            <a:endParaRPr lang="en-IN" dirty="0"/>
          </a:p>
        </p:txBody>
      </p:sp>
    </p:spTree>
    <p:extLst>
      <p:ext uri="{BB962C8B-B14F-4D97-AF65-F5344CB8AC3E}">
        <p14:creationId xmlns:p14="http://schemas.microsoft.com/office/powerpoint/2010/main" val="4058604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837D-5528-6651-98B3-BD7EC6F72402}"/>
              </a:ext>
            </a:extLst>
          </p:cNvPr>
          <p:cNvSpPr>
            <a:spLocks noGrp="1"/>
          </p:cNvSpPr>
          <p:nvPr>
            <p:ph type="title"/>
          </p:nvPr>
        </p:nvSpPr>
        <p:spPr/>
        <p:txBody>
          <a:bodyPr/>
          <a:lstStyle/>
          <a:p>
            <a:r>
              <a:rPr lang="en-IN" i="0" dirty="0">
                <a:solidFill>
                  <a:schemeClr val="tx1"/>
                </a:solidFill>
                <a:effectLst/>
                <a:latin typeface="Roboto" panose="02000000000000000000" pitchFamily="2" charset="0"/>
              </a:rPr>
              <a:t>Category wise app distribution</a:t>
            </a:r>
            <a:br>
              <a:rPr lang="en-IN" i="0" dirty="0">
                <a:solidFill>
                  <a:schemeClr val="tx1"/>
                </a:solidFill>
                <a:effectLst/>
                <a:latin typeface="Roboto" panose="02000000000000000000" pitchFamily="2" charset="0"/>
              </a:rPr>
            </a:br>
            <a:endParaRPr lang="en-IN" dirty="0">
              <a:solidFill>
                <a:schemeClr val="tx1"/>
              </a:solidFill>
            </a:endParaRPr>
          </a:p>
        </p:txBody>
      </p:sp>
      <p:pic>
        <p:nvPicPr>
          <p:cNvPr id="12290" name="Picture 2">
            <a:extLst>
              <a:ext uri="{FF2B5EF4-FFF2-40B4-BE49-F238E27FC236}">
                <a16:creationId xmlns:a16="http://schemas.microsoft.com/office/drawing/2014/main" id="{85A762E9-B078-AFFE-3EFF-F052D30B0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30" y="1310640"/>
            <a:ext cx="5010150" cy="355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F6EAD6-809B-BCEC-87A8-063311026A44}"/>
              </a:ext>
            </a:extLst>
          </p:cNvPr>
          <p:cNvSpPr txBox="1"/>
          <p:nvPr/>
        </p:nvSpPr>
        <p:spPr>
          <a:xfrm>
            <a:off x="5882640" y="1645920"/>
            <a:ext cx="2026920" cy="2031325"/>
          </a:xfrm>
          <a:prstGeom prst="rect">
            <a:avLst/>
          </a:prstGeom>
          <a:noFill/>
        </p:spPr>
        <p:txBody>
          <a:bodyPr wrap="square" rtlCol="0">
            <a:spAutoFit/>
          </a:bodyPr>
          <a:lstStyle/>
          <a:p>
            <a:r>
              <a:rPr lang="en-US" sz="1800" b="0" dirty="0">
                <a:solidFill>
                  <a:schemeClr val="bg1"/>
                </a:solidFill>
                <a:effectLst/>
                <a:latin typeface="Roboto" panose="02000000000000000000" pitchFamily="2" charset="0"/>
              </a:rPr>
              <a:t>From graph it can be clearly seen that play store has most apps for family followed by games and tools</a:t>
            </a:r>
            <a:endParaRPr lang="en-IN" sz="1800" dirty="0">
              <a:solidFill>
                <a:schemeClr val="bg1"/>
              </a:solidFill>
            </a:endParaRPr>
          </a:p>
        </p:txBody>
      </p:sp>
    </p:spTree>
    <p:extLst>
      <p:ext uri="{BB962C8B-B14F-4D97-AF65-F5344CB8AC3E}">
        <p14:creationId xmlns:p14="http://schemas.microsoft.com/office/powerpoint/2010/main" val="1790541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A4B6-7E38-1AF4-99E8-A7EC3DC0CA56}"/>
              </a:ext>
            </a:extLst>
          </p:cNvPr>
          <p:cNvSpPr>
            <a:spLocks noGrp="1"/>
          </p:cNvSpPr>
          <p:nvPr>
            <p:ph type="title"/>
          </p:nvPr>
        </p:nvSpPr>
        <p:spPr/>
        <p:txBody>
          <a:bodyPr/>
          <a:lstStyle/>
          <a:p>
            <a:r>
              <a:rPr lang="en-US" i="0" dirty="0">
                <a:solidFill>
                  <a:schemeClr val="tx1"/>
                </a:solidFill>
                <a:effectLst/>
                <a:latin typeface="Roboto" panose="02000000000000000000" pitchFamily="2" charset="0"/>
              </a:rPr>
              <a:t>Free v/s Paid Apps</a:t>
            </a:r>
            <a:br>
              <a:rPr lang="en-US" i="0" dirty="0">
                <a:solidFill>
                  <a:schemeClr val="tx1"/>
                </a:solidFill>
                <a:effectLst/>
                <a:latin typeface="Roboto" panose="02000000000000000000" pitchFamily="2" charset="0"/>
              </a:rPr>
            </a:br>
            <a:endParaRPr lang="en-IN" dirty="0">
              <a:solidFill>
                <a:schemeClr val="tx1"/>
              </a:solidFill>
            </a:endParaRPr>
          </a:p>
        </p:txBody>
      </p:sp>
      <p:sp>
        <p:nvSpPr>
          <p:cNvPr id="3" name="Text Placeholder 2">
            <a:extLst>
              <a:ext uri="{FF2B5EF4-FFF2-40B4-BE49-F238E27FC236}">
                <a16:creationId xmlns:a16="http://schemas.microsoft.com/office/drawing/2014/main" id="{626BB7F4-04F1-5D10-2356-12C6F9F45601}"/>
              </a:ext>
            </a:extLst>
          </p:cNvPr>
          <p:cNvSpPr>
            <a:spLocks noGrp="1"/>
          </p:cNvSpPr>
          <p:nvPr>
            <p:ph type="body" idx="1"/>
          </p:nvPr>
        </p:nvSpPr>
        <p:spPr/>
        <p:txBody>
          <a:bodyPr/>
          <a:lstStyle/>
          <a:p>
            <a:endParaRPr lang="en-IN" dirty="0"/>
          </a:p>
        </p:txBody>
      </p:sp>
      <p:graphicFrame>
        <p:nvGraphicFramePr>
          <p:cNvPr id="4" name="Table 3">
            <a:extLst>
              <a:ext uri="{FF2B5EF4-FFF2-40B4-BE49-F238E27FC236}">
                <a16:creationId xmlns:a16="http://schemas.microsoft.com/office/drawing/2014/main" id="{D77F1797-EA07-80DE-BF84-116C29EE4D56}"/>
              </a:ext>
            </a:extLst>
          </p:cNvPr>
          <p:cNvGraphicFramePr>
            <a:graphicFrameLocks noGrp="1"/>
          </p:cNvGraphicFramePr>
          <p:nvPr>
            <p:extLst>
              <p:ext uri="{D42A27DB-BD31-4B8C-83A1-F6EECF244321}">
                <p14:modId xmlns:p14="http://schemas.microsoft.com/office/powerpoint/2010/main" val="693121903"/>
              </p:ext>
            </p:extLst>
          </p:nvPr>
        </p:nvGraphicFramePr>
        <p:xfrm>
          <a:off x="677457" y="2052161"/>
          <a:ext cx="3739068" cy="914400"/>
        </p:xfrm>
        <a:graphic>
          <a:graphicData uri="http://schemas.openxmlformats.org/drawingml/2006/table">
            <a:tbl>
              <a:tblPr/>
              <a:tblGrid>
                <a:gridCol w="1869534">
                  <a:extLst>
                    <a:ext uri="{9D8B030D-6E8A-4147-A177-3AD203B41FA5}">
                      <a16:colId xmlns:a16="http://schemas.microsoft.com/office/drawing/2014/main" val="2987806026"/>
                    </a:ext>
                  </a:extLst>
                </a:gridCol>
                <a:gridCol w="1869534">
                  <a:extLst>
                    <a:ext uri="{9D8B030D-6E8A-4147-A177-3AD203B41FA5}">
                      <a16:colId xmlns:a16="http://schemas.microsoft.com/office/drawing/2014/main" val="3509101585"/>
                    </a:ext>
                  </a:extLst>
                </a:gridCol>
              </a:tblGrid>
              <a:tr h="254264">
                <a:tc>
                  <a:txBody>
                    <a:bodyPr/>
                    <a:lstStyle/>
                    <a:p>
                      <a:pPr algn="r"/>
                      <a:r>
                        <a:rPr lang="en-IN" sz="1400" b="1">
                          <a:solidFill>
                            <a:schemeClr val="bg1"/>
                          </a:solidFill>
                          <a:effectLst/>
                        </a:rPr>
                        <a:t>Type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IN" sz="1400" b="1">
                          <a:solidFill>
                            <a:schemeClr val="bg1"/>
                          </a:solidFill>
                          <a:effectLst/>
                        </a:rPr>
                        <a:t>App</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75963930"/>
                  </a:ext>
                </a:extLst>
              </a:tr>
              <a:tr h="254264">
                <a:tc>
                  <a:txBody>
                    <a:bodyPr/>
                    <a:lstStyle/>
                    <a:p>
                      <a:pPr algn="r"/>
                      <a:r>
                        <a:rPr lang="en-IN" sz="1400" dirty="0">
                          <a:solidFill>
                            <a:schemeClr val="bg1"/>
                          </a:solidFill>
                          <a:effectLst/>
                        </a:rPr>
                        <a:t>Free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IN" sz="1400">
                          <a:solidFill>
                            <a:schemeClr val="bg1"/>
                          </a:solidFill>
                          <a:effectLst/>
                        </a:rPr>
                        <a:t>8903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92905218"/>
                  </a:ext>
                </a:extLst>
              </a:tr>
              <a:tr h="254264">
                <a:tc>
                  <a:txBody>
                    <a:bodyPr/>
                    <a:lstStyle/>
                    <a:p>
                      <a:pPr algn="r"/>
                      <a:r>
                        <a:rPr lang="en-IN" sz="1400" dirty="0">
                          <a:solidFill>
                            <a:schemeClr val="bg1"/>
                          </a:solidFill>
                          <a:effectLst/>
                        </a:rPr>
                        <a:t>Paid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IN" sz="1400" dirty="0">
                          <a:solidFill>
                            <a:schemeClr val="bg1"/>
                          </a:solidFill>
                          <a:effectLst/>
                        </a:rPr>
                        <a:t>756</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9302769"/>
                  </a:ext>
                </a:extLst>
              </a:tr>
            </a:tbl>
          </a:graphicData>
        </a:graphic>
      </p:graphicFrame>
      <p:pic>
        <p:nvPicPr>
          <p:cNvPr id="13314" name="Picture 2">
            <a:extLst>
              <a:ext uri="{FF2B5EF4-FFF2-40B4-BE49-F238E27FC236}">
                <a16:creationId xmlns:a16="http://schemas.microsoft.com/office/drawing/2014/main" id="{2BD2618C-86F2-5B41-1956-BFFE4541C4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1870" y="1389948"/>
            <a:ext cx="2585085" cy="24733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3F2C03C-B055-7F28-AC07-2EFA76CACA04}"/>
              </a:ext>
            </a:extLst>
          </p:cNvPr>
          <p:cNvSpPr txBox="1"/>
          <p:nvPr/>
        </p:nvSpPr>
        <p:spPr>
          <a:xfrm>
            <a:off x="677457" y="3555563"/>
            <a:ext cx="5113743" cy="738664"/>
          </a:xfrm>
          <a:prstGeom prst="rect">
            <a:avLst/>
          </a:prstGeom>
          <a:noFill/>
        </p:spPr>
        <p:txBody>
          <a:bodyPr wrap="square" rtlCol="0">
            <a:spAutoFit/>
          </a:bodyPr>
          <a:lstStyle/>
          <a:p>
            <a:r>
              <a:rPr lang="en-US" i="1" dirty="0"/>
              <a:t>More free apps are available on play store.</a:t>
            </a:r>
          </a:p>
          <a:p>
            <a:r>
              <a:rPr lang="en-US" b="0" i="1" dirty="0">
                <a:solidFill>
                  <a:srgbClr val="212121"/>
                </a:solidFill>
                <a:effectLst/>
                <a:latin typeface="Roboto" panose="02000000000000000000" pitchFamily="2" charset="0"/>
              </a:rPr>
              <a:t>Approximately 92% of the apps on play store are free while 8% are paid apps.</a:t>
            </a:r>
            <a:endParaRPr lang="en-IN" i="1" dirty="0"/>
          </a:p>
        </p:txBody>
      </p:sp>
    </p:spTree>
    <p:extLst>
      <p:ext uri="{BB962C8B-B14F-4D97-AF65-F5344CB8AC3E}">
        <p14:creationId xmlns:p14="http://schemas.microsoft.com/office/powerpoint/2010/main" val="2237214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4EFC-3ED7-5F9B-DFEB-017DEEE32B40}"/>
              </a:ext>
            </a:extLst>
          </p:cNvPr>
          <p:cNvSpPr>
            <a:spLocks noGrp="1"/>
          </p:cNvSpPr>
          <p:nvPr>
            <p:ph type="title"/>
          </p:nvPr>
        </p:nvSpPr>
        <p:spPr>
          <a:xfrm>
            <a:off x="623400" y="216425"/>
            <a:ext cx="8520600" cy="572700"/>
          </a:xfrm>
        </p:spPr>
        <p:txBody>
          <a:bodyPr/>
          <a:lstStyle/>
          <a:p>
            <a:r>
              <a:rPr lang="en-US" dirty="0">
                <a:solidFill>
                  <a:schemeClr val="tx1"/>
                </a:solidFill>
                <a:effectLst/>
                <a:latin typeface="Roboto" panose="02000000000000000000" pitchFamily="2" charset="0"/>
              </a:rPr>
              <a:t>No. of free and paid apps for each category.</a:t>
            </a:r>
            <a:br>
              <a:rPr lang="en-US" b="0" i="0" dirty="0">
                <a:solidFill>
                  <a:srgbClr val="212121"/>
                </a:solidFill>
                <a:effectLst/>
                <a:latin typeface="Roboto" panose="02000000000000000000" pitchFamily="2" charset="0"/>
              </a:rPr>
            </a:br>
            <a:endParaRPr lang="en-IN" dirty="0"/>
          </a:p>
        </p:txBody>
      </p:sp>
      <p:pic>
        <p:nvPicPr>
          <p:cNvPr id="14338" name="Picture 2">
            <a:extLst>
              <a:ext uri="{FF2B5EF4-FFF2-40B4-BE49-F238E27FC236}">
                <a16:creationId xmlns:a16="http://schemas.microsoft.com/office/drawing/2014/main" id="{BC941481-A65D-A41E-2137-EAA14B6EC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9" y="945347"/>
            <a:ext cx="8647271" cy="419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263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5C45-0F85-10D5-027E-AE6679E3E026}"/>
              </a:ext>
            </a:extLst>
          </p:cNvPr>
          <p:cNvSpPr>
            <a:spLocks noGrp="1"/>
          </p:cNvSpPr>
          <p:nvPr>
            <p:ph type="title"/>
          </p:nvPr>
        </p:nvSpPr>
        <p:spPr/>
        <p:txBody>
          <a:bodyPr/>
          <a:lstStyle/>
          <a:p>
            <a:r>
              <a:rPr lang="en-IN" i="0" dirty="0">
                <a:solidFill>
                  <a:schemeClr val="tx1"/>
                </a:solidFill>
                <a:effectLst/>
                <a:latin typeface="Roboto" panose="02000000000000000000" pitchFamily="2" charset="0"/>
              </a:rPr>
              <a:t>Histogram of rating</a:t>
            </a:r>
            <a:br>
              <a:rPr lang="en-IN" b="0" i="0" dirty="0">
                <a:solidFill>
                  <a:srgbClr val="212121"/>
                </a:solidFill>
                <a:effectLst/>
                <a:latin typeface="Roboto" panose="02000000000000000000" pitchFamily="2" charset="0"/>
              </a:rPr>
            </a:br>
            <a:br>
              <a:rPr lang="en-US"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1906F2AD-610B-FA55-F8EA-5BD96075A5A7}"/>
              </a:ext>
            </a:extLst>
          </p:cNvPr>
          <p:cNvSpPr>
            <a:spLocks noGrp="1"/>
          </p:cNvSpPr>
          <p:nvPr>
            <p:ph type="body" idx="1"/>
          </p:nvPr>
        </p:nvSpPr>
        <p:spPr>
          <a:xfrm>
            <a:off x="5486400" y="1981249"/>
            <a:ext cx="3116580" cy="2717226"/>
          </a:xfrm>
        </p:spPr>
        <p:txBody>
          <a:bodyPr/>
          <a:lstStyle/>
          <a:p>
            <a:pPr marL="114300" indent="0">
              <a:buNone/>
            </a:pPr>
            <a:r>
              <a:rPr lang="en-US" dirty="0">
                <a:solidFill>
                  <a:schemeClr val="bg1"/>
                </a:solidFill>
              </a:rPr>
              <a:t>Most of the apps has rating between 3 and 5.</a:t>
            </a:r>
          </a:p>
          <a:p>
            <a:pPr marL="114300" indent="0">
              <a:buNone/>
            </a:pPr>
            <a:r>
              <a:rPr lang="en-US" dirty="0">
                <a:solidFill>
                  <a:schemeClr val="bg1"/>
                </a:solidFill>
              </a:rPr>
              <a:t>Average rating of app is 4.2 on play store.</a:t>
            </a:r>
            <a:endParaRPr lang="en-IN" dirty="0">
              <a:solidFill>
                <a:schemeClr val="bg1"/>
              </a:solidFill>
            </a:endParaRPr>
          </a:p>
        </p:txBody>
      </p:sp>
      <p:pic>
        <p:nvPicPr>
          <p:cNvPr id="15362" name="Picture 2">
            <a:extLst>
              <a:ext uri="{FF2B5EF4-FFF2-40B4-BE49-F238E27FC236}">
                <a16:creationId xmlns:a16="http://schemas.microsoft.com/office/drawing/2014/main" id="{4E7463EE-689D-6C3A-8DB2-F86F13A62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68" y="1549974"/>
            <a:ext cx="4458652" cy="3018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234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E73F-F665-505A-BB61-A010E9611EBA}"/>
              </a:ext>
            </a:extLst>
          </p:cNvPr>
          <p:cNvSpPr>
            <a:spLocks noGrp="1"/>
          </p:cNvSpPr>
          <p:nvPr>
            <p:ph type="title"/>
          </p:nvPr>
        </p:nvSpPr>
        <p:spPr>
          <a:xfrm>
            <a:off x="311700" y="170850"/>
            <a:ext cx="8520600" cy="572700"/>
          </a:xfrm>
        </p:spPr>
        <p:txBody>
          <a:bodyPr/>
          <a:lstStyle/>
          <a:p>
            <a:r>
              <a:rPr lang="en-IN" i="0" dirty="0">
                <a:solidFill>
                  <a:schemeClr val="tx1"/>
                </a:solidFill>
                <a:effectLst/>
                <a:latin typeface="Roboto" panose="02000000000000000000" pitchFamily="2" charset="0"/>
              </a:rPr>
              <a:t>Distribution of Size</a:t>
            </a:r>
            <a:br>
              <a:rPr lang="en-IN" b="0" i="0" dirty="0">
                <a:solidFill>
                  <a:srgbClr val="212121"/>
                </a:solidFill>
                <a:effectLst/>
                <a:latin typeface="Roboto" panose="02000000000000000000" pitchFamily="2" charset="0"/>
              </a:rPr>
            </a:br>
            <a:endParaRPr lang="en-IN" dirty="0">
              <a:solidFill>
                <a:schemeClr val="tx1"/>
              </a:solidFill>
            </a:endParaRPr>
          </a:p>
        </p:txBody>
      </p:sp>
      <p:sp>
        <p:nvSpPr>
          <p:cNvPr id="3" name="Text Placeholder 2">
            <a:extLst>
              <a:ext uri="{FF2B5EF4-FFF2-40B4-BE49-F238E27FC236}">
                <a16:creationId xmlns:a16="http://schemas.microsoft.com/office/drawing/2014/main" id="{ACE12A48-248F-F4D0-C1E6-C4762F1AA738}"/>
              </a:ext>
            </a:extLst>
          </p:cNvPr>
          <p:cNvSpPr>
            <a:spLocks noGrp="1"/>
          </p:cNvSpPr>
          <p:nvPr>
            <p:ph type="body" idx="1"/>
          </p:nvPr>
        </p:nvSpPr>
        <p:spPr>
          <a:xfrm>
            <a:off x="112370" y="3946419"/>
            <a:ext cx="8120087" cy="1026231"/>
          </a:xfrm>
        </p:spPr>
        <p:txBody>
          <a:bodyPr/>
          <a:lstStyle/>
          <a:p>
            <a:r>
              <a:rPr lang="en-US" sz="1200" b="0" i="0" dirty="0">
                <a:solidFill>
                  <a:srgbClr val="212121"/>
                </a:solidFill>
                <a:effectLst/>
                <a:latin typeface="Roboto" panose="02000000000000000000" pitchFamily="2" charset="0"/>
              </a:rPr>
              <a:t>From the above plot we can infer that data of size is </a:t>
            </a:r>
            <a:r>
              <a:rPr lang="en-US" sz="1200" b="1" i="0" dirty="0">
                <a:solidFill>
                  <a:srgbClr val="212121"/>
                </a:solidFill>
                <a:effectLst/>
                <a:latin typeface="Roboto" panose="02000000000000000000" pitchFamily="2" charset="0"/>
              </a:rPr>
              <a:t>right tailed</a:t>
            </a:r>
            <a:r>
              <a:rPr lang="en-US" sz="1200" b="0" i="0" dirty="0">
                <a:solidFill>
                  <a:srgbClr val="212121"/>
                </a:solidFill>
                <a:effectLst/>
                <a:latin typeface="Roboto" panose="02000000000000000000" pitchFamily="2" charset="0"/>
              </a:rPr>
              <a:t> because </a:t>
            </a:r>
            <a:r>
              <a:rPr lang="en-US" sz="1200" b="1" i="0" dirty="0">
                <a:solidFill>
                  <a:srgbClr val="212121"/>
                </a:solidFill>
                <a:effectLst/>
                <a:latin typeface="Roboto" panose="02000000000000000000" pitchFamily="2" charset="0"/>
              </a:rPr>
              <a:t>mean&gt;median</a:t>
            </a:r>
          </a:p>
          <a:p>
            <a:pPr marL="114300" indent="0">
              <a:buNone/>
            </a:pPr>
            <a:r>
              <a:rPr lang="en-US" sz="1200" b="1" dirty="0">
                <a:solidFill>
                  <a:srgbClr val="212121"/>
                </a:solidFill>
                <a:latin typeface="Roboto" panose="02000000000000000000" pitchFamily="2" charset="0"/>
              </a:rPr>
              <a:t>         </a:t>
            </a:r>
            <a:r>
              <a:rPr lang="en-US" sz="1200" b="0" dirty="0">
                <a:solidFill>
                  <a:srgbClr val="212121"/>
                </a:solidFill>
                <a:effectLst/>
                <a:latin typeface="Roboto" panose="02000000000000000000" pitchFamily="2" charset="0"/>
              </a:rPr>
              <a:t>Most of the apps are of size between 1kb to 20 mb</a:t>
            </a:r>
          </a:p>
          <a:p>
            <a:r>
              <a:rPr lang="en-US" sz="1200" b="0" i="0" dirty="0">
                <a:solidFill>
                  <a:srgbClr val="212121"/>
                </a:solidFill>
                <a:effectLst/>
                <a:latin typeface="+mj-lt"/>
              </a:rPr>
              <a:t>Mean Size of app is : 17435.69264934258 kb Median Size of app is : 11000.0 kb</a:t>
            </a:r>
            <a:endParaRPr lang="en-US" sz="1200" b="1" i="0" dirty="0">
              <a:solidFill>
                <a:srgbClr val="212121"/>
              </a:solidFill>
              <a:effectLst/>
              <a:latin typeface="+mj-lt"/>
            </a:endParaRPr>
          </a:p>
          <a:p>
            <a:endParaRPr lang="en-IN" dirty="0"/>
          </a:p>
        </p:txBody>
      </p:sp>
      <p:pic>
        <p:nvPicPr>
          <p:cNvPr id="16386" name="Picture 2">
            <a:extLst>
              <a:ext uri="{FF2B5EF4-FFF2-40B4-BE49-F238E27FC236}">
                <a16:creationId xmlns:a16="http://schemas.microsoft.com/office/drawing/2014/main" id="{D4C95D19-1F69-CE90-77E2-349BBA0F8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70444"/>
            <a:ext cx="3939540" cy="2949081"/>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05782690-D91C-295B-5A94-F5C8F0206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1983" y="981075"/>
            <a:ext cx="3800475" cy="24955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a:extLst>
              <a:ext uri="{FF2B5EF4-FFF2-40B4-BE49-F238E27FC236}">
                <a16:creationId xmlns:a16="http://schemas.microsoft.com/office/drawing/2014/main" id="{73D97DF0-7918-E543-FF28-114A1339343D}"/>
              </a:ext>
            </a:extLst>
          </p:cNvPr>
          <p:cNvSpPr>
            <a:spLocks noChangeArrowheads="1"/>
          </p:cNvSpPr>
          <p:nvPr/>
        </p:nvSpPr>
        <p:spPr bwMode="auto">
          <a:xfrm>
            <a:off x="0" y="318701"/>
            <a:ext cx="2247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Roboto" panose="02000000000000000000" pitchFamily="2"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1534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F092-D18E-3DC7-DEC6-83F39E791FA4}"/>
              </a:ext>
            </a:extLst>
          </p:cNvPr>
          <p:cNvSpPr>
            <a:spLocks noGrp="1"/>
          </p:cNvSpPr>
          <p:nvPr>
            <p:ph type="title"/>
          </p:nvPr>
        </p:nvSpPr>
        <p:spPr/>
        <p:txBody>
          <a:bodyPr/>
          <a:lstStyle/>
          <a:p>
            <a:r>
              <a:rPr lang="en-US" i="0" dirty="0">
                <a:solidFill>
                  <a:schemeClr val="tx1"/>
                </a:solidFill>
                <a:effectLst/>
                <a:latin typeface="Roboto" panose="02000000000000000000" pitchFamily="2" charset="0"/>
              </a:rPr>
              <a:t>Average rating of each category</a:t>
            </a:r>
            <a:br>
              <a:rPr lang="en-US" i="0" dirty="0">
                <a:solidFill>
                  <a:schemeClr val="tx1"/>
                </a:solidFill>
                <a:effectLst/>
                <a:latin typeface="Roboto" panose="02000000000000000000" pitchFamily="2" charset="0"/>
              </a:rPr>
            </a:br>
            <a:endParaRPr lang="en-IN" dirty="0">
              <a:solidFill>
                <a:schemeClr val="tx1"/>
              </a:solidFill>
            </a:endParaRPr>
          </a:p>
        </p:txBody>
      </p:sp>
      <p:sp>
        <p:nvSpPr>
          <p:cNvPr id="3" name="Text Placeholder 2">
            <a:extLst>
              <a:ext uri="{FF2B5EF4-FFF2-40B4-BE49-F238E27FC236}">
                <a16:creationId xmlns:a16="http://schemas.microsoft.com/office/drawing/2014/main" id="{D7698192-A3F4-75A3-0948-480A403DE42C}"/>
              </a:ext>
            </a:extLst>
          </p:cNvPr>
          <p:cNvSpPr>
            <a:spLocks noGrp="1"/>
          </p:cNvSpPr>
          <p:nvPr>
            <p:ph type="body" idx="1"/>
          </p:nvPr>
        </p:nvSpPr>
        <p:spPr>
          <a:xfrm>
            <a:off x="6553200" y="1182955"/>
            <a:ext cx="2500080" cy="3297605"/>
          </a:xfrm>
        </p:spPr>
        <p:txBody>
          <a:bodyPr/>
          <a:lstStyle/>
          <a:p>
            <a:pPr algn="l"/>
            <a:r>
              <a:rPr lang="en-US" sz="1400" b="0" dirty="0">
                <a:solidFill>
                  <a:srgbClr val="212121"/>
                </a:solidFill>
                <a:effectLst/>
                <a:latin typeface="+mn-lt"/>
              </a:rPr>
              <a:t>Education has the maximum average ratings of 4.3 followed by ART_AND_DESIGN 4.153125 &amp; ENTERTAINMENT 4.135294</a:t>
            </a:r>
          </a:p>
          <a:p>
            <a:pPr marL="114300" indent="0" algn="l">
              <a:buNone/>
            </a:pPr>
            <a:endParaRPr lang="en-US" sz="1400" b="0" dirty="0">
              <a:solidFill>
                <a:srgbClr val="212121"/>
              </a:solidFill>
              <a:effectLst/>
              <a:latin typeface="+mn-lt"/>
            </a:endParaRPr>
          </a:p>
          <a:p>
            <a:br>
              <a:rPr lang="en-US" sz="1400" dirty="0">
                <a:latin typeface="+mn-lt"/>
              </a:rPr>
            </a:br>
            <a:endParaRPr lang="en-IN" sz="1400" dirty="0">
              <a:latin typeface="+mn-lt"/>
            </a:endParaRPr>
          </a:p>
        </p:txBody>
      </p:sp>
      <p:pic>
        <p:nvPicPr>
          <p:cNvPr id="5122" name="Picture 2">
            <a:extLst>
              <a:ext uri="{FF2B5EF4-FFF2-40B4-BE49-F238E27FC236}">
                <a16:creationId xmlns:a16="http://schemas.microsoft.com/office/drawing/2014/main" id="{8C38784B-449E-1439-4EA4-A6CB841E74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20" y="1017725"/>
            <a:ext cx="6386280" cy="401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111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2A760-91C6-21B8-9BD8-E713AA992632}"/>
              </a:ext>
            </a:extLst>
          </p:cNvPr>
          <p:cNvSpPr>
            <a:spLocks noGrp="1"/>
          </p:cNvSpPr>
          <p:nvPr>
            <p:ph type="title"/>
          </p:nvPr>
        </p:nvSpPr>
        <p:spPr/>
        <p:txBody>
          <a:bodyPr/>
          <a:lstStyle/>
          <a:p>
            <a:r>
              <a:rPr lang="en-US" i="0" dirty="0">
                <a:solidFill>
                  <a:schemeClr val="tx1"/>
                </a:solidFill>
                <a:effectLst/>
                <a:latin typeface="Roboto" panose="02000000000000000000" pitchFamily="2" charset="0"/>
              </a:rPr>
              <a:t>Genres with Number of Apps</a:t>
            </a:r>
            <a:br>
              <a:rPr lang="en-US" i="0" dirty="0">
                <a:solidFill>
                  <a:schemeClr val="tx1"/>
                </a:solidFill>
                <a:effectLst/>
                <a:latin typeface="Roboto" panose="02000000000000000000" pitchFamily="2" charset="0"/>
              </a:rPr>
            </a:br>
            <a:endParaRPr lang="en-IN" dirty="0">
              <a:solidFill>
                <a:schemeClr val="tx1"/>
              </a:solidFill>
            </a:endParaRPr>
          </a:p>
        </p:txBody>
      </p:sp>
      <p:sp>
        <p:nvSpPr>
          <p:cNvPr id="3" name="Text Placeholder 2">
            <a:extLst>
              <a:ext uri="{FF2B5EF4-FFF2-40B4-BE49-F238E27FC236}">
                <a16:creationId xmlns:a16="http://schemas.microsoft.com/office/drawing/2014/main" id="{FD35412D-3515-EFAD-105B-7FCA768BF0DA}"/>
              </a:ext>
            </a:extLst>
          </p:cNvPr>
          <p:cNvSpPr>
            <a:spLocks noGrp="1"/>
          </p:cNvSpPr>
          <p:nvPr>
            <p:ph type="body" idx="1"/>
          </p:nvPr>
        </p:nvSpPr>
        <p:spPr>
          <a:xfrm>
            <a:off x="5501640" y="1152475"/>
            <a:ext cx="3246120" cy="3416400"/>
          </a:xfrm>
        </p:spPr>
        <p:txBody>
          <a:bodyPr/>
          <a:lstStyle/>
          <a:p>
            <a:r>
              <a:rPr lang="en-US" sz="2000" b="0" dirty="0">
                <a:solidFill>
                  <a:schemeClr val="bg1"/>
                </a:solidFill>
                <a:effectLst/>
                <a:latin typeface="Roboto" panose="02000000000000000000" pitchFamily="2" charset="0"/>
              </a:rPr>
              <a:t>Tools are the Most trending Genres among all genres , followed by Entertainment and Education.</a:t>
            </a:r>
            <a:endParaRPr lang="en-IN" sz="2000" dirty="0">
              <a:solidFill>
                <a:schemeClr val="bg1"/>
              </a:solidFill>
            </a:endParaRPr>
          </a:p>
        </p:txBody>
      </p:sp>
      <p:pic>
        <p:nvPicPr>
          <p:cNvPr id="17410" name="Picture 2">
            <a:extLst>
              <a:ext uri="{FF2B5EF4-FFF2-40B4-BE49-F238E27FC236}">
                <a16:creationId xmlns:a16="http://schemas.microsoft.com/office/drawing/2014/main" id="{3AD03E07-7BFF-CE78-BF76-124F44C0B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 y="1152475"/>
            <a:ext cx="4586518" cy="396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710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C490A4DB-F543-1BD4-3E5B-648C441109FC}"/>
              </a:ext>
            </a:extLst>
          </p:cNvPr>
          <p:cNvSpPr txBox="1"/>
          <p:nvPr/>
        </p:nvSpPr>
        <p:spPr>
          <a:xfrm>
            <a:off x="315750" y="636699"/>
            <a:ext cx="8242096" cy="5198346"/>
          </a:xfrm>
          <a:prstGeom prst="rect">
            <a:avLst/>
          </a:prstGeom>
          <a:noFill/>
        </p:spPr>
        <p:txBody>
          <a:bodyPr wrap="square" rtlCol="0">
            <a:spAutoFit/>
          </a:bodyPr>
          <a:lstStyle/>
          <a:p>
            <a:pPr marL="285750" indent="-285750" algn="l">
              <a:lnSpc>
                <a:spcPct val="150000"/>
              </a:lnSpc>
              <a:buFont typeface="Wingdings" panose="05000000000000000000" pitchFamily="2" charset="2"/>
              <a:buChar char="Ø"/>
            </a:pPr>
            <a:r>
              <a:rPr lang="en-US" dirty="0">
                <a:solidFill>
                  <a:srgbClr val="212121"/>
                </a:solidFill>
                <a:latin typeface="Roboto" panose="02000000000000000000" pitchFamily="2" charset="0"/>
              </a:rPr>
              <a:t>Correlation matrix</a:t>
            </a:r>
            <a:endParaRPr lang="en-US" b="0" i="0" dirty="0">
              <a:solidFill>
                <a:srgbClr val="212121"/>
              </a:solidFill>
              <a:effectLst/>
              <a:latin typeface="Roboto" panose="02000000000000000000" pitchFamily="2" charset="0"/>
            </a:endParaRPr>
          </a:p>
          <a:p>
            <a:pPr marL="285750" indent="-285750" algn="l">
              <a:lnSpc>
                <a:spcPct val="150000"/>
              </a:lnSpc>
              <a:buFont typeface="Wingdings" panose="05000000000000000000" pitchFamily="2" charset="2"/>
              <a:buChar char="Ø"/>
            </a:pPr>
            <a:r>
              <a:rPr lang="en-US" dirty="0">
                <a:solidFill>
                  <a:srgbClr val="212121"/>
                </a:solidFill>
                <a:latin typeface="Roboto" panose="02000000000000000000" pitchFamily="2" charset="0"/>
              </a:rPr>
              <a:t>R</a:t>
            </a:r>
            <a:r>
              <a:rPr lang="en-US" b="0" i="0" dirty="0">
                <a:solidFill>
                  <a:srgbClr val="212121"/>
                </a:solidFill>
                <a:effectLst/>
                <a:latin typeface="Roboto" panose="02000000000000000000" pitchFamily="2" charset="0"/>
              </a:rPr>
              <a:t>eviews </a:t>
            </a:r>
            <a:r>
              <a:rPr lang="en-US" dirty="0">
                <a:solidFill>
                  <a:srgbClr val="212121"/>
                </a:solidFill>
                <a:latin typeface="Roboto" panose="02000000000000000000" pitchFamily="2" charset="0"/>
              </a:rPr>
              <a:t>vs </a:t>
            </a:r>
            <a:r>
              <a:rPr lang="en-US" b="0" i="0" dirty="0">
                <a:solidFill>
                  <a:srgbClr val="212121"/>
                </a:solidFill>
                <a:effectLst/>
                <a:latin typeface="Roboto" panose="02000000000000000000" pitchFamily="2" charset="0"/>
              </a:rPr>
              <a:t>installation</a:t>
            </a:r>
          </a:p>
          <a:p>
            <a:pPr marL="285750" indent="-285750">
              <a:lnSpc>
                <a:spcPct val="150000"/>
              </a:lnSpc>
              <a:buFont typeface="Wingdings" panose="05000000000000000000" pitchFamily="2" charset="2"/>
              <a:buChar char="Ø"/>
            </a:pPr>
            <a:r>
              <a:rPr lang="en-US" dirty="0">
                <a:solidFill>
                  <a:srgbClr val="212121"/>
                </a:solidFill>
                <a:latin typeface="Roboto" panose="02000000000000000000" pitchFamily="2" charset="0"/>
              </a:rPr>
              <a:t>C</a:t>
            </a:r>
            <a:r>
              <a:rPr lang="en-US" b="0" i="0" dirty="0">
                <a:solidFill>
                  <a:srgbClr val="212121"/>
                </a:solidFill>
                <a:effectLst/>
                <a:latin typeface="Roboto" panose="02000000000000000000" pitchFamily="2" charset="0"/>
              </a:rPr>
              <a:t>ategory wise installation</a:t>
            </a:r>
          </a:p>
          <a:p>
            <a:pPr marL="285750" indent="-285750" algn="l">
              <a:lnSpc>
                <a:spcPct val="150000"/>
              </a:lnSpc>
              <a:buFont typeface="Wingdings" panose="05000000000000000000" pitchFamily="2" charset="2"/>
              <a:buChar char="Ø"/>
            </a:pPr>
            <a:r>
              <a:rPr lang="en-US" dirty="0">
                <a:solidFill>
                  <a:srgbClr val="212121"/>
                </a:solidFill>
                <a:latin typeface="Roboto" panose="02000000000000000000" pitchFamily="2" charset="0"/>
              </a:rPr>
              <a:t>Category wise apps</a:t>
            </a:r>
            <a:endParaRPr lang="en-US" b="0" i="0" dirty="0">
              <a:solidFill>
                <a:srgbClr val="212121"/>
              </a:solidFill>
              <a:effectLst/>
              <a:latin typeface="Roboto" panose="02000000000000000000" pitchFamily="2" charset="0"/>
            </a:endParaRPr>
          </a:p>
          <a:p>
            <a:pPr marL="285750" indent="-285750" algn="l">
              <a:lnSpc>
                <a:spcPct val="150000"/>
              </a:lnSpc>
              <a:buFont typeface="Wingdings" panose="05000000000000000000" pitchFamily="2" charset="2"/>
              <a:buChar char="Ø"/>
            </a:pPr>
            <a:r>
              <a:rPr lang="en-US" b="0" i="0" dirty="0">
                <a:solidFill>
                  <a:srgbClr val="212121"/>
                </a:solidFill>
                <a:effectLst/>
                <a:latin typeface="Roboto" panose="02000000000000000000" pitchFamily="2" charset="0"/>
              </a:rPr>
              <a:t>Uninstalled apps</a:t>
            </a:r>
          </a:p>
          <a:p>
            <a:pPr marL="285750" indent="-285750" algn="l">
              <a:lnSpc>
                <a:spcPct val="150000"/>
              </a:lnSpc>
              <a:buFont typeface="Wingdings" panose="05000000000000000000" pitchFamily="2" charset="2"/>
              <a:buChar char="Ø"/>
            </a:pPr>
            <a:r>
              <a:rPr lang="en-US" dirty="0">
                <a:solidFill>
                  <a:srgbClr val="212121"/>
                </a:solidFill>
                <a:latin typeface="Roboto" panose="02000000000000000000" pitchFamily="2" charset="0"/>
              </a:rPr>
              <a:t>T</a:t>
            </a:r>
            <a:r>
              <a:rPr lang="en-US" b="0" i="0" dirty="0">
                <a:solidFill>
                  <a:srgbClr val="212121"/>
                </a:solidFill>
                <a:effectLst/>
                <a:latin typeface="Roboto" panose="02000000000000000000" pitchFamily="2" charset="0"/>
              </a:rPr>
              <a:t>op 3 gaming, communication and tooling Apps?</a:t>
            </a:r>
          </a:p>
          <a:p>
            <a:pPr marL="285750" indent="-285750" algn="l">
              <a:lnSpc>
                <a:spcPct val="150000"/>
              </a:lnSpc>
              <a:buFont typeface="Wingdings" panose="05000000000000000000" pitchFamily="2" charset="2"/>
              <a:buChar char="Ø"/>
            </a:pPr>
            <a:r>
              <a:rPr lang="en-US" dirty="0">
                <a:solidFill>
                  <a:srgbClr val="212121"/>
                </a:solidFill>
                <a:latin typeface="Roboto" panose="02000000000000000000" pitchFamily="2" charset="0"/>
              </a:rPr>
              <a:t>Content rating wise apps</a:t>
            </a:r>
          </a:p>
          <a:p>
            <a:pPr marL="285750" indent="-285750" algn="l">
              <a:lnSpc>
                <a:spcPct val="150000"/>
              </a:lnSpc>
              <a:buFont typeface="Wingdings" panose="05000000000000000000" pitchFamily="2" charset="2"/>
              <a:buChar char="Ø"/>
            </a:pPr>
            <a:r>
              <a:rPr lang="en-US" b="0" i="0" dirty="0">
                <a:solidFill>
                  <a:srgbClr val="212121"/>
                </a:solidFill>
                <a:effectLst/>
                <a:latin typeface="Roboto" panose="02000000000000000000" pitchFamily="2" charset="0"/>
              </a:rPr>
              <a:t>Content rating wise installation</a:t>
            </a:r>
          </a:p>
          <a:p>
            <a:pPr marL="285750" indent="-285750" algn="l">
              <a:lnSpc>
                <a:spcPct val="150000"/>
              </a:lnSpc>
              <a:buFont typeface="Wingdings" panose="05000000000000000000" pitchFamily="2" charset="2"/>
              <a:buChar char="Ø"/>
            </a:pPr>
            <a:r>
              <a:rPr lang="en-US" dirty="0">
                <a:solidFill>
                  <a:srgbClr val="212121"/>
                </a:solidFill>
                <a:latin typeface="Roboto" panose="02000000000000000000" pitchFamily="2" charset="0"/>
              </a:rPr>
              <a:t>Revenue generated by paid apps</a:t>
            </a:r>
          </a:p>
          <a:p>
            <a:pPr marL="285750" indent="-285750" algn="l">
              <a:lnSpc>
                <a:spcPct val="150000"/>
              </a:lnSpc>
              <a:buFont typeface="Wingdings" panose="05000000000000000000" pitchFamily="2" charset="2"/>
              <a:buChar char="Ø"/>
            </a:pPr>
            <a:r>
              <a:rPr lang="en-US" b="0" i="0" dirty="0">
                <a:solidFill>
                  <a:srgbClr val="212121"/>
                </a:solidFill>
                <a:effectLst/>
                <a:latin typeface="Roboto" panose="02000000000000000000" pitchFamily="2" charset="0"/>
              </a:rPr>
              <a:t>Percentage of free vs paid apps</a:t>
            </a:r>
          </a:p>
          <a:p>
            <a:pPr marL="285750" indent="-285750" algn="l">
              <a:lnSpc>
                <a:spcPct val="150000"/>
              </a:lnSpc>
              <a:buFont typeface="Wingdings" panose="05000000000000000000" pitchFamily="2" charset="2"/>
              <a:buChar char="Ø"/>
            </a:pPr>
            <a:r>
              <a:rPr lang="en-US" dirty="0">
                <a:solidFill>
                  <a:srgbClr val="212121"/>
                </a:solidFill>
                <a:latin typeface="Roboto" panose="02000000000000000000" pitchFamily="2" charset="0"/>
              </a:rPr>
              <a:t>Free and paid apps per category</a:t>
            </a:r>
          </a:p>
          <a:p>
            <a:pPr marL="285750" indent="-285750">
              <a:lnSpc>
                <a:spcPct val="150000"/>
              </a:lnSpc>
              <a:buFont typeface="Wingdings" panose="05000000000000000000" pitchFamily="2" charset="2"/>
              <a:buChar char="Ø"/>
            </a:pPr>
            <a:r>
              <a:rPr lang="en-US" b="0" i="0" dirty="0">
                <a:solidFill>
                  <a:srgbClr val="212121"/>
                </a:solidFill>
                <a:effectLst/>
                <a:latin typeface="Roboto" panose="02000000000000000000" pitchFamily="2" charset="0"/>
              </a:rPr>
              <a:t>Apps with their type having rating 5</a:t>
            </a:r>
          </a:p>
          <a:p>
            <a:pPr marL="285750" indent="-285750">
              <a:lnSpc>
                <a:spcPct val="150000"/>
              </a:lnSpc>
              <a:buFont typeface="Wingdings" panose="05000000000000000000" pitchFamily="2" charset="2"/>
              <a:buChar char="Ø"/>
            </a:pPr>
            <a:r>
              <a:rPr lang="en-US" sz="1400" b="0" i="0">
                <a:solidFill>
                  <a:srgbClr val="212121"/>
                </a:solidFill>
                <a:effectLst/>
                <a:latin typeface="Roboto" panose="02000000000000000000" pitchFamily="2" charset="0"/>
              </a:rPr>
              <a:t>Distribution of Rating</a:t>
            </a:r>
          </a:p>
          <a:p>
            <a:pPr>
              <a:lnSpc>
                <a:spcPct val="150000"/>
              </a:lnSpc>
            </a:pPr>
            <a:endParaRPr lang="en-US" b="0" i="0" dirty="0">
              <a:solidFill>
                <a:srgbClr val="212121"/>
              </a:solidFill>
              <a:effectLst/>
              <a:latin typeface="Roboto" panose="02000000000000000000" pitchFamily="2" charset="0"/>
            </a:endParaRPr>
          </a:p>
          <a:p>
            <a:pPr marL="285750" indent="-285750">
              <a:lnSpc>
                <a:spcPct val="150000"/>
              </a:lnSpc>
              <a:buFont typeface="Wingdings" panose="05000000000000000000" pitchFamily="2" charset="2"/>
              <a:buChar char="Ø"/>
            </a:pPr>
            <a:endParaRPr lang="en-US" b="0" i="0" dirty="0">
              <a:solidFill>
                <a:srgbClr val="212121"/>
              </a:solidFill>
              <a:effectLst/>
              <a:latin typeface="Roboto" panose="02000000000000000000" pitchFamily="2" charset="0"/>
            </a:endParaRPr>
          </a:p>
          <a:p>
            <a:pPr marL="285750" indent="-285750" algn="l">
              <a:buFont typeface="Wingdings" panose="05000000000000000000" pitchFamily="2" charset="2"/>
              <a:buChar char="Ø"/>
            </a:pPr>
            <a:endParaRPr lang="en-US" dirty="0">
              <a:solidFill>
                <a:srgbClr val="212121"/>
              </a:solidFill>
              <a:latin typeface="Roboto" panose="02000000000000000000" pitchFamily="2" charset="0"/>
            </a:endParaRPr>
          </a:p>
        </p:txBody>
      </p:sp>
      <p:sp>
        <p:nvSpPr>
          <p:cNvPr id="3" name="TextBox 2">
            <a:extLst>
              <a:ext uri="{FF2B5EF4-FFF2-40B4-BE49-F238E27FC236}">
                <a16:creationId xmlns:a16="http://schemas.microsoft.com/office/drawing/2014/main" id="{B95AF125-963D-BCB9-3E68-F6CFCF4E78CC}"/>
              </a:ext>
            </a:extLst>
          </p:cNvPr>
          <p:cNvSpPr txBox="1"/>
          <p:nvPr/>
        </p:nvSpPr>
        <p:spPr>
          <a:xfrm>
            <a:off x="315750" y="309445"/>
            <a:ext cx="4014592" cy="400110"/>
          </a:xfrm>
          <a:prstGeom prst="rect">
            <a:avLst/>
          </a:prstGeom>
          <a:noFill/>
        </p:spPr>
        <p:txBody>
          <a:bodyPr wrap="square" rtlCol="0">
            <a:spAutoFit/>
          </a:bodyPr>
          <a:lstStyle/>
          <a:p>
            <a:r>
              <a:rPr lang="en-US" sz="2000" b="1" dirty="0">
                <a:solidFill>
                  <a:schemeClr val="tx1"/>
                </a:solidFill>
              </a:rPr>
              <a:t>Point of Interest</a:t>
            </a:r>
            <a:endParaRPr lang="en-IN" sz="2000" b="1"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E449-DBEE-C157-3839-EF9056355B01}"/>
              </a:ext>
            </a:extLst>
          </p:cNvPr>
          <p:cNvSpPr>
            <a:spLocks noGrp="1"/>
          </p:cNvSpPr>
          <p:nvPr>
            <p:ph type="title"/>
          </p:nvPr>
        </p:nvSpPr>
        <p:spPr/>
        <p:txBody>
          <a:bodyPr/>
          <a:lstStyle/>
          <a:p>
            <a:r>
              <a:rPr lang="en-US" i="0" dirty="0">
                <a:solidFill>
                  <a:schemeClr val="tx1"/>
                </a:solidFill>
                <a:effectLst/>
                <a:latin typeface="Roboto" panose="02000000000000000000" pitchFamily="2" charset="0"/>
              </a:rPr>
              <a:t>How Rating Changes with Price</a:t>
            </a:r>
            <a:br>
              <a:rPr lang="en-US" i="0" dirty="0">
                <a:solidFill>
                  <a:schemeClr val="tx1"/>
                </a:solidFill>
                <a:effectLst/>
                <a:latin typeface="Roboto" panose="02000000000000000000" pitchFamily="2" charset="0"/>
              </a:rPr>
            </a:br>
            <a:endParaRPr lang="en-IN" dirty="0">
              <a:solidFill>
                <a:schemeClr val="tx1"/>
              </a:solidFill>
            </a:endParaRPr>
          </a:p>
        </p:txBody>
      </p:sp>
      <p:sp>
        <p:nvSpPr>
          <p:cNvPr id="3" name="Text Placeholder 2">
            <a:extLst>
              <a:ext uri="{FF2B5EF4-FFF2-40B4-BE49-F238E27FC236}">
                <a16:creationId xmlns:a16="http://schemas.microsoft.com/office/drawing/2014/main" id="{21D5545E-027B-B1C9-50B1-42F313040D86}"/>
              </a:ext>
            </a:extLst>
          </p:cNvPr>
          <p:cNvSpPr>
            <a:spLocks noGrp="1"/>
          </p:cNvSpPr>
          <p:nvPr>
            <p:ph type="body" idx="1"/>
          </p:nvPr>
        </p:nvSpPr>
        <p:spPr>
          <a:xfrm>
            <a:off x="5699760" y="1332656"/>
            <a:ext cx="2362920" cy="3416400"/>
          </a:xfrm>
        </p:spPr>
        <p:txBody>
          <a:bodyPr/>
          <a:lstStyle/>
          <a:p>
            <a:r>
              <a:rPr lang="en-US" sz="2000" b="0" dirty="0">
                <a:solidFill>
                  <a:schemeClr val="bg1"/>
                </a:solidFill>
                <a:effectLst/>
                <a:latin typeface="Roboto" panose="02000000000000000000" pitchFamily="2" charset="0"/>
              </a:rPr>
              <a:t>Different Ratings are given to free apps while high paid apps are given much good ratings.</a:t>
            </a:r>
            <a:endParaRPr lang="en-IN" sz="2000" dirty="0">
              <a:solidFill>
                <a:schemeClr val="bg1"/>
              </a:solidFill>
            </a:endParaRPr>
          </a:p>
        </p:txBody>
      </p:sp>
      <p:pic>
        <p:nvPicPr>
          <p:cNvPr id="18434" name="Picture 2">
            <a:extLst>
              <a:ext uri="{FF2B5EF4-FFF2-40B4-BE49-F238E27FC236}">
                <a16:creationId xmlns:a16="http://schemas.microsoft.com/office/drawing/2014/main" id="{DF569BCB-6CA1-D1DF-A198-A71848BAB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281113"/>
            <a:ext cx="4495800" cy="35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459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88FFA-343F-C858-1A40-0929F4D23D90}"/>
              </a:ext>
            </a:extLst>
          </p:cNvPr>
          <p:cNvSpPr>
            <a:spLocks noGrp="1"/>
          </p:cNvSpPr>
          <p:nvPr>
            <p:ph type="title"/>
          </p:nvPr>
        </p:nvSpPr>
        <p:spPr/>
        <p:txBody>
          <a:bodyPr/>
          <a:lstStyle/>
          <a:p>
            <a:r>
              <a:rPr lang="en-US" i="0" dirty="0">
                <a:solidFill>
                  <a:schemeClr val="tx1"/>
                </a:solidFill>
                <a:effectLst/>
                <a:latin typeface="Roboto" panose="02000000000000000000" pitchFamily="2" charset="0"/>
              </a:rPr>
              <a:t>How Rating and Installs are related?</a:t>
            </a:r>
            <a:br>
              <a:rPr lang="en-US" i="0" dirty="0">
                <a:solidFill>
                  <a:schemeClr val="tx1"/>
                </a:solidFill>
                <a:effectLst/>
                <a:latin typeface="Roboto" panose="02000000000000000000" pitchFamily="2" charset="0"/>
              </a:rPr>
            </a:br>
            <a:endParaRPr lang="en-IN" dirty="0">
              <a:solidFill>
                <a:schemeClr val="tx1"/>
              </a:solidFill>
            </a:endParaRPr>
          </a:p>
        </p:txBody>
      </p:sp>
      <p:sp>
        <p:nvSpPr>
          <p:cNvPr id="3" name="Text Placeholder 2">
            <a:extLst>
              <a:ext uri="{FF2B5EF4-FFF2-40B4-BE49-F238E27FC236}">
                <a16:creationId xmlns:a16="http://schemas.microsoft.com/office/drawing/2014/main" id="{DBA81D92-5F75-412C-84BF-E70DAF151B13}"/>
              </a:ext>
            </a:extLst>
          </p:cNvPr>
          <p:cNvSpPr>
            <a:spLocks noGrp="1"/>
          </p:cNvSpPr>
          <p:nvPr>
            <p:ph type="body" idx="1"/>
          </p:nvPr>
        </p:nvSpPr>
        <p:spPr>
          <a:xfrm>
            <a:off x="5730240" y="2005915"/>
            <a:ext cx="2858220" cy="3416400"/>
          </a:xfrm>
        </p:spPr>
        <p:txBody>
          <a:bodyPr/>
          <a:lstStyle/>
          <a:p>
            <a:pPr marL="114300" indent="0">
              <a:buNone/>
            </a:pPr>
            <a:r>
              <a:rPr lang="en-US" dirty="0">
                <a:solidFill>
                  <a:schemeClr val="bg1"/>
                </a:solidFill>
              </a:rPr>
              <a:t>Higher rated apps have more installs.</a:t>
            </a:r>
            <a:endParaRPr lang="en-IN" dirty="0">
              <a:solidFill>
                <a:schemeClr val="bg1"/>
              </a:solidFill>
            </a:endParaRPr>
          </a:p>
        </p:txBody>
      </p:sp>
      <p:pic>
        <p:nvPicPr>
          <p:cNvPr id="4" name="Picture 2">
            <a:extLst>
              <a:ext uri="{FF2B5EF4-FFF2-40B4-BE49-F238E27FC236}">
                <a16:creationId xmlns:a16="http://schemas.microsoft.com/office/drawing/2014/main" id="{D406A1D7-DC3E-D62F-3DDC-4F6218106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770" y="1607820"/>
            <a:ext cx="4354830" cy="2927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682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B997-34C4-3B24-6465-374EDC74FA20}"/>
              </a:ext>
            </a:extLst>
          </p:cNvPr>
          <p:cNvSpPr>
            <a:spLocks noGrp="1"/>
          </p:cNvSpPr>
          <p:nvPr>
            <p:ph type="title"/>
          </p:nvPr>
        </p:nvSpPr>
        <p:spPr/>
        <p:txBody>
          <a:bodyPr/>
          <a:lstStyle/>
          <a:p>
            <a:r>
              <a:rPr lang="en-US" i="0" dirty="0">
                <a:solidFill>
                  <a:schemeClr val="tx1"/>
                </a:solidFill>
                <a:effectLst/>
                <a:latin typeface="Roboto" panose="02000000000000000000" pitchFamily="2" charset="0"/>
              </a:rPr>
              <a:t>Have a view on Last Updated of Apps</a:t>
            </a:r>
            <a:br>
              <a:rPr lang="en-US"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845EBE71-D3E1-40E3-53C0-7105A70E8893}"/>
              </a:ext>
            </a:extLst>
          </p:cNvPr>
          <p:cNvSpPr>
            <a:spLocks noGrp="1"/>
          </p:cNvSpPr>
          <p:nvPr>
            <p:ph type="body" idx="1"/>
          </p:nvPr>
        </p:nvSpPr>
        <p:spPr>
          <a:xfrm>
            <a:off x="373380" y="4248956"/>
            <a:ext cx="7757880" cy="469314"/>
          </a:xfrm>
          <a:solidFill>
            <a:schemeClr val="bg1">
              <a:lumMod val="20000"/>
              <a:lumOff val="80000"/>
            </a:schemeClr>
          </a:solidFill>
        </p:spPr>
        <p:txBody>
          <a:bodyPr/>
          <a:lstStyle/>
          <a:p>
            <a:r>
              <a:rPr lang="en-US" b="0" i="1" dirty="0">
                <a:solidFill>
                  <a:srgbClr val="212121"/>
                </a:solidFill>
                <a:effectLst/>
                <a:latin typeface="Roboto" panose="02000000000000000000" pitchFamily="2" charset="0"/>
              </a:rPr>
              <a:t>Mostly Apps are updated in the year 2017,2018,2019.</a:t>
            </a:r>
            <a:endParaRPr lang="en-IN" dirty="0"/>
          </a:p>
        </p:txBody>
      </p:sp>
      <p:pic>
        <p:nvPicPr>
          <p:cNvPr id="2050" name="Picture 2">
            <a:extLst>
              <a:ext uri="{FF2B5EF4-FFF2-40B4-BE49-F238E27FC236}">
                <a16:creationId xmlns:a16="http://schemas.microsoft.com/office/drawing/2014/main" id="{8CA4A459-B726-3BC8-2368-B4C5EE429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81" y="1274293"/>
            <a:ext cx="5631900" cy="27180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90740D36-C957-B9EE-582F-2C7B7B1A1E5A}"/>
              </a:ext>
            </a:extLst>
          </p:cNvPr>
          <p:cNvGraphicFramePr>
            <a:graphicFrameLocks noGrp="1"/>
          </p:cNvGraphicFramePr>
          <p:nvPr>
            <p:extLst>
              <p:ext uri="{D42A27DB-BD31-4B8C-83A1-F6EECF244321}">
                <p14:modId xmlns:p14="http://schemas.microsoft.com/office/powerpoint/2010/main" val="846244947"/>
              </p:ext>
            </p:extLst>
          </p:nvPr>
        </p:nvGraphicFramePr>
        <p:xfrm>
          <a:off x="6096718" y="1901820"/>
          <a:ext cx="2643422" cy="1036320"/>
        </p:xfrm>
        <a:graphic>
          <a:graphicData uri="http://schemas.openxmlformats.org/drawingml/2006/table">
            <a:tbl>
              <a:tblPr/>
              <a:tblGrid>
                <a:gridCol w="1443991">
                  <a:extLst>
                    <a:ext uri="{9D8B030D-6E8A-4147-A177-3AD203B41FA5}">
                      <a16:colId xmlns:a16="http://schemas.microsoft.com/office/drawing/2014/main" val="1576658597"/>
                    </a:ext>
                  </a:extLst>
                </a:gridCol>
                <a:gridCol w="1199431">
                  <a:extLst>
                    <a:ext uri="{9D8B030D-6E8A-4147-A177-3AD203B41FA5}">
                      <a16:colId xmlns:a16="http://schemas.microsoft.com/office/drawing/2014/main" val="1736128655"/>
                    </a:ext>
                  </a:extLst>
                </a:gridCol>
              </a:tblGrid>
              <a:tr h="518160">
                <a:tc>
                  <a:txBody>
                    <a:bodyPr/>
                    <a:lstStyle/>
                    <a:p>
                      <a:pPr algn="r"/>
                      <a:r>
                        <a:rPr lang="en-US" sz="1400" b="1" dirty="0">
                          <a:solidFill>
                            <a:schemeClr val="bg1"/>
                          </a:solidFill>
                          <a:effectLst/>
                        </a:rPr>
                        <a:t>L</a:t>
                      </a:r>
                      <a:r>
                        <a:rPr lang="en-IN" sz="1400" b="1" dirty="0">
                          <a:solidFill>
                            <a:schemeClr val="bg1"/>
                          </a:solidFill>
                          <a:effectLst/>
                        </a:rPr>
                        <a:t>ast updated date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chemeClr val="bg1"/>
                          </a:solidFill>
                        </a:rPr>
                        <a:t>Max No. of apps updated</a:t>
                      </a:r>
                      <a:endParaRPr lang="en-IN" sz="1400" dirty="0">
                        <a:solidFill>
                          <a:schemeClr val="bg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0547324"/>
                  </a:ext>
                </a:extLst>
              </a:tr>
              <a:tr h="304800">
                <a:tc>
                  <a:txBody>
                    <a:bodyPr/>
                    <a:lstStyle/>
                    <a:p>
                      <a:pPr algn="r"/>
                      <a:r>
                        <a:rPr lang="en-IN" sz="1400" dirty="0">
                          <a:solidFill>
                            <a:schemeClr val="bg1"/>
                          </a:solidFill>
                          <a:effectLst/>
                        </a:rPr>
                        <a:t>2018-08-03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400" dirty="0">
                          <a:solidFill>
                            <a:schemeClr val="bg1"/>
                          </a:solidFill>
                          <a:effectLst/>
                        </a:rPr>
                        <a:t>252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5079072"/>
                  </a:ext>
                </a:extLst>
              </a:tr>
            </a:tbl>
          </a:graphicData>
        </a:graphic>
      </p:graphicFrame>
    </p:spTree>
    <p:extLst>
      <p:ext uri="{BB962C8B-B14F-4D97-AF65-F5344CB8AC3E}">
        <p14:creationId xmlns:p14="http://schemas.microsoft.com/office/powerpoint/2010/main" val="377770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0CF1-FD5E-7B7C-F9C4-B9A7B8E24FC7}"/>
              </a:ext>
            </a:extLst>
          </p:cNvPr>
          <p:cNvSpPr>
            <a:spLocks noGrp="1"/>
          </p:cNvSpPr>
          <p:nvPr>
            <p:ph type="title"/>
          </p:nvPr>
        </p:nvSpPr>
        <p:spPr>
          <a:xfrm>
            <a:off x="311700" y="167710"/>
            <a:ext cx="8520600" cy="572700"/>
          </a:xfrm>
        </p:spPr>
        <p:txBody>
          <a:bodyPr/>
          <a:lstStyle/>
          <a:p>
            <a:r>
              <a:rPr lang="en-US" dirty="0"/>
              <a:t>Distribution plot of translated reviews </a:t>
            </a:r>
            <a:endParaRPr lang="en-IN" dirty="0"/>
          </a:p>
        </p:txBody>
      </p:sp>
      <p:pic>
        <p:nvPicPr>
          <p:cNvPr id="3074" name="Picture 2">
            <a:extLst>
              <a:ext uri="{FF2B5EF4-FFF2-40B4-BE49-F238E27FC236}">
                <a16:creationId xmlns:a16="http://schemas.microsoft.com/office/drawing/2014/main" id="{4BBD443E-3B26-C6C2-8E00-A23193456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479"/>
            <a:ext cx="9144000" cy="31765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6488881D-59E1-F68E-2A14-AE353ADB1A02}"/>
              </a:ext>
            </a:extLst>
          </p:cNvPr>
          <p:cNvGraphicFramePr>
            <a:graphicFrameLocks noGrp="1"/>
          </p:cNvGraphicFramePr>
          <p:nvPr>
            <p:extLst>
              <p:ext uri="{D42A27DB-BD31-4B8C-83A1-F6EECF244321}">
                <p14:modId xmlns:p14="http://schemas.microsoft.com/office/powerpoint/2010/main" val="1547218115"/>
              </p:ext>
            </p:extLst>
          </p:nvPr>
        </p:nvGraphicFramePr>
        <p:xfrm>
          <a:off x="380280" y="4008121"/>
          <a:ext cx="2979420" cy="1036320"/>
        </p:xfrm>
        <a:graphic>
          <a:graphicData uri="http://schemas.openxmlformats.org/drawingml/2006/table">
            <a:tbl>
              <a:tblPr/>
              <a:tblGrid>
                <a:gridCol w="1489710">
                  <a:extLst>
                    <a:ext uri="{9D8B030D-6E8A-4147-A177-3AD203B41FA5}">
                      <a16:colId xmlns:a16="http://schemas.microsoft.com/office/drawing/2014/main" val="2257300073"/>
                    </a:ext>
                  </a:extLst>
                </a:gridCol>
                <a:gridCol w="1489710">
                  <a:extLst>
                    <a:ext uri="{9D8B030D-6E8A-4147-A177-3AD203B41FA5}">
                      <a16:colId xmlns:a16="http://schemas.microsoft.com/office/drawing/2014/main" val="2616249980"/>
                    </a:ext>
                  </a:extLst>
                </a:gridCol>
              </a:tblGrid>
              <a:tr h="704627">
                <a:tc>
                  <a:txBody>
                    <a:bodyPr/>
                    <a:lstStyle/>
                    <a:p>
                      <a:pPr algn="r"/>
                      <a:r>
                        <a:rPr lang="en-US" sz="1400" b="1" dirty="0">
                          <a:solidFill>
                            <a:schemeClr val="bg1"/>
                          </a:solidFill>
                          <a:effectLst/>
                        </a:rPr>
                        <a:t>App name</a:t>
                      </a:r>
                      <a:endParaRPr lang="en-IN" sz="1400" b="1" dirty="0">
                        <a:solidFill>
                          <a:schemeClr val="bg1"/>
                        </a:solidFill>
                        <a:effectLst/>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a:solidFill>
                            <a:schemeClr val="bg1"/>
                          </a:solidFill>
                          <a:effectLst/>
                        </a:rPr>
                        <a:t>Translated_Review</a:t>
                      </a:r>
                    </a:p>
                    <a:p>
                      <a:endParaRPr lang="en-IN" sz="1400">
                        <a:solidFill>
                          <a:schemeClr val="bg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491224450"/>
                  </a:ext>
                </a:extLst>
              </a:tr>
              <a:tr h="293594">
                <a:tc>
                  <a:txBody>
                    <a:bodyPr/>
                    <a:lstStyle/>
                    <a:p>
                      <a:pPr algn="r"/>
                      <a:r>
                        <a:rPr lang="en-IN" sz="1400">
                          <a:solidFill>
                            <a:schemeClr val="bg1"/>
                          </a:solidFill>
                          <a:effectLst/>
                        </a:rPr>
                        <a:t>Bowmasters</a:t>
                      </a:r>
                      <a:endParaRPr lang="en-IN" sz="1400" dirty="0">
                        <a:solidFill>
                          <a:schemeClr val="bg1"/>
                        </a:solidFill>
                        <a:effectLst/>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r"/>
                      <a:r>
                        <a:rPr lang="en-IN" sz="1400" dirty="0">
                          <a:solidFill>
                            <a:schemeClr val="bg1"/>
                          </a:solidFill>
                          <a:effectLst/>
                        </a:rPr>
                        <a:t>312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174782615"/>
                  </a:ext>
                </a:extLst>
              </a:tr>
            </a:tbl>
          </a:graphicData>
        </a:graphic>
      </p:graphicFrame>
    </p:spTree>
    <p:extLst>
      <p:ext uri="{BB962C8B-B14F-4D97-AF65-F5344CB8AC3E}">
        <p14:creationId xmlns:p14="http://schemas.microsoft.com/office/powerpoint/2010/main" val="4000500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BD7E-D003-EF8F-A180-CDE968A36B46}"/>
              </a:ext>
            </a:extLst>
          </p:cNvPr>
          <p:cNvSpPr>
            <a:spLocks noGrp="1"/>
          </p:cNvSpPr>
          <p:nvPr>
            <p:ph type="title"/>
          </p:nvPr>
        </p:nvSpPr>
        <p:spPr/>
        <p:txBody>
          <a:bodyPr/>
          <a:lstStyle/>
          <a:p>
            <a:r>
              <a:rPr lang="en-US" dirty="0"/>
              <a:t>Distribution of sentiment polarity </a:t>
            </a:r>
            <a:br>
              <a:rPr lang="en-US" dirty="0"/>
            </a:br>
            <a:endParaRPr lang="en-IN" dirty="0"/>
          </a:p>
        </p:txBody>
      </p:sp>
      <p:sp>
        <p:nvSpPr>
          <p:cNvPr id="3" name="Text Placeholder 2">
            <a:extLst>
              <a:ext uri="{FF2B5EF4-FFF2-40B4-BE49-F238E27FC236}">
                <a16:creationId xmlns:a16="http://schemas.microsoft.com/office/drawing/2014/main" id="{601C5273-5B9F-B566-4B9A-F6AEBFC0FB1B}"/>
              </a:ext>
            </a:extLst>
          </p:cNvPr>
          <p:cNvSpPr>
            <a:spLocks noGrp="1"/>
          </p:cNvSpPr>
          <p:nvPr>
            <p:ph type="body" idx="1"/>
          </p:nvPr>
        </p:nvSpPr>
        <p:spPr>
          <a:xfrm>
            <a:off x="193150" y="4125774"/>
            <a:ext cx="8168640" cy="789356"/>
          </a:xfrm>
        </p:spPr>
        <p:txBody>
          <a:bodyPr/>
          <a:lstStyle/>
          <a:p>
            <a:r>
              <a:rPr lang="en-US" b="0" i="1" dirty="0">
                <a:solidFill>
                  <a:srgbClr val="212121"/>
                </a:solidFill>
                <a:effectLst/>
                <a:latin typeface="Roboto" panose="02000000000000000000" pitchFamily="2" charset="0"/>
              </a:rPr>
              <a:t>Sentiment polarity is almost normally distributed.</a:t>
            </a:r>
          </a:p>
        </p:txBody>
      </p:sp>
      <p:pic>
        <p:nvPicPr>
          <p:cNvPr id="4098" name="Picture 2">
            <a:extLst>
              <a:ext uri="{FF2B5EF4-FFF2-40B4-BE49-F238E27FC236}">
                <a16:creationId xmlns:a16="http://schemas.microsoft.com/office/drawing/2014/main" id="{60379B2B-E4A1-67E5-E507-C6389CB79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6" y="1363980"/>
            <a:ext cx="4153644" cy="2415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471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98121-5664-01A3-10B4-DB5A02504D5B}"/>
              </a:ext>
            </a:extLst>
          </p:cNvPr>
          <p:cNvSpPr>
            <a:spLocks noGrp="1"/>
          </p:cNvSpPr>
          <p:nvPr>
            <p:ph type="title"/>
          </p:nvPr>
        </p:nvSpPr>
        <p:spPr/>
        <p:txBody>
          <a:bodyPr/>
          <a:lstStyle/>
          <a:p>
            <a:r>
              <a:rPr lang="en-US" dirty="0"/>
              <a:t>Distribution of sentiment subjectivity</a:t>
            </a:r>
            <a:endParaRPr lang="en-IN" dirty="0"/>
          </a:p>
        </p:txBody>
      </p:sp>
      <p:sp>
        <p:nvSpPr>
          <p:cNvPr id="3" name="Text Placeholder 2">
            <a:extLst>
              <a:ext uri="{FF2B5EF4-FFF2-40B4-BE49-F238E27FC236}">
                <a16:creationId xmlns:a16="http://schemas.microsoft.com/office/drawing/2014/main" id="{27E578C4-7508-47E3-7CD6-FEC25FF55865}"/>
              </a:ext>
            </a:extLst>
          </p:cNvPr>
          <p:cNvSpPr>
            <a:spLocks noGrp="1"/>
          </p:cNvSpPr>
          <p:nvPr>
            <p:ph type="body" idx="1"/>
          </p:nvPr>
        </p:nvSpPr>
        <p:spPr>
          <a:xfrm>
            <a:off x="548640" y="4259640"/>
            <a:ext cx="8283660" cy="438835"/>
          </a:xfrm>
        </p:spPr>
        <p:txBody>
          <a:bodyPr/>
          <a:lstStyle/>
          <a:p>
            <a:r>
              <a:rPr lang="en-US" i="1" dirty="0">
                <a:solidFill>
                  <a:srgbClr val="212121"/>
                </a:solidFill>
                <a:latin typeface="Roboto" panose="02000000000000000000" pitchFamily="2" charset="0"/>
              </a:rPr>
              <a:t>From the above plot sentiment subjectivity mostly lies between 0.4 to 0.8</a:t>
            </a:r>
            <a:endParaRPr lang="en-IN" dirty="0"/>
          </a:p>
          <a:p>
            <a:endParaRPr lang="en-IN" dirty="0"/>
          </a:p>
        </p:txBody>
      </p:sp>
      <p:pic>
        <p:nvPicPr>
          <p:cNvPr id="4" name="Picture 4">
            <a:extLst>
              <a:ext uri="{FF2B5EF4-FFF2-40B4-BE49-F238E27FC236}">
                <a16:creationId xmlns:a16="http://schemas.microsoft.com/office/drawing/2014/main" id="{A76E7EA8-3300-C28E-780A-BBCB319D1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080" y="1249907"/>
            <a:ext cx="35814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322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135F-D5FA-DD26-0E02-E4CD1687ABD4}"/>
              </a:ext>
            </a:extLst>
          </p:cNvPr>
          <p:cNvSpPr>
            <a:spLocks noGrp="1"/>
          </p:cNvSpPr>
          <p:nvPr>
            <p:ph type="title"/>
          </p:nvPr>
        </p:nvSpPr>
        <p:spPr/>
        <p:txBody>
          <a:bodyPr/>
          <a:lstStyle/>
          <a:p>
            <a:r>
              <a:rPr lang="en-US" i="0" dirty="0">
                <a:solidFill>
                  <a:schemeClr val="tx1"/>
                </a:solidFill>
                <a:effectLst/>
                <a:latin typeface="Roboto" panose="02000000000000000000" pitchFamily="2" charset="0"/>
              </a:rPr>
              <a:t>See the percent of Sentiment Counts</a:t>
            </a:r>
            <a:br>
              <a:rPr lang="en-US" i="0" dirty="0">
                <a:solidFill>
                  <a:schemeClr val="tx1"/>
                </a:solidFill>
                <a:effectLst/>
                <a:latin typeface="Roboto" panose="02000000000000000000" pitchFamily="2" charset="0"/>
              </a:rPr>
            </a:br>
            <a:endParaRPr lang="en-IN" dirty="0">
              <a:solidFill>
                <a:schemeClr val="tx1"/>
              </a:solidFill>
            </a:endParaRPr>
          </a:p>
        </p:txBody>
      </p:sp>
      <p:sp>
        <p:nvSpPr>
          <p:cNvPr id="3" name="Text Placeholder 2">
            <a:extLst>
              <a:ext uri="{FF2B5EF4-FFF2-40B4-BE49-F238E27FC236}">
                <a16:creationId xmlns:a16="http://schemas.microsoft.com/office/drawing/2014/main" id="{FD98CF87-02B4-ADEB-87A5-D3D14BEE8F99}"/>
              </a:ext>
            </a:extLst>
          </p:cNvPr>
          <p:cNvSpPr>
            <a:spLocks noGrp="1"/>
          </p:cNvSpPr>
          <p:nvPr>
            <p:ph type="body" idx="1"/>
          </p:nvPr>
        </p:nvSpPr>
        <p:spPr>
          <a:xfrm>
            <a:off x="6057900" y="1152475"/>
            <a:ext cx="2469600" cy="3416400"/>
          </a:xfrm>
        </p:spPr>
        <p:txBody>
          <a:bodyPr/>
          <a:lstStyle/>
          <a:p>
            <a:r>
              <a:rPr lang="en-US" b="0" dirty="0">
                <a:solidFill>
                  <a:schemeClr val="bg1"/>
                </a:solidFill>
                <a:effectLst/>
                <a:latin typeface="+mn-lt"/>
              </a:rPr>
              <a:t>Here we can see that there are almost 64% positive Reviews given to apps ,i.e., most of the apps have positive effect on users.</a:t>
            </a:r>
            <a:endParaRPr lang="en-IN" dirty="0">
              <a:solidFill>
                <a:schemeClr val="bg1"/>
              </a:solidFill>
              <a:latin typeface="+mn-lt"/>
            </a:endParaRPr>
          </a:p>
        </p:txBody>
      </p:sp>
      <p:graphicFrame>
        <p:nvGraphicFramePr>
          <p:cNvPr id="6" name="Table 6">
            <a:extLst>
              <a:ext uri="{FF2B5EF4-FFF2-40B4-BE49-F238E27FC236}">
                <a16:creationId xmlns:a16="http://schemas.microsoft.com/office/drawing/2014/main" id="{DAA54160-2731-816C-38F6-EEA0E6C33C48}"/>
              </a:ext>
            </a:extLst>
          </p:cNvPr>
          <p:cNvGraphicFramePr>
            <a:graphicFrameLocks noGrp="1"/>
          </p:cNvGraphicFramePr>
          <p:nvPr>
            <p:extLst>
              <p:ext uri="{D42A27DB-BD31-4B8C-83A1-F6EECF244321}">
                <p14:modId xmlns:p14="http://schemas.microsoft.com/office/powerpoint/2010/main" val="2521992817"/>
              </p:ext>
            </p:extLst>
          </p:nvPr>
        </p:nvGraphicFramePr>
        <p:xfrm>
          <a:off x="471720" y="2049145"/>
          <a:ext cx="2651760" cy="1456689"/>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2332758913"/>
                    </a:ext>
                  </a:extLst>
                </a:gridCol>
                <a:gridCol w="1325880">
                  <a:extLst>
                    <a:ext uri="{9D8B030D-6E8A-4147-A177-3AD203B41FA5}">
                      <a16:colId xmlns:a16="http://schemas.microsoft.com/office/drawing/2014/main" val="1312806458"/>
                    </a:ext>
                  </a:extLst>
                </a:gridCol>
              </a:tblGrid>
              <a:tr h="4588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0" i="0" dirty="0">
                          <a:solidFill>
                            <a:srgbClr val="212121"/>
                          </a:solidFill>
                          <a:effectLst/>
                          <a:latin typeface="Courier New" panose="02070309020205020404" pitchFamily="49" charset="0"/>
                        </a:rPr>
                        <a:t>Positive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0" i="0" dirty="0">
                          <a:solidFill>
                            <a:srgbClr val="212121"/>
                          </a:solidFill>
                          <a:effectLst/>
                          <a:latin typeface="Courier New" panose="02070309020205020404" pitchFamily="49" charset="0"/>
                        </a:rPr>
                        <a:t> 23073</a:t>
                      </a:r>
                    </a:p>
                  </a:txBody>
                  <a:tcPr/>
                </a:tc>
                <a:extLst>
                  <a:ext uri="{0D108BD9-81ED-4DB2-BD59-A6C34878D82A}">
                    <a16:rowId xmlns:a16="http://schemas.microsoft.com/office/drawing/2014/main" val="2206674240"/>
                  </a:ext>
                </a:extLst>
              </a:tr>
              <a:tr h="4614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0" i="0" dirty="0">
                          <a:solidFill>
                            <a:srgbClr val="212121"/>
                          </a:solidFill>
                          <a:effectLst/>
                          <a:latin typeface="Courier New" panose="02070309020205020404" pitchFamily="49" charset="0"/>
                        </a:rPr>
                        <a:t>Negative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0" i="0" dirty="0">
                          <a:solidFill>
                            <a:srgbClr val="212121"/>
                          </a:solidFill>
                          <a:effectLst/>
                          <a:latin typeface="Courier New" panose="02070309020205020404" pitchFamily="49" charset="0"/>
                        </a:rPr>
                        <a:t>8005 </a:t>
                      </a:r>
                    </a:p>
                  </a:txBody>
                  <a:tcPr/>
                </a:tc>
                <a:extLst>
                  <a:ext uri="{0D108BD9-81ED-4DB2-BD59-A6C34878D82A}">
                    <a16:rowId xmlns:a16="http://schemas.microsoft.com/office/drawing/2014/main" val="3378120946"/>
                  </a:ext>
                </a:extLst>
              </a:tr>
              <a:tr h="53639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0" i="0" dirty="0">
                          <a:solidFill>
                            <a:srgbClr val="212121"/>
                          </a:solidFill>
                          <a:effectLst/>
                          <a:latin typeface="Courier New" panose="02070309020205020404" pitchFamily="49" charset="0"/>
                        </a:rPr>
                        <a:t>Neutral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0" i="0" dirty="0">
                          <a:solidFill>
                            <a:srgbClr val="212121"/>
                          </a:solidFill>
                          <a:effectLst/>
                          <a:latin typeface="Courier New" panose="02070309020205020404" pitchFamily="49" charset="0"/>
                        </a:rPr>
                        <a:t>4851</a:t>
                      </a:r>
                      <a:endParaRPr lang="en-IN" dirty="0"/>
                    </a:p>
                    <a:p>
                      <a:endParaRPr lang="en-IN" dirty="0"/>
                    </a:p>
                  </a:txBody>
                  <a:tcPr/>
                </a:tc>
                <a:extLst>
                  <a:ext uri="{0D108BD9-81ED-4DB2-BD59-A6C34878D82A}">
                    <a16:rowId xmlns:a16="http://schemas.microsoft.com/office/drawing/2014/main" val="1381613256"/>
                  </a:ext>
                </a:extLst>
              </a:tr>
            </a:tbl>
          </a:graphicData>
        </a:graphic>
      </p:graphicFrame>
      <p:pic>
        <p:nvPicPr>
          <p:cNvPr id="6146" name="Picture 2">
            <a:extLst>
              <a:ext uri="{FF2B5EF4-FFF2-40B4-BE49-F238E27FC236}">
                <a16:creationId xmlns:a16="http://schemas.microsoft.com/office/drawing/2014/main" id="{F4E25ACB-12BA-BC59-300C-85D5CF12E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597" y="1572895"/>
            <a:ext cx="2562225"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831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35070-AA55-32A2-6741-47EBBC77618E}"/>
              </a:ext>
            </a:extLst>
          </p:cNvPr>
          <p:cNvSpPr>
            <a:spLocks noGrp="1"/>
          </p:cNvSpPr>
          <p:nvPr>
            <p:ph type="title"/>
          </p:nvPr>
        </p:nvSpPr>
        <p:spPr/>
        <p:txBody>
          <a:bodyPr/>
          <a:lstStyle/>
          <a:p>
            <a:r>
              <a:rPr lang="en-US" dirty="0">
                <a:solidFill>
                  <a:schemeClr val="tx1"/>
                </a:solidFill>
              </a:rPr>
              <a:t>Sentimental analysis for free and paid apps</a:t>
            </a:r>
            <a:endParaRPr lang="en-IN" dirty="0">
              <a:solidFill>
                <a:schemeClr val="tx1"/>
              </a:solidFill>
            </a:endParaRPr>
          </a:p>
        </p:txBody>
      </p:sp>
      <p:sp>
        <p:nvSpPr>
          <p:cNvPr id="3" name="Text Placeholder 2">
            <a:extLst>
              <a:ext uri="{FF2B5EF4-FFF2-40B4-BE49-F238E27FC236}">
                <a16:creationId xmlns:a16="http://schemas.microsoft.com/office/drawing/2014/main" id="{1081FC29-4268-CD46-41AE-6C1A71924EAC}"/>
              </a:ext>
            </a:extLst>
          </p:cNvPr>
          <p:cNvSpPr>
            <a:spLocks noGrp="1"/>
          </p:cNvSpPr>
          <p:nvPr>
            <p:ph type="body" idx="1"/>
          </p:nvPr>
        </p:nvSpPr>
        <p:spPr>
          <a:xfrm flipH="1">
            <a:off x="417195" y="4125775"/>
            <a:ext cx="7965525" cy="987535"/>
          </a:xfrm>
        </p:spPr>
        <p:txBody>
          <a:bodyPr/>
          <a:lstStyle/>
          <a:p>
            <a:r>
              <a:rPr lang="en-US" dirty="0">
                <a:solidFill>
                  <a:schemeClr val="bg1"/>
                </a:solidFill>
              </a:rPr>
              <a:t>Free and paid apps mostly have positive sentiments.</a:t>
            </a:r>
          </a:p>
          <a:p>
            <a:r>
              <a:rPr lang="en-US" dirty="0">
                <a:solidFill>
                  <a:schemeClr val="bg1"/>
                </a:solidFill>
              </a:rPr>
              <a:t>Paid apps have low negative and neutral sentiments compare to free.</a:t>
            </a:r>
            <a:endParaRPr lang="en-IN" dirty="0">
              <a:solidFill>
                <a:schemeClr val="bg1"/>
              </a:solidFill>
            </a:endParaRPr>
          </a:p>
        </p:txBody>
      </p:sp>
      <p:pic>
        <p:nvPicPr>
          <p:cNvPr id="1026" name="Picture 2">
            <a:extLst>
              <a:ext uri="{FF2B5EF4-FFF2-40B4-BE49-F238E27FC236}">
                <a16:creationId xmlns:a16="http://schemas.microsoft.com/office/drawing/2014/main" id="{0E8F0311-62C0-2029-12F8-316994830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377315"/>
            <a:ext cx="38195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36F2369-F223-84A3-18AB-3B1C4E5601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323975"/>
            <a:ext cx="37052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829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34A667-633A-420F-EDBB-A3D3EFC312BC}"/>
              </a:ext>
            </a:extLst>
          </p:cNvPr>
          <p:cNvSpPr>
            <a:spLocks noGrp="1"/>
          </p:cNvSpPr>
          <p:nvPr>
            <p:ph type="body" idx="1"/>
          </p:nvPr>
        </p:nvSpPr>
        <p:spPr>
          <a:xfrm>
            <a:off x="518160" y="975359"/>
            <a:ext cx="7589880" cy="982981"/>
          </a:xfrm>
        </p:spPr>
        <p:txBody>
          <a:bodyPr/>
          <a:lstStyle/>
          <a:p>
            <a:pPr marL="114300" indent="0">
              <a:buNone/>
            </a:pPr>
            <a:r>
              <a:rPr lang="en-US" sz="4400" dirty="0">
                <a:solidFill>
                  <a:schemeClr val="accent5">
                    <a:lumMod val="75000"/>
                  </a:schemeClr>
                </a:solidFill>
                <a:latin typeface="Berlin Sans FB" panose="020E0602020502020306" pitchFamily="34" charset="0"/>
              </a:rPr>
              <a:t>YAY!! The story Unfolds here...</a:t>
            </a:r>
            <a:endParaRPr lang="en-IN" sz="4400" dirty="0">
              <a:solidFill>
                <a:schemeClr val="accent5">
                  <a:lumMod val="75000"/>
                </a:schemeClr>
              </a:solidFill>
              <a:latin typeface="Berlin Sans FB" panose="020E0602020502020306" pitchFamily="34" charset="0"/>
            </a:endParaRPr>
          </a:p>
        </p:txBody>
      </p:sp>
      <p:pic>
        <p:nvPicPr>
          <p:cNvPr id="8194" name="Picture 2" descr="Hooray GIFs | Tenor">
            <a:extLst>
              <a:ext uri="{FF2B5EF4-FFF2-40B4-BE49-F238E27FC236}">
                <a16:creationId xmlns:a16="http://schemas.microsoft.com/office/drawing/2014/main" id="{2F5F1BCB-337E-109A-804E-08E2F8BFC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110" y="2615566"/>
            <a:ext cx="2404110" cy="1773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127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3EFA-4DF3-EB1B-0AEE-3A866440E80A}"/>
              </a:ext>
            </a:extLst>
          </p:cNvPr>
          <p:cNvSpPr>
            <a:spLocks noGrp="1"/>
          </p:cNvSpPr>
          <p:nvPr>
            <p:ph type="title"/>
          </p:nvPr>
        </p:nvSpPr>
        <p:spPr>
          <a:xfrm>
            <a:off x="623400" y="452645"/>
            <a:ext cx="8520600" cy="572700"/>
          </a:xfrm>
        </p:spPr>
        <p:txBody>
          <a:bodyPr/>
          <a:lstStyle/>
          <a:p>
            <a:r>
              <a:rPr lang="en-US" b="1" i="0" dirty="0">
                <a:solidFill>
                  <a:schemeClr val="tx1"/>
                </a:solidFill>
                <a:effectLst/>
                <a:latin typeface="Roboto" panose="02000000000000000000" pitchFamily="2" charset="0"/>
              </a:rPr>
              <a:t>CONCLUSION:</a:t>
            </a:r>
            <a:br>
              <a:rPr lang="en-US"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EBFF67BA-A73B-8B6E-5771-1CB768C5C1B4}"/>
              </a:ext>
            </a:extLst>
          </p:cNvPr>
          <p:cNvSpPr>
            <a:spLocks noGrp="1"/>
          </p:cNvSpPr>
          <p:nvPr>
            <p:ph type="body" idx="1"/>
          </p:nvPr>
        </p:nvSpPr>
        <p:spPr/>
        <p:txBody>
          <a:bodyPr/>
          <a:lstStyle/>
          <a:p>
            <a:pPr algn="l">
              <a:buClrTx/>
              <a:buFont typeface="Wingdings" panose="05000000000000000000" pitchFamily="2" charset="2"/>
              <a:buChar char="ü"/>
            </a:pPr>
            <a:r>
              <a:rPr lang="en-US" b="0" i="0" dirty="0">
                <a:solidFill>
                  <a:srgbClr val="212121"/>
                </a:solidFill>
                <a:effectLst/>
                <a:latin typeface="Roboto" panose="02000000000000000000" pitchFamily="2" charset="0"/>
              </a:rPr>
              <a:t>Facebook has the maximum number of reviews.</a:t>
            </a:r>
          </a:p>
          <a:p>
            <a:pPr algn="l">
              <a:buClrTx/>
              <a:buFont typeface="Wingdings" panose="05000000000000000000" pitchFamily="2" charset="2"/>
              <a:buChar char="ü"/>
            </a:pPr>
            <a:r>
              <a:rPr lang="en-US" b="0" i="0" dirty="0">
                <a:solidFill>
                  <a:srgbClr val="212121"/>
                </a:solidFill>
                <a:effectLst/>
                <a:latin typeface="Roboto" panose="02000000000000000000" pitchFamily="2" charset="0"/>
              </a:rPr>
              <a:t>There are total 15 apps which are uninstalled.</a:t>
            </a:r>
          </a:p>
          <a:p>
            <a:pPr algn="l">
              <a:buClrTx/>
              <a:buFont typeface="Wingdings" panose="05000000000000000000" pitchFamily="2" charset="2"/>
              <a:buChar char="ü"/>
            </a:pPr>
            <a:r>
              <a:rPr lang="en-US" b="0" i="0" dirty="0">
                <a:solidFill>
                  <a:srgbClr val="212121"/>
                </a:solidFill>
                <a:effectLst/>
                <a:latin typeface="Roboto" panose="02000000000000000000" pitchFamily="2" charset="0"/>
              </a:rPr>
              <a:t>There are total 20 apps having 1 B installs.</a:t>
            </a:r>
          </a:p>
          <a:p>
            <a:pPr>
              <a:buClrTx/>
              <a:buFont typeface="Wingdings" panose="05000000000000000000" pitchFamily="2" charset="2"/>
              <a:buChar char="ü"/>
            </a:pPr>
            <a:r>
              <a:rPr lang="en-US" b="0" i="0" dirty="0">
                <a:solidFill>
                  <a:srgbClr val="212121"/>
                </a:solidFill>
                <a:effectLst/>
                <a:latin typeface="Roboto" panose="02000000000000000000" pitchFamily="2" charset="0"/>
              </a:rPr>
              <a:t>Games are the most downloaded category followed by communication and tools.</a:t>
            </a:r>
          </a:p>
          <a:p>
            <a:pPr>
              <a:buClrTx/>
              <a:buFont typeface="Wingdings" panose="05000000000000000000" pitchFamily="2" charset="2"/>
              <a:buChar char="ü"/>
            </a:pPr>
            <a:r>
              <a:rPr lang="en-US" b="0" i="0" dirty="0">
                <a:solidFill>
                  <a:srgbClr val="212121"/>
                </a:solidFill>
                <a:effectLst/>
                <a:latin typeface="Roboto" panose="02000000000000000000" pitchFamily="2" charset="0"/>
              </a:rPr>
              <a:t>Most of the apps are from content rating as everyone equivalent to 81.8%.</a:t>
            </a:r>
          </a:p>
          <a:p>
            <a:pPr>
              <a:buClrTx/>
              <a:buFont typeface="Wingdings" panose="05000000000000000000" pitchFamily="2" charset="2"/>
              <a:buChar char="ü"/>
            </a:pPr>
            <a:r>
              <a:rPr lang="en-US" b="0" i="0" dirty="0">
                <a:solidFill>
                  <a:srgbClr val="212121"/>
                </a:solidFill>
                <a:effectLst/>
                <a:latin typeface="Roboto" panose="02000000000000000000" pitchFamily="2" charset="0"/>
              </a:rPr>
              <a:t>Content rating as Everyone has the maximum no. of installs.</a:t>
            </a:r>
          </a:p>
          <a:p>
            <a:pPr>
              <a:buClrTx/>
              <a:buFont typeface="Wingdings" panose="05000000000000000000" pitchFamily="2" charset="2"/>
              <a:buChar char="ü"/>
            </a:pPr>
            <a:r>
              <a:rPr lang="en-US" b="0" i="0" dirty="0">
                <a:solidFill>
                  <a:srgbClr val="212121"/>
                </a:solidFill>
                <a:effectLst/>
                <a:latin typeface="Roboto" panose="02000000000000000000" pitchFamily="2" charset="0"/>
              </a:rPr>
              <a:t>Minecraft application generates the maximum revenue.</a:t>
            </a:r>
          </a:p>
          <a:p>
            <a:pPr>
              <a:buClrTx/>
              <a:buFont typeface="Wingdings" panose="05000000000000000000" pitchFamily="2" charset="2"/>
              <a:buChar char="ü"/>
            </a:pPr>
            <a:r>
              <a:rPr lang="en-US" b="0" i="0" dirty="0">
                <a:solidFill>
                  <a:srgbClr val="212121"/>
                </a:solidFill>
                <a:effectLst/>
                <a:latin typeface="Roboto" panose="02000000000000000000" pitchFamily="2" charset="0"/>
              </a:rPr>
              <a:t>Most of the apps are for family followed by games and tools.</a:t>
            </a:r>
          </a:p>
          <a:p>
            <a:pPr>
              <a:buClrTx/>
              <a:buFont typeface="Wingdings" panose="05000000000000000000" pitchFamily="2" charset="2"/>
              <a:buChar char="ü"/>
            </a:pPr>
            <a:r>
              <a:rPr lang="en-US" b="0" i="0" dirty="0">
                <a:solidFill>
                  <a:srgbClr val="212121"/>
                </a:solidFill>
                <a:effectLst/>
                <a:latin typeface="Roboto" panose="02000000000000000000" pitchFamily="2" charset="0"/>
              </a:rPr>
              <a:t>92% of the apps on play store are free while 8% are paid apps.</a:t>
            </a: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3889395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9482F-C443-319E-1205-6855F9CC2C29}"/>
              </a:ext>
            </a:extLst>
          </p:cNvPr>
          <p:cNvSpPr>
            <a:spLocks noGrp="1"/>
          </p:cNvSpPr>
          <p:nvPr>
            <p:ph type="title"/>
          </p:nvPr>
        </p:nvSpPr>
        <p:spPr>
          <a:xfrm>
            <a:off x="311700" y="135407"/>
            <a:ext cx="8520600" cy="572700"/>
          </a:xfrm>
        </p:spPr>
        <p:txBody>
          <a:bodyPr/>
          <a:lstStyle/>
          <a:p>
            <a:r>
              <a:rPr lang="en-US" b="1" dirty="0"/>
              <a:t>Point of Interest</a:t>
            </a:r>
            <a:endParaRPr lang="en-IN" b="1" dirty="0"/>
          </a:p>
        </p:txBody>
      </p:sp>
      <p:sp>
        <p:nvSpPr>
          <p:cNvPr id="3" name="Text Placeholder 2">
            <a:extLst>
              <a:ext uri="{FF2B5EF4-FFF2-40B4-BE49-F238E27FC236}">
                <a16:creationId xmlns:a16="http://schemas.microsoft.com/office/drawing/2014/main" id="{26E65831-B64B-8364-A68F-135704DFCD26}"/>
              </a:ext>
            </a:extLst>
          </p:cNvPr>
          <p:cNvSpPr>
            <a:spLocks noGrp="1"/>
          </p:cNvSpPr>
          <p:nvPr>
            <p:ph type="body" idx="1"/>
          </p:nvPr>
        </p:nvSpPr>
        <p:spPr>
          <a:xfrm>
            <a:off x="-149408" y="678392"/>
            <a:ext cx="8520600" cy="4229670"/>
          </a:xfrm>
        </p:spPr>
        <p:txBody>
          <a:bodyPr>
            <a:normAutofit fontScale="25000" lnSpcReduction="20000"/>
          </a:bodyPr>
          <a:lstStyle/>
          <a:p>
            <a:pPr>
              <a:lnSpc>
                <a:spcPct val="170000"/>
              </a:lnSpc>
              <a:buClrTx/>
              <a:buFont typeface="Wingdings" panose="05000000000000000000" pitchFamily="2" charset="2"/>
              <a:buChar char="Ø"/>
            </a:pPr>
            <a:r>
              <a:rPr lang="en-US" sz="5600" b="0" i="0" dirty="0">
                <a:solidFill>
                  <a:srgbClr val="212121"/>
                </a:solidFill>
                <a:effectLst/>
                <a:latin typeface="Roboto" panose="02000000000000000000" pitchFamily="2" charset="0"/>
              </a:rPr>
              <a:t>Distribution of size of apps</a:t>
            </a:r>
          </a:p>
          <a:p>
            <a:pPr>
              <a:lnSpc>
                <a:spcPct val="170000"/>
              </a:lnSpc>
              <a:buClrTx/>
              <a:buFont typeface="Wingdings" panose="05000000000000000000" pitchFamily="2" charset="2"/>
              <a:buChar char="Ø"/>
            </a:pPr>
            <a:r>
              <a:rPr lang="en-US" sz="5600" b="0" i="0" dirty="0">
                <a:solidFill>
                  <a:srgbClr val="212121"/>
                </a:solidFill>
                <a:effectLst/>
                <a:latin typeface="Roboto" panose="02000000000000000000" pitchFamily="2" charset="0"/>
              </a:rPr>
              <a:t>Average rating of each category</a:t>
            </a:r>
          </a:p>
          <a:p>
            <a:pPr>
              <a:lnSpc>
                <a:spcPct val="170000"/>
              </a:lnSpc>
              <a:buClrTx/>
              <a:buFont typeface="Wingdings" panose="05000000000000000000" pitchFamily="2" charset="2"/>
              <a:buChar char="Ø"/>
            </a:pPr>
            <a:r>
              <a:rPr lang="en-US" sz="5600" b="0" i="0" dirty="0">
                <a:solidFill>
                  <a:srgbClr val="212121"/>
                </a:solidFill>
                <a:effectLst/>
                <a:latin typeface="Roboto" panose="02000000000000000000" pitchFamily="2" charset="0"/>
              </a:rPr>
              <a:t>No. of apps in each genres</a:t>
            </a:r>
          </a:p>
          <a:p>
            <a:pPr>
              <a:lnSpc>
                <a:spcPct val="170000"/>
              </a:lnSpc>
              <a:buClrTx/>
              <a:buFont typeface="Wingdings" panose="05000000000000000000" pitchFamily="2" charset="2"/>
              <a:buChar char="Ø"/>
            </a:pPr>
            <a:r>
              <a:rPr lang="en-US" sz="5600" b="0" i="0" dirty="0">
                <a:solidFill>
                  <a:srgbClr val="212121"/>
                </a:solidFill>
                <a:effectLst/>
                <a:latin typeface="Roboto" panose="02000000000000000000" pitchFamily="2" charset="0"/>
              </a:rPr>
              <a:t>Rating vs Price</a:t>
            </a:r>
          </a:p>
          <a:p>
            <a:pPr>
              <a:lnSpc>
                <a:spcPct val="170000"/>
              </a:lnSpc>
              <a:buClrTx/>
              <a:buSzPct val="110000"/>
              <a:buFont typeface="Wingdings" panose="05000000000000000000" pitchFamily="2" charset="2"/>
              <a:buChar char="Ø"/>
            </a:pPr>
            <a:r>
              <a:rPr lang="en-US" sz="5600" b="0" i="0" dirty="0">
                <a:solidFill>
                  <a:srgbClr val="212121"/>
                </a:solidFill>
                <a:effectLst/>
                <a:latin typeface="Roboto" panose="02000000000000000000" pitchFamily="2" charset="0"/>
              </a:rPr>
              <a:t>Rating vs Installs</a:t>
            </a:r>
          </a:p>
          <a:p>
            <a:pPr>
              <a:lnSpc>
                <a:spcPct val="170000"/>
              </a:lnSpc>
              <a:buClrTx/>
              <a:buFont typeface="Wingdings" panose="05000000000000000000" pitchFamily="2" charset="2"/>
              <a:buChar char="Ø"/>
            </a:pPr>
            <a:r>
              <a:rPr lang="en-US" sz="5600" b="0" i="0" dirty="0">
                <a:solidFill>
                  <a:srgbClr val="212121"/>
                </a:solidFill>
                <a:effectLst/>
                <a:latin typeface="Roboto" panose="02000000000000000000" pitchFamily="2" charset="0"/>
              </a:rPr>
              <a:t>Last updated Apps</a:t>
            </a:r>
          </a:p>
          <a:p>
            <a:pPr>
              <a:lnSpc>
                <a:spcPct val="170000"/>
              </a:lnSpc>
              <a:buClrTx/>
              <a:buFont typeface="Wingdings" panose="05000000000000000000" pitchFamily="2" charset="2"/>
              <a:buChar char="Ø"/>
            </a:pPr>
            <a:r>
              <a:rPr lang="en-US" sz="5600" b="0" i="0" dirty="0">
                <a:solidFill>
                  <a:srgbClr val="212121"/>
                </a:solidFill>
                <a:effectLst/>
                <a:latin typeface="Roboto" panose="02000000000000000000" pitchFamily="2" charset="0"/>
              </a:rPr>
              <a:t>No. of translated reviews of different apps</a:t>
            </a:r>
          </a:p>
          <a:p>
            <a:pPr>
              <a:lnSpc>
                <a:spcPct val="170000"/>
              </a:lnSpc>
              <a:buClrTx/>
              <a:buFont typeface="Wingdings" panose="05000000000000000000" pitchFamily="2" charset="2"/>
              <a:buChar char="Ø"/>
            </a:pPr>
            <a:r>
              <a:rPr lang="en-US" sz="5600" b="0" i="0" dirty="0">
                <a:solidFill>
                  <a:srgbClr val="212121"/>
                </a:solidFill>
                <a:effectLst/>
                <a:latin typeface="Roboto" panose="02000000000000000000" pitchFamily="2" charset="0"/>
              </a:rPr>
              <a:t>Maximum translated reviews Apps</a:t>
            </a:r>
          </a:p>
          <a:p>
            <a:pPr>
              <a:lnSpc>
                <a:spcPct val="170000"/>
              </a:lnSpc>
              <a:buClrTx/>
              <a:buFont typeface="Wingdings" panose="05000000000000000000" pitchFamily="2" charset="2"/>
              <a:buChar char="Ø"/>
            </a:pPr>
            <a:r>
              <a:rPr lang="en-US" sz="5600" b="0" i="0" dirty="0">
                <a:solidFill>
                  <a:srgbClr val="212121"/>
                </a:solidFill>
                <a:effectLst/>
                <a:latin typeface="Roboto" panose="02000000000000000000" pitchFamily="2" charset="0"/>
              </a:rPr>
              <a:t>Distribution plot of sentiment polarity</a:t>
            </a:r>
          </a:p>
          <a:p>
            <a:pPr>
              <a:lnSpc>
                <a:spcPct val="170000"/>
              </a:lnSpc>
              <a:buClrTx/>
              <a:buFont typeface="Wingdings" panose="05000000000000000000" pitchFamily="2" charset="2"/>
              <a:buChar char="Ø"/>
            </a:pPr>
            <a:r>
              <a:rPr lang="en-US" sz="5600" b="0" i="0" dirty="0">
                <a:solidFill>
                  <a:srgbClr val="212121"/>
                </a:solidFill>
                <a:effectLst/>
                <a:latin typeface="Roboto" panose="02000000000000000000" pitchFamily="2" charset="0"/>
              </a:rPr>
              <a:t>Distribution plot of sentiment subjectivity</a:t>
            </a:r>
          </a:p>
          <a:p>
            <a:pPr>
              <a:lnSpc>
                <a:spcPct val="170000"/>
              </a:lnSpc>
              <a:buClrTx/>
              <a:buFont typeface="Wingdings" panose="05000000000000000000" pitchFamily="2" charset="2"/>
              <a:buChar char="Ø"/>
            </a:pPr>
            <a:r>
              <a:rPr lang="en-US" sz="5600" b="0" i="0" dirty="0">
                <a:solidFill>
                  <a:srgbClr val="212121"/>
                </a:solidFill>
                <a:effectLst/>
                <a:latin typeface="Roboto" panose="02000000000000000000" pitchFamily="2" charset="0"/>
              </a:rPr>
              <a:t>Percentage of sentiment count</a:t>
            </a:r>
          </a:p>
          <a:p>
            <a:pPr>
              <a:lnSpc>
                <a:spcPct val="170000"/>
              </a:lnSpc>
              <a:buClrTx/>
              <a:buFont typeface="Wingdings" panose="05000000000000000000" pitchFamily="2" charset="2"/>
              <a:buChar char="Ø"/>
            </a:pPr>
            <a:r>
              <a:rPr lang="en-US" sz="5600" dirty="0">
                <a:solidFill>
                  <a:srgbClr val="212121"/>
                </a:solidFill>
                <a:latin typeface="Roboto" panose="02000000000000000000" pitchFamily="2" charset="0"/>
              </a:rPr>
              <a:t>Conclusion</a:t>
            </a:r>
          </a:p>
          <a:p>
            <a:pPr marL="114300" indent="0">
              <a:lnSpc>
                <a:spcPct val="170000"/>
              </a:lnSpc>
              <a:buClrTx/>
              <a:buNone/>
            </a:pPr>
            <a:endParaRPr lang="en-US" sz="4300" b="0" i="0" dirty="0">
              <a:solidFill>
                <a:srgbClr val="212121"/>
              </a:solidFill>
              <a:effectLst/>
              <a:latin typeface="Roboto" panose="02000000000000000000" pitchFamily="2" charset="0"/>
            </a:endParaRPr>
          </a:p>
          <a:p>
            <a:pPr>
              <a:lnSpc>
                <a:spcPct val="170000"/>
              </a:lnSpc>
              <a:buClrTx/>
              <a:buFont typeface="Wingdings" panose="05000000000000000000" pitchFamily="2" charset="2"/>
              <a:buChar char="Ø"/>
            </a:pPr>
            <a:endParaRPr lang="en-US" sz="4300" b="0" i="0" dirty="0">
              <a:solidFill>
                <a:srgbClr val="212121"/>
              </a:solidFill>
              <a:effectLst/>
              <a:latin typeface="Roboto" panose="02000000000000000000" pitchFamily="2" charset="0"/>
            </a:endParaRPr>
          </a:p>
          <a:p>
            <a:pPr>
              <a:lnSpc>
                <a:spcPct val="150000"/>
              </a:lnSpc>
              <a:buClrTx/>
              <a:buFont typeface="Wingdings" panose="05000000000000000000" pitchFamily="2" charset="2"/>
              <a:buChar char="Ø"/>
            </a:pPr>
            <a:endParaRPr lang="en-IN" sz="1600" dirty="0"/>
          </a:p>
        </p:txBody>
      </p:sp>
    </p:spTree>
    <p:extLst>
      <p:ext uri="{BB962C8B-B14F-4D97-AF65-F5344CB8AC3E}">
        <p14:creationId xmlns:p14="http://schemas.microsoft.com/office/powerpoint/2010/main" val="3578336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D668-56C4-9331-F8D1-DFD428AC4204}"/>
              </a:ext>
            </a:extLst>
          </p:cNvPr>
          <p:cNvSpPr>
            <a:spLocks noGrp="1"/>
          </p:cNvSpPr>
          <p:nvPr>
            <p:ph type="title"/>
          </p:nvPr>
        </p:nvSpPr>
        <p:spPr>
          <a:xfrm>
            <a:off x="623400" y="429785"/>
            <a:ext cx="8520600" cy="572700"/>
          </a:xfrm>
        </p:spPr>
        <p:txBody>
          <a:bodyPr/>
          <a:lstStyle/>
          <a:p>
            <a:r>
              <a:rPr lang="en-US" b="1" i="0" dirty="0">
                <a:solidFill>
                  <a:schemeClr val="tx1"/>
                </a:solidFill>
                <a:effectLst/>
                <a:latin typeface="Roboto" panose="02000000000000000000" pitchFamily="2" charset="0"/>
              </a:rPr>
              <a:t>CONCLUSION:</a:t>
            </a:r>
            <a:endParaRPr lang="en-IN" dirty="0"/>
          </a:p>
        </p:txBody>
      </p:sp>
      <p:sp>
        <p:nvSpPr>
          <p:cNvPr id="3" name="Text Placeholder 2">
            <a:extLst>
              <a:ext uri="{FF2B5EF4-FFF2-40B4-BE49-F238E27FC236}">
                <a16:creationId xmlns:a16="http://schemas.microsoft.com/office/drawing/2014/main" id="{FCE0FD5F-CA57-8D79-02BB-81350AAB65BA}"/>
              </a:ext>
            </a:extLst>
          </p:cNvPr>
          <p:cNvSpPr>
            <a:spLocks noGrp="1"/>
          </p:cNvSpPr>
          <p:nvPr>
            <p:ph type="body" idx="1"/>
          </p:nvPr>
        </p:nvSpPr>
        <p:spPr/>
        <p:txBody>
          <a:bodyPr/>
          <a:lstStyle/>
          <a:p>
            <a:pPr>
              <a:buClrTx/>
              <a:buFont typeface="Wingdings" panose="05000000000000000000" pitchFamily="2" charset="2"/>
              <a:buChar char="ü"/>
            </a:pPr>
            <a:r>
              <a:rPr lang="en-US" b="0" i="0" dirty="0">
                <a:solidFill>
                  <a:srgbClr val="212121"/>
                </a:solidFill>
                <a:effectLst/>
                <a:latin typeface="Roboto" panose="02000000000000000000" pitchFamily="2" charset="0"/>
              </a:rPr>
              <a:t>Average rating of apps on play store is 4.2</a:t>
            </a:r>
          </a:p>
          <a:p>
            <a:pPr>
              <a:buClrTx/>
              <a:buFont typeface="Wingdings" panose="05000000000000000000" pitchFamily="2" charset="2"/>
              <a:buChar char="ü"/>
            </a:pPr>
            <a:r>
              <a:rPr lang="en-US" b="0" i="0" dirty="0">
                <a:solidFill>
                  <a:srgbClr val="212121"/>
                </a:solidFill>
                <a:effectLst/>
                <a:latin typeface="Roboto" panose="02000000000000000000" pitchFamily="2" charset="0"/>
              </a:rPr>
              <a:t>Most of the apps are of size between 1Kb to 20Mb.</a:t>
            </a:r>
          </a:p>
          <a:p>
            <a:pPr>
              <a:buClrTx/>
              <a:buFont typeface="Wingdings" panose="05000000000000000000" pitchFamily="2" charset="2"/>
              <a:buChar char="ü"/>
            </a:pPr>
            <a:r>
              <a:rPr lang="en-US" b="0" i="0" dirty="0">
                <a:solidFill>
                  <a:srgbClr val="212121"/>
                </a:solidFill>
                <a:effectLst/>
                <a:latin typeface="Roboto" panose="02000000000000000000" pitchFamily="2" charset="0"/>
              </a:rPr>
              <a:t>Education category has maximum average rating as 4.3</a:t>
            </a:r>
          </a:p>
          <a:p>
            <a:pPr>
              <a:buClrTx/>
              <a:buFont typeface="Wingdings" panose="05000000000000000000" pitchFamily="2" charset="2"/>
              <a:buChar char="ü"/>
            </a:pPr>
            <a:r>
              <a:rPr lang="en-US" b="0" i="0" dirty="0">
                <a:solidFill>
                  <a:srgbClr val="212121"/>
                </a:solidFill>
                <a:effectLst/>
                <a:latin typeface="Roboto" panose="02000000000000000000" pitchFamily="2" charset="0"/>
              </a:rPr>
              <a:t>Tools are the most famous genres having 826 apps on play store.</a:t>
            </a:r>
          </a:p>
          <a:p>
            <a:pPr>
              <a:buClrTx/>
              <a:buFont typeface="Wingdings" panose="05000000000000000000" pitchFamily="2" charset="2"/>
              <a:buChar char="ü"/>
            </a:pPr>
            <a:r>
              <a:rPr lang="en-US" b="0" i="0" dirty="0">
                <a:solidFill>
                  <a:srgbClr val="212121"/>
                </a:solidFill>
                <a:effectLst/>
                <a:latin typeface="Roboto" panose="02000000000000000000" pitchFamily="2" charset="0"/>
              </a:rPr>
              <a:t>Free apps has varying ratings while paid apps generally have high ratings.</a:t>
            </a:r>
          </a:p>
          <a:p>
            <a:pPr>
              <a:buClrTx/>
              <a:buFont typeface="Wingdings" panose="05000000000000000000" pitchFamily="2" charset="2"/>
              <a:buChar char="ü"/>
            </a:pPr>
            <a:r>
              <a:rPr lang="en-US" b="0" i="0" dirty="0">
                <a:solidFill>
                  <a:srgbClr val="212121"/>
                </a:solidFill>
                <a:effectLst/>
                <a:latin typeface="Roboto" panose="02000000000000000000" pitchFamily="2" charset="0"/>
              </a:rPr>
              <a:t>Mostly apps are updated in the year 2017,2018,2019.</a:t>
            </a:r>
          </a:p>
          <a:p>
            <a:pPr>
              <a:buClrTx/>
              <a:buFont typeface="Wingdings" panose="05000000000000000000" pitchFamily="2" charset="2"/>
              <a:buChar char="ü"/>
            </a:pPr>
            <a:r>
              <a:rPr lang="en-US" b="0" i="0" dirty="0">
                <a:solidFill>
                  <a:srgbClr val="212121"/>
                </a:solidFill>
                <a:effectLst/>
                <a:latin typeface="Roboto" panose="02000000000000000000" pitchFamily="2" charset="0"/>
              </a:rPr>
              <a:t>‘Bowmaster’ app has the maximum translated reviews as 312.</a:t>
            </a:r>
          </a:p>
          <a:p>
            <a:pPr>
              <a:buClrTx/>
              <a:buFont typeface="Wingdings" panose="05000000000000000000" pitchFamily="2" charset="2"/>
              <a:buChar char="ü"/>
            </a:pPr>
            <a:r>
              <a:rPr lang="en-US">
                <a:solidFill>
                  <a:srgbClr val="212121"/>
                </a:solidFill>
                <a:latin typeface="Roboto" panose="02000000000000000000" pitchFamily="2" charset="0"/>
              </a:rPr>
              <a:t>Sentiment </a:t>
            </a:r>
            <a:r>
              <a:rPr lang="en-US" dirty="0">
                <a:solidFill>
                  <a:srgbClr val="212121"/>
                </a:solidFill>
                <a:latin typeface="Roboto" panose="02000000000000000000" pitchFamily="2" charset="0"/>
              </a:rPr>
              <a:t>subjectivity mostly lies between 0.4 to 0.8 </a:t>
            </a:r>
          </a:p>
          <a:p>
            <a:pPr>
              <a:buClrTx/>
              <a:buFont typeface="Wingdings" panose="05000000000000000000" pitchFamily="2" charset="2"/>
              <a:buChar char="ü"/>
            </a:pPr>
            <a:r>
              <a:rPr lang="en-US" b="0" i="0" dirty="0">
                <a:solidFill>
                  <a:srgbClr val="212121"/>
                </a:solidFill>
                <a:effectLst/>
                <a:latin typeface="Roboto" panose="02000000000000000000" pitchFamily="2" charset="0"/>
              </a:rPr>
              <a:t>There are almost 64% positive Reviews given to apps ,i.e., most of the apps have positive effect on users.</a:t>
            </a: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1731978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Rising thanks graph stock illustration. Illustration of forecast - 113482936">
            <a:extLst>
              <a:ext uri="{FF2B5EF4-FFF2-40B4-BE49-F238E27FC236}">
                <a16:creationId xmlns:a16="http://schemas.microsoft.com/office/drawing/2014/main" id="{1C435C17-BFDD-4946-4BEE-967CD8CE85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794" b="10195"/>
          <a:stretch/>
        </p:blipFill>
        <p:spPr bwMode="auto">
          <a:xfrm>
            <a:off x="1295400" y="278892"/>
            <a:ext cx="5928360" cy="428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468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1D974-568B-BEE8-C8AA-52DEE9C41B6B}"/>
              </a:ext>
            </a:extLst>
          </p:cNvPr>
          <p:cNvSpPr>
            <a:spLocks noGrp="1"/>
          </p:cNvSpPr>
          <p:nvPr>
            <p:ph type="title"/>
          </p:nvPr>
        </p:nvSpPr>
        <p:spPr/>
        <p:txBody>
          <a:bodyPr/>
          <a:lstStyle/>
          <a:p>
            <a:r>
              <a:rPr lang="en-US" b="1" dirty="0"/>
              <a:t>Objective</a:t>
            </a:r>
            <a:br>
              <a:rPr lang="en-US" b="1" dirty="0"/>
            </a:br>
            <a:endParaRPr lang="en-IN" b="1" dirty="0"/>
          </a:p>
        </p:txBody>
      </p:sp>
      <p:sp>
        <p:nvSpPr>
          <p:cNvPr id="3" name="Text Placeholder 2">
            <a:extLst>
              <a:ext uri="{FF2B5EF4-FFF2-40B4-BE49-F238E27FC236}">
                <a16:creationId xmlns:a16="http://schemas.microsoft.com/office/drawing/2014/main" id="{57BBC88C-21C0-953D-1104-E6E8B80C7716}"/>
              </a:ext>
            </a:extLst>
          </p:cNvPr>
          <p:cNvSpPr>
            <a:spLocks noGrp="1"/>
          </p:cNvSpPr>
          <p:nvPr>
            <p:ph type="body" idx="1"/>
          </p:nvPr>
        </p:nvSpPr>
        <p:spPr>
          <a:xfrm>
            <a:off x="311700" y="1168431"/>
            <a:ext cx="8143630" cy="1420675"/>
          </a:xfrm>
        </p:spPr>
        <p:txBody>
          <a:bodyPr/>
          <a:lstStyle/>
          <a:p>
            <a:pPr marL="114300" indent="0">
              <a:buNone/>
            </a:pPr>
            <a:r>
              <a:rPr lang="en-US" dirty="0">
                <a:solidFill>
                  <a:schemeClr val="accent2"/>
                </a:solidFill>
              </a:rPr>
              <a:t>Our goal is to explore the insights of Play store dataset and extract the useful information to meet the choice and demand of the users and their preferences of app installation on the basis of Reviews and Ratings.</a:t>
            </a:r>
          </a:p>
          <a:p>
            <a:pPr marL="114300" indent="0">
              <a:buNone/>
            </a:pPr>
            <a:endParaRPr lang="en-IN" dirty="0">
              <a:solidFill>
                <a:schemeClr val="accent2"/>
              </a:solidFill>
            </a:endParaRPr>
          </a:p>
        </p:txBody>
      </p:sp>
      <p:pic>
        <p:nvPicPr>
          <p:cNvPr id="4098" name="Picture 2" descr="google play billing system: Google pauses enforcement of Play billing  system following CCI order - The Economic Times">
            <a:extLst>
              <a:ext uri="{FF2B5EF4-FFF2-40B4-BE49-F238E27FC236}">
                <a16:creationId xmlns:a16="http://schemas.microsoft.com/office/drawing/2014/main" id="{B53EAD4B-B7B3-8213-5C52-81F58E245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238" y="2415442"/>
            <a:ext cx="5056554" cy="2571750"/>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351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5D386-CDF3-6E22-85EA-803B46356510}"/>
              </a:ext>
            </a:extLst>
          </p:cNvPr>
          <p:cNvSpPr>
            <a:spLocks noGrp="1"/>
          </p:cNvSpPr>
          <p:nvPr>
            <p:ph type="title"/>
          </p:nvPr>
        </p:nvSpPr>
        <p:spPr/>
        <p:txBody>
          <a:bodyPr/>
          <a:lstStyle/>
          <a:p>
            <a:r>
              <a:rPr lang="en-US" b="1" dirty="0"/>
              <a:t>Data Overview</a:t>
            </a:r>
            <a:endParaRPr lang="en-IN" b="1" dirty="0"/>
          </a:p>
        </p:txBody>
      </p:sp>
      <p:sp>
        <p:nvSpPr>
          <p:cNvPr id="3" name="Text Placeholder 2">
            <a:extLst>
              <a:ext uri="{FF2B5EF4-FFF2-40B4-BE49-F238E27FC236}">
                <a16:creationId xmlns:a16="http://schemas.microsoft.com/office/drawing/2014/main" id="{C249B636-3C93-64BE-F277-ABE1368D5173}"/>
              </a:ext>
            </a:extLst>
          </p:cNvPr>
          <p:cNvSpPr>
            <a:spLocks noGrp="1"/>
          </p:cNvSpPr>
          <p:nvPr>
            <p:ph type="body" idx="1"/>
          </p:nvPr>
        </p:nvSpPr>
        <p:spPr>
          <a:xfrm>
            <a:off x="311700" y="1152475"/>
            <a:ext cx="8520600" cy="1700140"/>
          </a:xfrm>
        </p:spPr>
        <p:txBody>
          <a:bodyPr/>
          <a:lstStyle/>
          <a:p>
            <a:pPr marL="114300" indent="0">
              <a:buNone/>
            </a:pPr>
            <a:r>
              <a:rPr lang="en-US" dirty="0">
                <a:solidFill>
                  <a:schemeClr val="accent2"/>
                </a:solidFill>
              </a:rPr>
              <a:t>Dataset 1:</a:t>
            </a:r>
          </a:p>
          <a:p>
            <a:pPr marL="114300" indent="0">
              <a:buNone/>
            </a:pPr>
            <a:r>
              <a:rPr lang="en-US" dirty="0">
                <a:solidFill>
                  <a:schemeClr val="accent2"/>
                </a:solidFill>
              </a:rPr>
              <a:t>Play store review analysis table is loaded in colab as df, this table contain following columns:</a:t>
            </a:r>
            <a:endParaRPr lang="en-IN" dirty="0">
              <a:solidFill>
                <a:schemeClr val="accent2"/>
              </a:solidFill>
            </a:endParaRPr>
          </a:p>
        </p:txBody>
      </p:sp>
      <p:graphicFrame>
        <p:nvGraphicFramePr>
          <p:cNvPr id="7" name="Table 7">
            <a:extLst>
              <a:ext uri="{FF2B5EF4-FFF2-40B4-BE49-F238E27FC236}">
                <a16:creationId xmlns:a16="http://schemas.microsoft.com/office/drawing/2014/main" id="{72D2D34E-38C7-66B3-7EEF-54EAD0FB6E98}"/>
              </a:ext>
            </a:extLst>
          </p:cNvPr>
          <p:cNvGraphicFramePr>
            <a:graphicFrameLocks noGrp="1"/>
          </p:cNvGraphicFramePr>
          <p:nvPr>
            <p:extLst>
              <p:ext uri="{D42A27DB-BD31-4B8C-83A1-F6EECF244321}">
                <p14:modId xmlns:p14="http://schemas.microsoft.com/office/powerpoint/2010/main" val="351190937"/>
              </p:ext>
            </p:extLst>
          </p:nvPr>
        </p:nvGraphicFramePr>
        <p:xfrm>
          <a:off x="171483" y="2358390"/>
          <a:ext cx="8801034" cy="426720"/>
        </p:xfrm>
        <a:graphic>
          <a:graphicData uri="http://schemas.openxmlformats.org/drawingml/2006/table">
            <a:tbl>
              <a:tblPr firstRow="1" bandRow="1">
                <a:tableStyleId>{5C22544A-7EE6-4342-B048-85BDC9FD1C3A}</a:tableStyleId>
              </a:tblPr>
              <a:tblGrid>
                <a:gridCol w="484553">
                  <a:extLst>
                    <a:ext uri="{9D8B030D-6E8A-4147-A177-3AD203B41FA5}">
                      <a16:colId xmlns:a16="http://schemas.microsoft.com/office/drawing/2014/main" val="165816632"/>
                    </a:ext>
                  </a:extLst>
                </a:gridCol>
                <a:gridCol w="797170">
                  <a:extLst>
                    <a:ext uri="{9D8B030D-6E8A-4147-A177-3AD203B41FA5}">
                      <a16:colId xmlns:a16="http://schemas.microsoft.com/office/drawing/2014/main" val="2411866249"/>
                    </a:ext>
                  </a:extLst>
                </a:gridCol>
                <a:gridCol w="625230">
                  <a:extLst>
                    <a:ext uri="{9D8B030D-6E8A-4147-A177-3AD203B41FA5}">
                      <a16:colId xmlns:a16="http://schemas.microsoft.com/office/drawing/2014/main" val="423471018"/>
                    </a:ext>
                  </a:extLst>
                </a:gridCol>
                <a:gridCol w="742462">
                  <a:extLst>
                    <a:ext uri="{9D8B030D-6E8A-4147-A177-3AD203B41FA5}">
                      <a16:colId xmlns:a16="http://schemas.microsoft.com/office/drawing/2014/main" val="35771373"/>
                    </a:ext>
                  </a:extLst>
                </a:gridCol>
                <a:gridCol w="515815">
                  <a:extLst>
                    <a:ext uri="{9D8B030D-6E8A-4147-A177-3AD203B41FA5}">
                      <a16:colId xmlns:a16="http://schemas.microsoft.com/office/drawing/2014/main" val="1805749390"/>
                    </a:ext>
                  </a:extLst>
                </a:gridCol>
                <a:gridCol w="687754">
                  <a:extLst>
                    <a:ext uri="{9D8B030D-6E8A-4147-A177-3AD203B41FA5}">
                      <a16:colId xmlns:a16="http://schemas.microsoft.com/office/drawing/2014/main" val="73954023"/>
                    </a:ext>
                  </a:extLst>
                </a:gridCol>
                <a:gridCol w="554892">
                  <a:extLst>
                    <a:ext uri="{9D8B030D-6E8A-4147-A177-3AD203B41FA5}">
                      <a16:colId xmlns:a16="http://schemas.microsoft.com/office/drawing/2014/main" val="859023442"/>
                    </a:ext>
                  </a:extLst>
                </a:gridCol>
                <a:gridCol w="578339">
                  <a:extLst>
                    <a:ext uri="{9D8B030D-6E8A-4147-A177-3AD203B41FA5}">
                      <a16:colId xmlns:a16="http://schemas.microsoft.com/office/drawing/2014/main" val="2206746301"/>
                    </a:ext>
                  </a:extLst>
                </a:gridCol>
                <a:gridCol w="789354">
                  <a:extLst>
                    <a:ext uri="{9D8B030D-6E8A-4147-A177-3AD203B41FA5}">
                      <a16:colId xmlns:a16="http://schemas.microsoft.com/office/drawing/2014/main" val="4004548247"/>
                    </a:ext>
                  </a:extLst>
                </a:gridCol>
                <a:gridCol w="664307">
                  <a:extLst>
                    <a:ext uri="{9D8B030D-6E8A-4147-A177-3AD203B41FA5}">
                      <a16:colId xmlns:a16="http://schemas.microsoft.com/office/drawing/2014/main" val="3781777792"/>
                    </a:ext>
                  </a:extLst>
                </a:gridCol>
                <a:gridCol w="789354">
                  <a:extLst>
                    <a:ext uri="{9D8B030D-6E8A-4147-A177-3AD203B41FA5}">
                      <a16:colId xmlns:a16="http://schemas.microsoft.com/office/drawing/2014/main" val="1006772705"/>
                    </a:ext>
                  </a:extLst>
                </a:gridCol>
                <a:gridCol w="750277">
                  <a:extLst>
                    <a:ext uri="{9D8B030D-6E8A-4147-A177-3AD203B41FA5}">
                      <a16:colId xmlns:a16="http://schemas.microsoft.com/office/drawing/2014/main" val="1217835921"/>
                    </a:ext>
                  </a:extLst>
                </a:gridCol>
                <a:gridCol w="821527">
                  <a:extLst>
                    <a:ext uri="{9D8B030D-6E8A-4147-A177-3AD203B41FA5}">
                      <a16:colId xmlns:a16="http://schemas.microsoft.com/office/drawing/2014/main" val="408287389"/>
                    </a:ext>
                  </a:extLst>
                </a:gridCol>
              </a:tblGrid>
              <a:tr h="370840">
                <a:tc>
                  <a:txBody>
                    <a:bodyPr/>
                    <a:lstStyle/>
                    <a:p>
                      <a:r>
                        <a:rPr lang="en-US" sz="1100" dirty="0"/>
                        <a:t>App</a:t>
                      </a:r>
                      <a:endParaRPr lang="en-IN" sz="1100" dirty="0"/>
                    </a:p>
                  </a:txBody>
                  <a:tcPr/>
                </a:tc>
                <a:tc>
                  <a:txBody>
                    <a:bodyPr/>
                    <a:lstStyle/>
                    <a:p>
                      <a:r>
                        <a:rPr lang="en-US" sz="1100" dirty="0"/>
                        <a:t>Category</a:t>
                      </a:r>
                      <a:endParaRPr lang="en-IN" sz="1100" dirty="0"/>
                    </a:p>
                  </a:txBody>
                  <a:tcPr/>
                </a:tc>
                <a:tc>
                  <a:txBody>
                    <a:bodyPr/>
                    <a:lstStyle/>
                    <a:p>
                      <a:r>
                        <a:rPr lang="en-US" sz="1100" dirty="0"/>
                        <a:t>Rating</a:t>
                      </a:r>
                      <a:endParaRPr lang="en-IN" sz="1100" dirty="0"/>
                    </a:p>
                  </a:txBody>
                  <a:tcPr/>
                </a:tc>
                <a:tc>
                  <a:txBody>
                    <a:bodyPr/>
                    <a:lstStyle/>
                    <a:p>
                      <a:r>
                        <a:rPr lang="en-US" sz="1100" dirty="0"/>
                        <a:t>Reviews</a:t>
                      </a:r>
                      <a:endParaRPr lang="en-IN" sz="1100" dirty="0"/>
                    </a:p>
                  </a:txBody>
                  <a:tcPr/>
                </a:tc>
                <a:tc>
                  <a:txBody>
                    <a:bodyPr/>
                    <a:lstStyle/>
                    <a:p>
                      <a:r>
                        <a:rPr lang="en-US" sz="1100" dirty="0"/>
                        <a:t>Size</a:t>
                      </a:r>
                      <a:endParaRPr lang="en-IN" sz="1100" dirty="0"/>
                    </a:p>
                  </a:txBody>
                  <a:tcPr/>
                </a:tc>
                <a:tc>
                  <a:txBody>
                    <a:bodyPr/>
                    <a:lstStyle/>
                    <a:p>
                      <a:r>
                        <a:rPr lang="en-US" sz="1100" dirty="0"/>
                        <a:t>Installs</a:t>
                      </a:r>
                      <a:endParaRPr lang="en-IN" sz="1100" dirty="0"/>
                    </a:p>
                  </a:txBody>
                  <a:tcPr/>
                </a:tc>
                <a:tc>
                  <a:txBody>
                    <a:bodyPr/>
                    <a:lstStyle/>
                    <a:p>
                      <a:r>
                        <a:rPr lang="en-US" sz="1100" dirty="0"/>
                        <a:t>Type</a:t>
                      </a:r>
                      <a:endParaRPr lang="en-IN" sz="1100" dirty="0"/>
                    </a:p>
                  </a:txBody>
                  <a:tcPr/>
                </a:tc>
                <a:tc>
                  <a:txBody>
                    <a:bodyPr/>
                    <a:lstStyle/>
                    <a:p>
                      <a:r>
                        <a:rPr lang="en-US" sz="1100" dirty="0"/>
                        <a:t>Price</a:t>
                      </a:r>
                      <a:endParaRPr lang="en-IN" sz="1100" dirty="0"/>
                    </a:p>
                  </a:txBody>
                  <a:tcPr/>
                </a:tc>
                <a:tc>
                  <a:txBody>
                    <a:bodyPr/>
                    <a:lstStyle/>
                    <a:p>
                      <a:r>
                        <a:rPr lang="en-US" sz="1100" dirty="0"/>
                        <a:t>Content</a:t>
                      </a:r>
                    </a:p>
                    <a:p>
                      <a:r>
                        <a:rPr lang="en-US" sz="1100" dirty="0"/>
                        <a:t>Rating</a:t>
                      </a:r>
                      <a:endParaRPr lang="en-IN" sz="1100" dirty="0"/>
                    </a:p>
                  </a:txBody>
                  <a:tcPr/>
                </a:tc>
                <a:tc>
                  <a:txBody>
                    <a:bodyPr/>
                    <a:lstStyle/>
                    <a:p>
                      <a:r>
                        <a:rPr lang="en-US" sz="1100" dirty="0"/>
                        <a:t>Genres</a:t>
                      </a:r>
                      <a:endParaRPr lang="en-IN" sz="1100" dirty="0"/>
                    </a:p>
                  </a:txBody>
                  <a:tcPr/>
                </a:tc>
                <a:tc>
                  <a:txBody>
                    <a:bodyPr/>
                    <a:lstStyle/>
                    <a:p>
                      <a:r>
                        <a:rPr lang="en-US" sz="1100" dirty="0"/>
                        <a:t>Last</a:t>
                      </a:r>
                    </a:p>
                    <a:p>
                      <a:r>
                        <a:rPr lang="en-US" sz="1100" dirty="0"/>
                        <a:t>updated</a:t>
                      </a:r>
                      <a:endParaRPr lang="en-IN" sz="1100" dirty="0"/>
                    </a:p>
                  </a:txBody>
                  <a:tcPr/>
                </a:tc>
                <a:tc>
                  <a:txBody>
                    <a:bodyPr/>
                    <a:lstStyle/>
                    <a:p>
                      <a:r>
                        <a:rPr lang="en-US" sz="1100" dirty="0"/>
                        <a:t>Current</a:t>
                      </a:r>
                    </a:p>
                    <a:p>
                      <a:r>
                        <a:rPr lang="en-US" sz="1100" dirty="0"/>
                        <a:t>version</a:t>
                      </a:r>
                      <a:endParaRPr lang="en-IN" sz="1100" dirty="0"/>
                    </a:p>
                  </a:txBody>
                  <a:tcPr/>
                </a:tc>
                <a:tc>
                  <a:txBody>
                    <a:bodyPr/>
                    <a:lstStyle/>
                    <a:p>
                      <a:r>
                        <a:rPr lang="en-US" sz="1100" dirty="0"/>
                        <a:t>Android</a:t>
                      </a:r>
                    </a:p>
                    <a:p>
                      <a:r>
                        <a:rPr lang="en-US" sz="1100" dirty="0"/>
                        <a:t>version</a:t>
                      </a:r>
                      <a:endParaRPr lang="en-IN" sz="1100" dirty="0"/>
                    </a:p>
                  </a:txBody>
                  <a:tcPr/>
                </a:tc>
                <a:extLst>
                  <a:ext uri="{0D108BD9-81ED-4DB2-BD59-A6C34878D82A}">
                    <a16:rowId xmlns:a16="http://schemas.microsoft.com/office/drawing/2014/main" val="271485460"/>
                  </a:ext>
                </a:extLst>
              </a:tr>
            </a:tbl>
          </a:graphicData>
        </a:graphic>
      </p:graphicFrame>
      <p:sp>
        <p:nvSpPr>
          <p:cNvPr id="8" name="TextBox 7">
            <a:extLst>
              <a:ext uri="{FF2B5EF4-FFF2-40B4-BE49-F238E27FC236}">
                <a16:creationId xmlns:a16="http://schemas.microsoft.com/office/drawing/2014/main" id="{AEA4B98C-17CF-A891-5E29-966BD79D8BF3}"/>
              </a:ext>
            </a:extLst>
          </p:cNvPr>
          <p:cNvSpPr txBox="1"/>
          <p:nvPr/>
        </p:nvSpPr>
        <p:spPr>
          <a:xfrm>
            <a:off x="648677" y="3055815"/>
            <a:ext cx="8128000" cy="923330"/>
          </a:xfrm>
          <a:prstGeom prst="rect">
            <a:avLst/>
          </a:prstGeom>
          <a:noFill/>
        </p:spPr>
        <p:txBody>
          <a:bodyPr wrap="square" rtlCol="0">
            <a:spAutoFit/>
          </a:bodyPr>
          <a:lstStyle/>
          <a:p>
            <a:r>
              <a:rPr lang="en-US" sz="1800" dirty="0"/>
              <a:t>Dataset 2:</a:t>
            </a:r>
          </a:p>
          <a:p>
            <a:r>
              <a:rPr lang="en-US" sz="1800" dirty="0"/>
              <a:t>User Review dataset is loaded in colab as df2, this table contains the following columns:</a:t>
            </a:r>
            <a:endParaRPr lang="en-IN" sz="1800" dirty="0"/>
          </a:p>
        </p:txBody>
      </p:sp>
      <p:graphicFrame>
        <p:nvGraphicFramePr>
          <p:cNvPr id="10" name="Table 10">
            <a:extLst>
              <a:ext uri="{FF2B5EF4-FFF2-40B4-BE49-F238E27FC236}">
                <a16:creationId xmlns:a16="http://schemas.microsoft.com/office/drawing/2014/main" id="{CCDA19BE-1565-AD21-DD84-4C7F771E48BB}"/>
              </a:ext>
            </a:extLst>
          </p:cNvPr>
          <p:cNvGraphicFramePr>
            <a:graphicFrameLocks noGrp="1"/>
          </p:cNvGraphicFramePr>
          <p:nvPr>
            <p:extLst>
              <p:ext uri="{D42A27DB-BD31-4B8C-83A1-F6EECF244321}">
                <p14:modId xmlns:p14="http://schemas.microsoft.com/office/powerpoint/2010/main" val="3227405465"/>
              </p:ext>
            </p:extLst>
          </p:nvPr>
        </p:nvGraphicFramePr>
        <p:xfrm>
          <a:off x="367323" y="4125775"/>
          <a:ext cx="8183622" cy="370840"/>
        </p:xfrm>
        <a:graphic>
          <a:graphicData uri="http://schemas.openxmlformats.org/drawingml/2006/table">
            <a:tbl>
              <a:tblPr firstRow="1" bandRow="1">
                <a:tableStyleId>{5C22544A-7EE6-4342-B048-85BDC9FD1C3A}</a:tableStyleId>
              </a:tblPr>
              <a:tblGrid>
                <a:gridCol w="558157">
                  <a:extLst>
                    <a:ext uri="{9D8B030D-6E8A-4147-A177-3AD203B41FA5}">
                      <a16:colId xmlns:a16="http://schemas.microsoft.com/office/drawing/2014/main" val="2867608028"/>
                    </a:ext>
                  </a:extLst>
                </a:gridCol>
                <a:gridCol w="1798952">
                  <a:extLst>
                    <a:ext uri="{9D8B030D-6E8A-4147-A177-3AD203B41FA5}">
                      <a16:colId xmlns:a16="http://schemas.microsoft.com/office/drawing/2014/main" val="3069872767"/>
                    </a:ext>
                  </a:extLst>
                </a:gridCol>
                <a:gridCol w="1108282">
                  <a:extLst>
                    <a:ext uri="{9D8B030D-6E8A-4147-A177-3AD203B41FA5}">
                      <a16:colId xmlns:a16="http://schemas.microsoft.com/office/drawing/2014/main" val="547086676"/>
                    </a:ext>
                  </a:extLst>
                </a:gridCol>
                <a:gridCol w="1843121">
                  <a:extLst>
                    <a:ext uri="{9D8B030D-6E8A-4147-A177-3AD203B41FA5}">
                      <a16:colId xmlns:a16="http://schemas.microsoft.com/office/drawing/2014/main" val="672482971"/>
                    </a:ext>
                  </a:extLst>
                </a:gridCol>
                <a:gridCol w="2875110">
                  <a:extLst>
                    <a:ext uri="{9D8B030D-6E8A-4147-A177-3AD203B41FA5}">
                      <a16:colId xmlns:a16="http://schemas.microsoft.com/office/drawing/2014/main" val="2299200565"/>
                    </a:ext>
                  </a:extLst>
                </a:gridCol>
              </a:tblGrid>
              <a:tr h="370840">
                <a:tc>
                  <a:txBody>
                    <a:bodyPr/>
                    <a:lstStyle/>
                    <a:p>
                      <a:r>
                        <a:rPr lang="en-US" dirty="0"/>
                        <a:t>App</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1" dirty="0">
                          <a:effectLst/>
                        </a:rPr>
                        <a:t>Translated Review</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1" dirty="0">
                          <a:effectLst/>
                        </a:rPr>
                        <a:t>Sentiment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1" dirty="0">
                          <a:effectLst/>
                        </a:rPr>
                        <a:t>Sentiment Polarity</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1" dirty="0">
                          <a:effectLst/>
                        </a:rPr>
                        <a:t>Sentiment Subjectivity</a:t>
                      </a:r>
                    </a:p>
                  </a:txBody>
                  <a:tcPr/>
                </a:tc>
                <a:extLst>
                  <a:ext uri="{0D108BD9-81ED-4DB2-BD59-A6C34878D82A}">
                    <a16:rowId xmlns:a16="http://schemas.microsoft.com/office/drawing/2014/main" val="291912496"/>
                  </a:ext>
                </a:extLst>
              </a:tr>
            </a:tbl>
          </a:graphicData>
        </a:graphic>
      </p:graphicFrame>
    </p:spTree>
    <p:extLst>
      <p:ext uri="{BB962C8B-B14F-4D97-AF65-F5344CB8AC3E}">
        <p14:creationId xmlns:p14="http://schemas.microsoft.com/office/powerpoint/2010/main" val="78043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4E925-A76F-4418-4552-CC6A0ACB8B16}"/>
              </a:ext>
            </a:extLst>
          </p:cNvPr>
          <p:cNvSpPr>
            <a:spLocks noGrp="1"/>
          </p:cNvSpPr>
          <p:nvPr>
            <p:ph type="title"/>
          </p:nvPr>
        </p:nvSpPr>
        <p:spPr>
          <a:xfrm>
            <a:off x="311700" y="30810"/>
            <a:ext cx="8520600" cy="572700"/>
          </a:xfrm>
        </p:spPr>
        <p:txBody>
          <a:bodyPr/>
          <a:lstStyle/>
          <a:p>
            <a:r>
              <a:rPr lang="en-US" b="1" dirty="0"/>
              <a:t>Play store app review analysis Data Summary</a:t>
            </a:r>
            <a:endParaRPr lang="en-IN" b="1" dirty="0"/>
          </a:p>
        </p:txBody>
      </p:sp>
      <p:sp>
        <p:nvSpPr>
          <p:cNvPr id="3" name="Text Placeholder 2">
            <a:extLst>
              <a:ext uri="{FF2B5EF4-FFF2-40B4-BE49-F238E27FC236}">
                <a16:creationId xmlns:a16="http://schemas.microsoft.com/office/drawing/2014/main" id="{BB21A6D3-8D7D-1CDE-CBBA-619EEDF9CA62}"/>
              </a:ext>
            </a:extLst>
          </p:cNvPr>
          <p:cNvSpPr>
            <a:spLocks noGrp="1"/>
          </p:cNvSpPr>
          <p:nvPr>
            <p:ph type="body" idx="1"/>
          </p:nvPr>
        </p:nvSpPr>
        <p:spPr>
          <a:xfrm>
            <a:off x="233545" y="603510"/>
            <a:ext cx="8520600" cy="4226398"/>
          </a:xfrm>
        </p:spPr>
        <p:txBody>
          <a:bodyPr/>
          <a:lstStyle/>
          <a:p>
            <a:pPr marL="114300" indent="0">
              <a:buNone/>
            </a:pPr>
            <a:r>
              <a:rPr lang="en-US" b="1" dirty="0">
                <a:solidFill>
                  <a:schemeClr val="accent2"/>
                </a:solidFill>
                <a:latin typeface="+mn-lt"/>
              </a:rPr>
              <a:t>In given play store dataset, we have following features:</a:t>
            </a:r>
          </a:p>
          <a:p>
            <a:pPr marL="114300" indent="0">
              <a:buNone/>
            </a:pPr>
            <a:br>
              <a:rPr lang="en-US" sz="1400" dirty="0">
                <a:solidFill>
                  <a:schemeClr val="accent2"/>
                </a:solidFill>
                <a:latin typeface="+mn-lt"/>
              </a:rPr>
            </a:br>
            <a:r>
              <a:rPr lang="en-US" sz="1400" dirty="0">
                <a:solidFill>
                  <a:schemeClr val="accent2"/>
                </a:solidFill>
                <a:latin typeface="+mn-lt"/>
              </a:rPr>
              <a:t>1. App – Name of the app</a:t>
            </a:r>
            <a:br>
              <a:rPr lang="en-US" sz="1400" dirty="0">
                <a:solidFill>
                  <a:schemeClr val="accent2"/>
                </a:solidFill>
                <a:latin typeface="+mn-lt"/>
              </a:rPr>
            </a:br>
            <a:r>
              <a:rPr lang="en-US" sz="1400" dirty="0">
                <a:solidFill>
                  <a:schemeClr val="accent2"/>
                </a:solidFill>
                <a:latin typeface="+mn-lt"/>
              </a:rPr>
              <a:t>2. Category – Category of the app</a:t>
            </a:r>
            <a:br>
              <a:rPr lang="en-US" sz="1400" dirty="0">
                <a:solidFill>
                  <a:schemeClr val="accent2"/>
                </a:solidFill>
                <a:latin typeface="+mn-lt"/>
              </a:rPr>
            </a:br>
            <a:r>
              <a:rPr lang="en-US" sz="1400" dirty="0">
                <a:solidFill>
                  <a:schemeClr val="accent2"/>
                </a:solidFill>
                <a:latin typeface="+mn-lt"/>
              </a:rPr>
              <a:t>3. Rating - Over all user rating of the app out of 5 on the Play Store </a:t>
            </a:r>
            <a:br>
              <a:rPr lang="en-US" sz="1400" dirty="0">
                <a:solidFill>
                  <a:schemeClr val="accent2"/>
                </a:solidFill>
                <a:latin typeface="+mn-lt"/>
              </a:rPr>
            </a:br>
            <a:r>
              <a:rPr lang="en-US" sz="1400" dirty="0">
                <a:solidFill>
                  <a:schemeClr val="accent2"/>
                </a:solidFill>
                <a:latin typeface="+mn-lt"/>
              </a:rPr>
              <a:t>4. Size – Size of app</a:t>
            </a:r>
            <a:br>
              <a:rPr lang="en-US" sz="1400" dirty="0">
                <a:solidFill>
                  <a:schemeClr val="accent2"/>
                </a:solidFill>
                <a:latin typeface="+mn-lt"/>
              </a:rPr>
            </a:br>
            <a:r>
              <a:rPr lang="en-US" sz="1400" dirty="0">
                <a:solidFill>
                  <a:schemeClr val="accent2"/>
                </a:solidFill>
                <a:latin typeface="+mn-lt"/>
              </a:rPr>
              <a:t>5. Reviews – Number of user reviews for the app</a:t>
            </a:r>
            <a:br>
              <a:rPr lang="en-US" sz="1400" dirty="0">
                <a:solidFill>
                  <a:schemeClr val="accent2"/>
                </a:solidFill>
                <a:latin typeface="+mn-lt"/>
              </a:rPr>
            </a:br>
            <a:r>
              <a:rPr lang="en-US" sz="1400" dirty="0">
                <a:solidFill>
                  <a:schemeClr val="accent2"/>
                </a:solidFill>
                <a:latin typeface="+mn-lt"/>
              </a:rPr>
              <a:t>6. Installs – Number of user downloads/installs for the app</a:t>
            </a:r>
            <a:br>
              <a:rPr lang="en-US" sz="1400" dirty="0">
                <a:solidFill>
                  <a:schemeClr val="accent2"/>
                </a:solidFill>
                <a:latin typeface="+mn-lt"/>
              </a:rPr>
            </a:br>
            <a:r>
              <a:rPr lang="en-US" sz="1400" dirty="0">
                <a:solidFill>
                  <a:schemeClr val="accent2"/>
                </a:solidFill>
                <a:latin typeface="+mn-lt"/>
              </a:rPr>
              <a:t>7. Type – Paid or free</a:t>
            </a:r>
            <a:br>
              <a:rPr lang="en-US" sz="1400" dirty="0">
                <a:solidFill>
                  <a:schemeClr val="accent2"/>
                </a:solidFill>
                <a:latin typeface="+mn-lt"/>
              </a:rPr>
            </a:br>
            <a:r>
              <a:rPr lang="en-US" sz="1400" dirty="0">
                <a:solidFill>
                  <a:schemeClr val="accent2"/>
                </a:solidFill>
                <a:latin typeface="+mn-lt"/>
              </a:rPr>
              <a:t>8. Price – Cost of the app</a:t>
            </a:r>
            <a:br>
              <a:rPr lang="en-US" sz="1400" dirty="0">
                <a:solidFill>
                  <a:schemeClr val="accent2"/>
                </a:solidFill>
                <a:latin typeface="+mn-lt"/>
              </a:rPr>
            </a:br>
            <a:r>
              <a:rPr lang="en-US" sz="1400" dirty="0">
                <a:solidFill>
                  <a:schemeClr val="accent2"/>
                </a:solidFill>
                <a:latin typeface="+mn-lt"/>
              </a:rPr>
              <a:t>9. Content Rating – Age group the app is targeted at</a:t>
            </a:r>
            <a:br>
              <a:rPr lang="en-US" sz="1400" dirty="0">
                <a:solidFill>
                  <a:schemeClr val="accent2"/>
                </a:solidFill>
                <a:latin typeface="+mn-lt"/>
              </a:rPr>
            </a:br>
            <a:r>
              <a:rPr lang="en-US" sz="1400" dirty="0">
                <a:solidFill>
                  <a:schemeClr val="accent2"/>
                </a:solidFill>
                <a:latin typeface="+mn-lt"/>
              </a:rPr>
              <a:t>10. Genres - An app can belong to multiple genres </a:t>
            </a:r>
            <a:br>
              <a:rPr lang="en-US" sz="1400" dirty="0">
                <a:solidFill>
                  <a:schemeClr val="accent2"/>
                </a:solidFill>
                <a:latin typeface="+mn-lt"/>
              </a:rPr>
            </a:br>
            <a:r>
              <a:rPr lang="en-US" sz="1400" dirty="0">
                <a:solidFill>
                  <a:schemeClr val="accent2"/>
                </a:solidFill>
                <a:latin typeface="+mn-lt"/>
              </a:rPr>
              <a:t>11. Last Updated - Date when the app was last updated on Play Store</a:t>
            </a:r>
            <a:br>
              <a:rPr lang="en-US" sz="1400" dirty="0">
                <a:solidFill>
                  <a:schemeClr val="accent2"/>
                </a:solidFill>
                <a:latin typeface="+mn-lt"/>
              </a:rPr>
            </a:br>
            <a:r>
              <a:rPr lang="en-US" sz="1400" dirty="0">
                <a:solidFill>
                  <a:schemeClr val="accent2"/>
                </a:solidFill>
                <a:latin typeface="+mn-lt"/>
              </a:rPr>
              <a:t>12. Current Version - Current version of the app available on Play Store</a:t>
            </a:r>
            <a:br>
              <a:rPr lang="en-US" sz="1400" dirty="0">
                <a:solidFill>
                  <a:schemeClr val="accent2"/>
                </a:solidFill>
                <a:latin typeface="+mn-lt"/>
              </a:rPr>
            </a:br>
            <a:r>
              <a:rPr lang="en-US" sz="1400" dirty="0">
                <a:solidFill>
                  <a:schemeClr val="accent2"/>
                </a:solidFill>
                <a:latin typeface="+mn-lt"/>
              </a:rPr>
              <a:t>13. Android Version – Minimum required android version</a:t>
            </a:r>
            <a:br>
              <a:rPr lang="en-US" sz="1200" dirty="0">
                <a:solidFill>
                  <a:schemeClr val="accent2"/>
                </a:solidFill>
                <a:latin typeface="Bahnschrift" pitchFamily="34" charset="0"/>
              </a:rPr>
            </a:br>
            <a:endParaRPr lang="en-IN" sz="1200" dirty="0">
              <a:solidFill>
                <a:schemeClr val="accent2"/>
              </a:solidFill>
            </a:endParaRPr>
          </a:p>
        </p:txBody>
      </p:sp>
    </p:spTree>
    <p:extLst>
      <p:ext uri="{BB962C8B-B14F-4D97-AF65-F5344CB8AC3E}">
        <p14:creationId xmlns:p14="http://schemas.microsoft.com/office/powerpoint/2010/main" val="2540602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EB696-E679-5ACC-363E-39B0527B13F6}"/>
              </a:ext>
            </a:extLst>
          </p:cNvPr>
          <p:cNvSpPr>
            <a:spLocks noGrp="1"/>
          </p:cNvSpPr>
          <p:nvPr>
            <p:ph type="title"/>
          </p:nvPr>
        </p:nvSpPr>
        <p:spPr>
          <a:xfrm>
            <a:off x="811885" y="452841"/>
            <a:ext cx="8520600" cy="572700"/>
          </a:xfrm>
        </p:spPr>
        <p:txBody>
          <a:bodyPr/>
          <a:lstStyle/>
          <a:p>
            <a:r>
              <a:rPr lang="en-US" b="1" dirty="0"/>
              <a:t>User Review Data Summary</a:t>
            </a:r>
            <a:endParaRPr lang="en-IN" b="1" dirty="0"/>
          </a:p>
        </p:txBody>
      </p:sp>
      <p:sp>
        <p:nvSpPr>
          <p:cNvPr id="3" name="Text Placeholder 2">
            <a:extLst>
              <a:ext uri="{FF2B5EF4-FFF2-40B4-BE49-F238E27FC236}">
                <a16:creationId xmlns:a16="http://schemas.microsoft.com/office/drawing/2014/main" id="{21C15DE3-D752-5810-6757-48D862FA5C41}"/>
              </a:ext>
            </a:extLst>
          </p:cNvPr>
          <p:cNvSpPr>
            <a:spLocks noGrp="1"/>
          </p:cNvSpPr>
          <p:nvPr>
            <p:ph type="body" idx="1"/>
          </p:nvPr>
        </p:nvSpPr>
        <p:spPr/>
        <p:txBody>
          <a:bodyPr/>
          <a:lstStyle/>
          <a:p>
            <a:pPr>
              <a:buClrTx/>
            </a:pPr>
            <a:r>
              <a:rPr lang="en-US" dirty="0">
                <a:solidFill>
                  <a:schemeClr val="accent2"/>
                </a:solidFill>
              </a:rPr>
              <a:t> App – An app name </a:t>
            </a:r>
          </a:p>
          <a:p>
            <a:pPr>
              <a:buClrTx/>
            </a:pPr>
            <a:r>
              <a:rPr lang="en-US" dirty="0">
                <a:solidFill>
                  <a:schemeClr val="accent2"/>
                </a:solidFill>
              </a:rPr>
              <a:t>Translated Review – Review given by users in words.</a:t>
            </a:r>
          </a:p>
          <a:p>
            <a:pPr>
              <a:buClrTx/>
            </a:pPr>
            <a:r>
              <a:rPr lang="en-US" dirty="0">
                <a:solidFill>
                  <a:schemeClr val="accent2"/>
                </a:solidFill>
              </a:rPr>
              <a:t> Sentiment – Sentiment given to an app by users ( i.e., Positive, Neutral,                                            Negative). </a:t>
            </a:r>
          </a:p>
          <a:p>
            <a:pPr>
              <a:buClrTx/>
            </a:pPr>
            <a:r>
              <a:rPr lang="en-US" dirty="0">
                <a:solidFill>
                  <a:schemeClr val="accent2"/>
                </a:solidFill>
              </a:rPr>
              <a:t> Sentiment Polarity – The polarity of sentiment measures how negative or positive the context is. In the data we have, the polarity ranges from +1(Positive) to -1(Negative). </a:t>
            </a:r>
          </a:p>
          <a:p>
            <a:pPr>
              <a:buClrTx/>
            </a:pPr>
            <a:r>
              <a:rPr lang="en-US" dirty="0">
                <a:solidFill>
                  <a:schemeClr val="accent2"/>
                </a:solidFill>
              </a:rPr>
              <a:t> Sentiment Subjectivity - The subjectivity of a sentiment is how likely that sentiment is to be based on personal opinions or public notions.</a:t>
            </a:r>
            <a:endParaRPr lang="en-IN" dirty="0">
              <a:solidFill>
                <a:schemeClr val="accent2"/>
              </a:solidFill>
            </a:endParaRPr>
          </a:p>
        </p:txBody>
      </p:sp>
    </p:spTree>
    <p:extLst>
      <p:ext uri="{BB962C8B-B14F-4D97-AF65-F5344CB8AC3E}">
        <p14:creationId xmlns:p14="http://schemas.microsoft.com/office/powerpoint/2010/main" val="3141188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F56C-8CB0-3581-DE14-F91C8F6A9FEB}"/>
              </a:ext>
            </a:extLst>
          </p:cNvPr>
          <p:cNvSpPr>
            <a:spLocks noGrp="1"/>
          </p:cNvSpPr>
          <p:nvPr>
            <p:ph type="title"/>
          </p:nvPr>
        </p:nvSpPr>
        <p:spPr/>
        <p:txBody>
          <a:bodyPr/>
          <a:lstStyle/>
          <a:p>
            <a:r>
              <a:rPr lang="en-US" b="1" dirty="0"/>
              <a:t>Overview and understanding of dataset</a:t>
            </a:r>
            <a:endParaRPr lang="en-IN" b="1" dirty="0"/>
          </a:p>
        </p:txBody>
      </p:sp>
      <p:sp>
        <p:nvSpPr>
          <p:cNvPr id="3" name="Text Placeholder 2">
            <a:extLst>
              <a:ext uri="{FF2B5EF4-FFF2-40B4-BE49-F238E27FC236}">
                <a16:creationId xmlns:a16="http://schemas.microsoft.com/office/drawing/2014/main" id="{AE401EE4-3441-9357-438E-FAF2E2AE5D10}"/>
              </a:ext>
            </a:extLst>
          </p:cNvPr>
          <p:cNvSpPr>
            <a:spLocks noGrp="1"/>
          </p:cNvSpPr>
          <p:nvPr>
            <p:ph type="body" idx="1"/>
          </p:nvPr>
        </p:nvSpPr>
        <p:spPr>
          <a:xfrm>
            <a:off x="0" y="863550"/>
            <a:ext cx="8520600" cy="3416400"/>
          </a:xfrm>
        </p:spPr>
        <p:txBody>
          <a:bodyPr/>
          <a:lstStyle/>
          <a:p>
            <a:br>
              <a:rPr lang="en-US" sz="1800" dirty="0">
                <a:solidFill>
                  <a:schemeClr val="accent2"/>
                </a:solidFill>
                <a:latin typeface="+mj-lt"/>
              </a:rPr>
            </a:br>
            <a:br>
              <a:rPr lang="en-US" sz="1800" dirty="0">
                <a:solidFill>
                  <a:schemeClr val="accent2"/>
                </a:solidFill>
                <a:latin typeface="+mj-lt"/>
              </a:rPr>
            </a:br>
            <a:r>
              <a:rPr lang="en-US" sz="1800" dirty="0">
                <a:solidFill>
                  <a:schemeClr val="accent2"/>
                </a:solidFill>
                <a:latin typeface="+mj-lt"/>
              </a:rPr>
              <a:t>-&gt; info(): It informs about data columns and data types.</a:t>
            </a:r>
            <a:br>
              <a:rPr lang="en-US" sz="1800" dirty="0">
                <a:solidFill>
                  <a:schemeClr val="accent2"/>
                </a:solidFill>
                <a:latin typeface="+mj-lt"/>
              </a:rPr>
            </a:br>
            <a:br>
              <a:rPr lang="en-US" sz="1800" dirty="0">
                <a:solidFill>
                  <a:schemeClr val="accent2"/>
                </a:solidFill>
                <a:latin typeface="+mj-lt"/>
              </a:rPr>
            </a:br>
            <a:r>
              <a:rPr lang="en-US" sz="1800" dirty="0">
                <a:solidFill>
                  <a:schemeClr val="accent2"/>
                </a:solidFill>
                <a:latin typeface="+mj-lt"/>
              </a:rPr>
              <a:t>-&gt; head(): It returns the first five data.</a:t>
            </a:r>
            <a:br>
              <a:rPr lang="en-US" sz="1800" dirty="0">
                <a:solidFill>
                  <a:schemeClr val="accent2"/>
                </a:solidFill>
                <a:latin typeface="+mj-lt"/>
              </a:rPr>
            </a:br>
            <a:br>
              <a:rPr lang="en-US" sz="1800" dirty="0">
                <a:solidFill>
                  <a:schemeClr val="accent2"/>
                </a:solidFill>
                <a:latin typeface="+mj-lt"/>
              </a:rPr>
            </a:br>
            <a:r>
              <a:rPr lang="en-US" sz="1800" dirty="0">
                <a:solidFill>
                  <a:schemeClr val="accent2"/>
                </a:solidFill>
                <a:latin typeface="+mj-lt"/>
              </a:rPr>
              <a:t>-&gt; tail(): It returns the last five data.</a:t>
            </a:r>
            <a:br>
              <a:rPr lang="en-US" sz="1800" dirty="0">
                <a:solidFill>
                  <a:schemeClr val="accent2"/>
                </a:solidFill>
                <a:latin typeface="+mj-lt"/>
              </a:rPr>
            </a:br>
            <a:br>
              <a:rPr lang="en-US" sz="1800" dirty="0">
                <a:solidFill>
                  <a:schemeClr val="accent2"/>
                </a:solidFill>
                <a:latin typeface="+mj-lt"/>
              </a:rPr>
            </a:br>
            <a:r>
              <a:rPr lang="en-US" sz="1800" dirty="0">
                <a:solidFill>
                  <a:schemeClr val="accent2"/>
                </a:solidFill>
                <a:latin typeface="+mj-lt"/>
              </a:rPr>
              <a:t>-&gt; columns : It returns data columns</a:t>
            </a:r>
            <a:br>
              <a:rPr lang="en-US" sz="1800" dirty="0">
                <a:solidFill>
                  <a:schemeClr val="accent2"/>
                </a:solidFill>
                <a:latin typeface="+mj-lt"/>
              </a:rPr>
            </a:br>
            <a:br>
              <a:rPr lang="en-US" sz="1800" dirty="0">
                <a:solidFill>
                  <a:schemeClr val="accent2"/>
                </a:solidFill>
                <a:latin typeface="+mj-lt"/>
              </a:rPr>
            </a:br>
            <a:r>
              <a:rPr lang="en-US" sz="1800" dirty="0">
                <a:solidFill>
                  <a:schemeClr val="accent2"/>
                </a:solidFill>
                <a:latin typeface="+mj-lt"/>
              </a:rPr>
              <a:t>-&gt; shape : It gives number of rows and columns in a tuple.</a:t>
            </a:r>
            <a:br>
              <a:rPr lang="en-US" sz="1800" dirty="0">
                <a:solidFill>
                  <a:schemeClr val="accent2"/>
                </a:solidFill>
                <a:latin typeface="+mj-lt"/>
              </a:rPr>
            </a:br>
            <a:endParaRPr lang="en-IN" dirty="0">
              <a:solidFill>
                <a:schemeClr val="accent2"/>
              </a:solidFill>
              <a:latin typeface="+mj-lt"/>
            </a:endParaRPr>
          </a:p>
        </p:txBody>
      </p:sp>
      <p:pic>
        <p:nvPicPr>
          <p:cNvPr id="4" name="Picture 3">
            <a:extLst>
              <a:ext uri="{FF2B5EF4-FFF2-40B4-BE49-F238E27FC236}">
                <a16:creationId xmlns:a16="http://schemas.microsoft.com/office/drawing/2014/main" id="{A94349D8-672B-811A-891C-2D0D95470CAB}"/>
              </a:ext>
            </a:extLst>
          </p:cNvPr>
          <p:cNvPicPr>
            <a:picLocks noChangeAspect="1" noChangeArrowheads="1"/>
          </p:cNvPicPr>
          <p:nvPr/>
        </p:nvPicPr>
        <p:blipFill>
          <a:blip r:embed="rId2"/>
          <a:srcRect/>
          <a:stretch>
            <a:fillRect/>
          </a:stretch>
        </p:blipFill>
        <p:spPr bwMode="auto">
          <a:xfrm>
            <a:off x="5403058" y="2571750"/>
            <a:ext cx="3117542" cy="1039401"/>
          </a:xfrm>
          <a:prstGeom prst="rect">
            <a:avLst/>
          </a:prstGeom>
          <a:noFill/>
        </p:spPr>
      </p:pic>
    </p:spTree>
    <p:extLst>
      <p:ext uri="{BB962C8B-B14F-4D97-AF65-F5344CB8AC3E}">
        <p14:creationId xmlns:p14="http://schemas.microsoft.com/office/powerpoint/2010/main" val="306335328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TotalTime>
  <Words>1583</Words>
  <Application>Microsoft Office PowerPoint</Application>
  <PresentationFormat>On-screen Show (16:9)</PresentationFormat>
  <Paragraphs>252</Paragraphs>
  <Slides>41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Montserrat</vt:lpstr>
      <vt:lpstr>Berlin Sans FB</vt:lpstr>
      <vt:lpstr>Bahnschrift</vt:lpstr>
      <vt:lpstr>Courier New</vt:lpstr>
      <vt:lpstr>Wingdings</vt:lpstr>
      <vt:lpstr>Roboto</vt:lpstr>
      <vt:lpstr>Simple Light</vt:lpstr>
      <vt:lpstr>Capstone Project  Play Store App Review Analysis   </vt:lpstr>
      <vt:lpstr>CONTENT</vt:lpstr>
      <vt:lpstr>   </vt:lpstr>
      <vt:lpstr>Point of Interest</vt:lpstr>
      <vt:lpstr>Objective </vt:lpstr>
      <vt:lpstr>Data Overview</vt:lpstr>
      <vt:lpstr>Play store app review analysis Data Summary</vt:lpstr>
      <vt:lpstr>User Review Data Summary</vt:lpstr>
      <vt:lpstr>Overview and understanding of dataset</vt:lpstr>
      <vt:lpstr>Head of the Play store dataset</vt:lpstr>
      <vt:lpstr>Head of User Review Dataset</vt:lpstr>
      <vt:lpstr>Data Cleaning</vt:lpstr>
      <vt:lpstr>Exploratory Data Analysis</vt:lpstr>
      <vt:lpstr>Heatmap </vt:lpstr>
      <vt:lpstr>To check no. of reviews of apps having 1 Billion installs </vt:lpstr>
      <vt:lpstr>PowerPoint Presentation</vt:lpstr>
      <vt:lpstr>List of apps having Zero installs</vt:lpstr>
      <vt:lpstr>Which category has the highest Installs </vt:lpstr>
      <vt:lpstr>PowerPoint Presentation</vt:lpstr>
      <vt:lpstr>Number of apps belonging to each Content Rating </vt:lpstr>
      <vt:lpstr>How much Installs are made for each type of content Rating ? </vt:lpstr>
      <vt:lpstr>See the revenue of Top paid apps </vt:lpstr>
      <vt:lpstr>Category wise app distribution </vt:lpstr>
      <vt:lpstr>Free v/s Paid Apps </vt:lpstr>
      <vt:lpstr>No. of free and paid apps for each category. </vt:lpstr>
      <vt:lpstr>Histogram of rating  </vt:lpstr>
      <vt:lpstr>Distribution of Size </vt:lpstr>
      <vt:lpstr>Average rating of each category </vt:lpstr>
      <vt:lpstr>Genres with Number of Apps </vt:lpstr>
      <vt:lpstr>How Rating Changes with Price </vt:lpstr>
      <vt:lpstr>How Rating and Installs are related? </vt:lpstr>
      <vt:lpstr>Have a view on Last Updated of Apps </vt:lpstr>
      <vt:lpstr>Distribution plot of translated reviews </vt:lpstr>
      <vt:lpstr>Distribution of sentiment polarity  </vt:lpstr>
      <vt:lpstr>Distribution of sentiment subjectivity</vt:lpstr>
      <vt:lpstr>See the percent of Sentiment Counts </vt:lpstr>
      <vt:lpstr>Sentimental analysis for free and paid apps</vt:lpstr>
      <vt:lpstr>PowerPoint Presentation</vt:lpstr>
      <vt:lpstr>CONCLUSION: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 Analysis   </dc:title>
  <cp:lastModifiedBy>Aanchal Kankrecha</cp:lastModifiedBy>
  <cp:revision>30</cp:revision>
  <dcterms:modified xsi:type="dcterms:W3CDTF">2022-11-27T03:39:43Z</dcterms:modified>
</cp:coreProperties>
</file>