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109/SPEEDAM61530.2024.1060908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oi.org/10.1109/ISGTEurope52324.2021.9640048" TargetMode="External"/><Relationship Id="rId4" Type="http://schemas.openxmlformats.org/officeDocument/2006/relationships/hyperlink" Target="https://doi.org/10.1109/ITEC.2015.716576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Charge Route : Building a webapp for range estimation &amp; showing nearest charging station for EV</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dirty="0">
                <a:latin typeface="Cambria" panose="02040503050406030204" pitchFamily="18" charset="0"/>
                <a:ea typeface="Cambria" panose="02040503050406030204" pitchFamily="18" charset="0"/>
              </a:rPr>
              <a:t> </a:t>
            </a:r>
            <a:r>
              <a:rPr lang="en-US" dirty="0">
                <a:solidFill>
                  <a:schemeClr val="tx1">
                    <a:lumMod val="95000"/>
                    <a:lumOff val="5000"/>
                  </a:schemeClr>
                </a:solidFill>
                <a:latin typeface="Cambria" panose="02040503050406030204" pitchFamily="18" charset="0"/>
                <a:ea typeface="Cambria" panose="02040503050406030204" pitchFamily="18" charset="0"/>
              </a:rPr>
              <a:t>CST-G10</a:t>
            </a:r>
            <a:endParaRPr dirty="0">
              <a:solidFill>
                <a:schemeClr val="tx1">
                  <a:lumMod val="95000"/>
                  <a:lumOff val="5000"/>
                </a:schemeClr>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125275737"/>
              </p:ext>
            </p:extLst>
          </p:nvPr>
        </p:nvGraphicFramePr>
        <p:xfrm>
          <a:off x="553347" y="2653070"/>
          <a:ext cx="5418675" cy="28042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1198">
                <a:tc>
                  <a:txBody>
                    <a:bodyPr/>
                    <a:lstStyle/>
                    <a:p>
                      <a:pPr marL="0" marR="0" lvl="1" indent="0" algn="ctr" rtl="0">
                        <a:spcBef>
                          <a:spcPts val="0"/>
                        </a:spcBef>
                        <a:spcAft>
                          <a:spcPts val="0"/>
                        </a:spcAft>
                        <a:buNone/>
                      </a:pPr>
                      <a:r>
                        <a:rPr lang="en-GB" sz="1900" b="1" u="none" strike="noStrike" cap="none" dirty="0">
                          <a:solidFill>
                            <a:srgbClr val="17365D"/>
                          </a:solidFill>
                          <a:latin typeface="Cambria" panose="02040503050406030204" pitchFamily="18" charset="0"/>
                          <a:ea typeface="Cambria" panose="02040503050406030204" pitchFamily="18" charset="0"/>
                        </a:rPr>
                        <a:t>Roll Number</a:t>
                      </a:r>
                      <a:endParaRPr sz="1900" b="1"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900" b="1" u="none" strike="noStrike" cap="none" dirty="0">
                          <a:solidFill>
                            <a:srgbClr val="17365D"/>
                          </a:solidFill>
                          <a:latin typeface="Cambria" panose="02040503050406030204" pitchFamily="18" charset="0"/>
                          <a:ea typeface="Cambria" panose="02040503050406030204" pitchFamily="18" charset="0"/>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900" u="none" strike="noStrike" cap="none" dirty="0">
                          <a:latin typeface="Cambria" panose="02040503050406030204" pitchFamily="18" charset="0"/>
                          <a:ea typeface="Cambria" panose="02040503050406030204" pitchFamily="18" charset="0"/>
                        </a:rPr>
                        <a:t>20211CST0056</a:t>
                      </a:r>
                    </a:p>
                    <a:p>
                      <a:pPr marL="0" marR="0" lvl="0" indent="0" algn="ctr" rtl="0">
                        <a:spcBef>
                          <a:spcPts val="0"/>
                        </a:spcBef>
                        <a:spcAft>
                          <a:spcPts val="0"/>
                        </a:spcAft>
                        <a:buFont typeface="+mj-lt"/>
                        <a:buNone/>
                      </a:pPr>
                      <a:r>
                        <a:rPr lang="en-US" sz="1900" u="none" strike="noStrike" cap="none" dirty="0">
                          <a:latin typeface="Cambria" panose="02040503050406030204" pitchFamily="18" charset="0"/>
                          <a:ea typeface="Cambria" panose="02040503050406030204" pitchFamily="18" charset="0"/>
                        </a:rPr>
                        <a:t>20211CST0033</a:t>
                      </a:r>
                    </a:p>
                    <a:p>
                      <a:pPr marL="0" marR="0" lvl="0" indent="0" algn="ctr" rtl="0">
                        <a:spcBef>
                          <a:spcPts val="0"/>
                        </a:spcBef>
                        <a:spcAft>
                          <a:spcPts val="0"/>
                        </a:spcAft>
                        <a:buFont typeface="+mj-lt"/>
                        <a:buNone/>
                      </a:pPr>
                      <a:r>
                        <a:rPr lang="en-US" sz="1900" u="none" strike="noStrike" cap="none" dirty="0">
                          <a:latin typeface="Cambria" panose="02040503050406030204" pitchFamily="18" charset="0"/>
                          <a:ea typeface="Cambria" panose="02040503050406030204" pitchFamily="18" charset="0"/>
                        </a:rPr>
                        <a:t>20211CST0109</a:t>
                      </a:r>
                      <a:endParaRPr sz="19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900" u="none" strike="noStrike" cap="none" dirty="0">
                          <a:latin typeface="Cambria" panose="02040503050406030204" pitchFamily="18" charset="0"/>
                          <a:ea typeface="Cambria" panose="02040503050406030204" pitchFamily="18" charset="0"/>
                        </a:rPr>
                        <a:t>AANCHAL SAMEER</a:t>
                      </a:r>
                    </a:p>
                    <a:p>
                      <a:pPr marL="0" marR="0" lvl="0" indent="0" algn="ctr" rtl="0">
                        <a:spcBef>
                          <a:spcPts val="0"/>
                        </a:spcBef>
                        <a:spcAft>
                          <a:spcPts val="0"/>
                        </a:spcAft>
                        <a:buNone/>
                      </a:pPr>
                      <a:r>
                        <a:rPr lang="en-US" sz="1900" u="none" strike="noStrike" cap="none" dirty="0">
                          <a:latin typeface="Cambria" panose="02040503050406030204" pitchFamily="18" charset="0"/>
                          <a:ea typeface="Cambria" panose="02040503050406030204" pitchFamily="18" charset="0"/>
                        </a:rPr>
                        <a:t>MAIMOONA MAHMOOD</a:t>
                      </a:r>
                    </a:p>
                    <a:p>
                      <a:pPr marL="0" marR="0" lvl="0" indent="0" algn="ctr" rtl="0">
                        <a:spcBef>
                          <a:spcPts val="0"/>
                        </a:spcBef>
                        <a:spcAft>
                          <a:spcPts val="0"/>
                        </a:spcAft>
                        <a:buNone/>
                      </a:pPr>
                      <a:r>
                        <a:rPr lang="en-US" sz="1900" u="none" strike="noStrike" cap="none" dirty="0">
                          <a:latin typeface="Cambria" panose="02040503050406030204" pitchFamily="18" charset="0"/>
                          <a:ea typeface="Cambria" panose="02040503050406030204" pitchFamily="18" charset="0"/>
                        </a:rPr>
                        <a:t>T TARA CHANDRA SAI REDDY</a:t>
                      </a:r>
                      <a:endParaRPr sz="19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30347" y="258211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Radhika Sreedharan </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8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95022" y="460267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 </a:t>
            </a:r>
            <a:r>
              <a:rPr lang="en-US" sz="2000" b="1" dirty="0">
                <a:solidFill>
                  <a:schemeClr val="tx1"/>
                </a:solidFill>
                <a:latin typeface="Cambria" panose="02040503050406030204" pitchFamily="18" charset="0"/>
                <a:ea typeface="Cambria" panose="02040503050406030204" pitchFamily="18" charset="0"/>
                <a:cs typeface="Verdana"/>
                <a:sym typeface="Verdana"/>
              </a:rPr>
              <a:t>CST AIML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Manjula H 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501714" y="874532"/>
            <a:ext cx="11188572" cy="5108935"/>
          </a:xfrm>
          <a:prstGeom prst="rect">
            <a:avLst/>
          </a:prstGeom>
          <a:noFill/>
          <a:ln>
            <a:noFill/>
          </a:ln>
        </p:spPr>
        <p:txBody>
          <a:bodyPr spcFirstLastPara="1" wrap="square" lIns="91425" tIns="45700" rIns="91425" bIns="45700" anchor="t" anchorCtr="0">
            <a:noAutofit/>
          </a:bodyPr>
          <a:lstStyle/>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a:t>
            </a:r>
            <a:r>
              <a:rPr lang="en-US" dirty="0">
                <a:latin typeface="Cambria" panose="02040503050406030204" pitchFamily="18" charset="0"/>
                <a:ea typeface="Cambria" panose="02040503050406030204" pitchFamily="18" charset="0"/>
              </a:rPr>
              <a:t> : Software</a:t>
            </a:r>
          </a:p>
          <a:p>
            <a:pPr marL="34290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r>
              <a:rPr lang="en-US" dirty="0">
                <a:latin typeface="Cambria" panose="02040503050406030204" pitchFamily="18" charset="0"/>
                <a:ea typeface="Cambria" panose="02040503050406030204" pitchFamily="18" charset="0"/>
              </a:rPr>
              <a:t>: </a:t>
            </a:r>
            <a:r>
              <a:rPr lang="en-GB" b="1" dirty="0">
                <a:solidFill>
                  <a:schemeClr val="tx1"/>
                </a:solidFill>
                <a:latin typeface="Cambria" panose="02040503050406030204" pitchFamily="18" charset="0"/>
                <a:ea typeface="Cambria" panose="02040503050406030204" pitchFamily="18" charset="0"/>
              </a:rPr>
              <a:t>Charge Route:</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Owners of electric vehicles (EVs) can use this web application to locate EV charging outlets in the area and estimate the range of their vehicle. It displays charging stations in close proximity and performs location searches using the Google Maps API.</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a:t>
            </a:r>
            <a:r>
              <a:rPr lang="en-US" dirty="0">
                <a:latin typeface="Cambria" panose="02040503050406030204" pitchFamily="18" charset="0"/>
                <a:ea typeface="Cambria" panose="02040503050406030204" pitchFamily="18" charset="0"/>
              </a:rPr>
              <a:t>: Complex </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762000" y="1171575"/>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762000" y="1171575"/>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https://github.com/AanchalSameer/CHARGE-ROUTE-</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83328637-B620-F18F-2DF0-4F9B3767D61D}"/>
              </a:ext>
            </a:extLst>
          </p:cNvPr>
          <p:cNvPicPr>
            <a:picLocks noChangeAspect="1"/>
          </p:cNvPicPr>
          <p:nvPr/>
        </p:nvPicPr>
        <p:blipFill>
          <a:blip r:embed="rId3"/>
          <a:stretch>
            <a:fillRect/>
          </a:stretch>
        </p:blipFill>
        <p:spPr>
          <a:xfrm>
            <a:off x="1000126" y="1968540"/>
            <a:ext cx="9958387" cy="3913267"/>
          </a:xfrm>
          <a:prstGeom prst="rect">
            <a:avLst/>
          </a:prstGeom>
        </p:spPr>
      </p:pic>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76200" indent="0">
              <a:lnSpc>
                <a:spcPct val="107000"/>
              </a:lnSpc>
              <a:spcAft>
                <a:spcPts val="800"/>
              </a:spcAft>
              <a:buNone/>
            </a:pPr>
            <a:r>
              <a:rPr lang="en-US" b="1" u="sng" dirty="0">
                <a:latin typeface="Cambria" panose="02040503050406030204" pitchFamily="18" charset="0"/>
                <a:ea typeface="Cambria" panose="02040503050406030204" pitchFamily="18" charset="0"/>
              </a:rPr>
              <a:t>Technology Stack Components: </a:t>
            </a:r>
            <a:endParaRPr lang="en-IN" sz="1800" b="1" u="sng" kern="100" dirty="0">
              <a:effectLst/>
              <a:latin typeface="Cambria" panose="02040503050406030204" pitchFamily="18" charset="0"/>
              <a:ea typeface="Cambria" panose="02040503050406030204" pitchFamily="18" charset="0"/>
              <a:cs typeface="Times New Roman" panose="02020603050405020304" pitchFamily="18" charset="0"/>
            </a:endParaRPr>
          </a:p>
          <a:p>
            <a:pPr marL="76200" indent="0">
              <a:lnSpc>
                <a:spcPct val="107000"/>
              </a:lnSpc>
              <a:spcAft>
                <a:spcPts val="800"/>
              </a:spcAft>
              <a:buNone/>
            </a:pPr>
            <a:r>
              <a:rPr lang="en-IN" b="1" kern="100" dirty="0">
                <a:effectLst/>
                <a:latin typeface="Cambria" panose="02040503050406030204" pitchFamily="18" charset="0"/>
                <a:ea typeface="Cambria" panose="02040503050406030204" pitchFamily="18" charset="0"/>
                <a:cs typeface="Times New Roman" panose="02020603050405020304" pitchFamily="18" charset="0"/>
              </a:rPr>
              <a:t>Frontend:</a:t>
            </a:r>
          </a:p>
          <a:p>
            <a:pPr marL="590550" indent="-514350">
              <a:lnSpc>
                <a:spcPct val="107000"/>
              </a:lnSpc>
              <a:spcAft>
                <a:spcPts val="800"/>
              </a:spcAft>
              <a:buFont typeface="+mj-lt"/>
              <a:buAutoNum type="romanLcPeriod"/>
            </a:pPr>
            <a:r>
              <a:rPr lang="en-IN" b="1" kern="100" dirty="0">
                <a:solidFill>
                  <a:schemeClr val="bg2">
                    <a:lumMod val="50000"/>
                  </a:schemeClr>
                </a:solidFill>
                <a:latin typeface="Cambria" panose="02040503050406030204" pitchFamily="18" charset="0"/>
                <a:ea typeface="Cambria" panose="02040503050406030204" pitchFamily="18" charset="0"/>
                <a:cs typeface="Times New Roman" panose="02020603050405020304" pitchFamily="18" charset="0"/>
              </a:rPr>
              <a:t>React</a:t>
            </a:r>
            <a:r>
              <a:rPr lang="en-IN" kern="100" dirty="0">
                <a:solidFill>
                  <a:schemeClr val="bg2">
                    <a:lumMod val="50000"/>
                  </a:schemeClr>
                </a:solidFill>
                <a:effectLst/>
                <a:latin typeface="Cambria" panose="02040503050406030204" pitchFamily="18" charset="0"/>
                <a:ea typeface="Cambria" panose="02040503050406030204" pitchFamily="18" charset="0"/>
                <a:cs typeface="Times New Roman" panose="02020603050405020304" pitchFamily="18" charset="0"/>
              </a:rPr>
              <a:t> : </a:t>
            </a:r>
            <a:r>
              <a:rPr lang="en-IN" kern="100" dirty="0">
                <a:effectLst/>
                <a:latin typeface="Cambria" panose="02040503050406030204" pitchFamily="18" charset="0"/>
                <a:ea typeface="Cambria" panose="02040503050406030204" pitchFamily="18" charset="0"/>
                <a:cs typeface="Times New Roman" panose="02020603050405020304" pitchFamily="18" charset="0"/>
              </a:rPr>
              <a:t>A JavaScript library for building user interfaces. It manages the state and rendering of the components.</a:t>
            </a:r>
          </a:p>
          <a:p>
            <a:pPr marL="590550" indent="-514350">
              <a:lnSpc>
                <a:spcPct val="107000"/>
              </a:lnSpc>
              <a:spcAft>
                <a:spcPts val="800"/>
              </a:spcAft>
              <a:buFont typeface="+mj-lt"/>
              <a:buAutoNum type="romanLcPeriod"/>
            </a:pPr>
            <a:r>
              <a:rPr lang="en-IN" b="1" kern="100" dirty="0">
                <a:solidFill>
                  <a:schemeClr val="bg2">
                    <a:lumMod val="50000"/>
                  </a:schemeClr>
                </a:solidFill>
                <a:latin typeface="Cambria" panose="02040503050406030204" pitchFamily="18" charset="0"/>
                <a:ea typeface="Cambria" panose="02040503050406030204" pitchFamily="18" charset="0"/>
                <a:cs typeface="Times New Roman" panose="02020603050405020304" pitchFamily="18" charset="0"/>
              </a:rPr>
              <a:t>Google Maps API </a:t>
            </a:r>
            <a:r>
              <a:rPr lang="en-IN" kern="100" dirty="0">
                <a:solidFill>
                  <a:schemeClr val="bg2">
                    <a:lumMod val="50000"/>
                  </a:schemeClr>
                </a:solidFill>
                <a:effectLst/>
                <a:latin typeface="Cambria" panose="02040503050406030204" pitchFamily="18" charset="0"/>
                <a:ea typeface="Cambria" panose="02040503050406030204" pitchFamily="18" charset="0"/>
                <a:cs typeface="Times New Roman" panose="02020603050405020304" pitchFamily="18" charset="0"/>
              </a:rPr>
              <a:t>: </a:t>
            </a:r>
            <a:r>
              <a:rPr lang="en-IN" kern="100" dirty="0">
                <a:effectLst/>
                <a:latin typeface="Cambria" panose="02040503050406030204" pitchFamily="18" charset="0"/>
                <a:ea typeface="Cambria" panose="02040503050406030204" pitchFamily="18" charset="0"/>
                <a:cs typeface="Times New Roman" panose="02020603050405020304" pitchFamily="18" charset="0"/>
              </a:rPr>
              <a:t>Provides map functionalities, including location autocomplete and places search.</a:t>
            </a:r>
          </a:p>
          <a:p>
            <a:pPr marL="76200" indent="0">
              <a:lnSpc>
                <a:spcPct val="107000"/>
              </a:lnSpc>
              <a:spcAft>
                <a:spcPts val="800"/>
              </a:spcAft>
              <a:buNone/>
            </a:pPr>
            <a:r>
              <a:rPr lang="en-IN" sz="2400" b="1" kern="100" dirty="0">
                <a:effectLst/>
                <a:latin typeface="Cambria" panose="02040503050406030204" pitchFamily="18" charset="0"/>
                <a:ea typeface="Cambria" panose="02040503050406030204" pitchFamily="18" charset="0"/>
                <a:cs typeface="Times New Roman" panose="02020603050405020304" pitchFamily="18" charset="0"/>
              </a:rPr>
              <a:t>Backend:</a:t>
            </a:r>
          </a:p>
          <a:p>
            <a:pPr marL="590550" indent="-514350">
              <a:lnSpc>
                <a:spcPct val="107000"/>
              </a:lnSpc>
              <a:spcAft>
                <a:spcPts val="800"/>
              </a:spcAft>
              <a:buFont typeface="+mj-lt"/>
              <a:buAutoNum type="romanLcPeriod"/>
            </a:pPr>
            <a:r>
              <a:rPr lang="en-IN" sz="2400" b="1" kern="100" dirty="0">
                <a:solidFill>
                  <a:schemeClr val="bg2">
                    <a:lumMod val="50000"/>
                  </a:schemeClr>
                </a:solidFill>
                <a:effectLst/>
                <a:latin typeface="Cambria" panose="02040503050406030204" pitchFamily="18" charset="0"/>
                <a:ea typeface="Cambria" panose="02040503050406030204" pitchFamily="18" charset="0"/>
                <a:cs typeface="Times New Roman" panose="02020603050405020304" pitchFamily="18" charset="0"/>
              </a:rPr>
              <a:t>Node.js &amp; Express : </a:t>
            </a:r>
            <a:r>
              <a:rPr lang="en-IN" sz="2400" kern="100" dirty="0">
                <a:effectLst/>
                <a:latin typeface="Cambria" panose="02040503050406030204" pitchFamily="18" charset="0"/>
                <a:ea typeface="Cambria" panose="02040503050406030204" pitchFamily="18" charset="0"/>
                <a:cs typeface="Times New Roman" panose="02020603050405020304" pitchFamily="18" charset="0"/>
              </a:rPr>
              <a:t>Handles server-side logic, API requests, and integration with other services. This is relevant if you have a backend to handle additional features or API calls.</a:t>
            </a:r>
          </a:p>
          <a:p>
            <a:pPr marL="76200" indent="0">
              <a:lnSpc>
                <a:spcPct val="107000"/>
              </a:lnSpc>
              <a:spcAft>
                <a:spcPts val="800"/>
              </a:spcAft>
              <a:buNone/>
            </a:pPr>
            <a:endParaRPr lang="en-IN" b="1"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lnSpc>
                <a:spcPct val="107000"/>
              </a:lnSpc>
              <a:spcAft>
                <a:spcPts val="800"/>
              </a:spcAft>
              <a:buNone/>
            </a:pPr>
            <a:r>
              <a:rPr lang="en-IN" sz="2400" b="1" u="sng" kern="100" dirty="0">
                <a:effectLst/>
                <a:latin typeface="Cambria" panose="02040503050406030204" pitchFamily="18" charset="0"/>
                <a:ea typeface="Cambria" panose="02040503050406030204" pitchFamily="18" charset="0"/>
                <a:cs typeface="Times New Roman" panose="02020603050405020304" pitchFamily="18" charset="0"/>
              </a:rPr>
              <a:t>Working of project</a:t>
            </a:r>
            <a:endParaRPr lang="en-IN" b="1" u="sng" kern="100" dirty="0">
              <a:latin typeface="Cambria" panose="02040503050406030204" pitchFamily="18" charset="0"/>
              <a:ea typeface="Cambria" panose="02040503050406030204" pitchFamily="18" charset="0"/>
              <a:cs typeface="Times New Roman" panose="02020603050405020304" pitchFamily="18" charset="0"/>
            </a:endParaRPr>
          </a:p>
          <a:p>
            <a:pPr marL="76200" indent="0">
              <a:lnSpc>
                <a:spcPct val="107000"/>
              </a:lnSpc>
              <a:spcAft>
                <a:spcPts val="800"/>
              </a:spcAft>
              <a:buNone/>
            </a:pPr>
            <a:r>
              <a:rPr lang="en-IN" b="1" dirty="0">
                <a:solidFill>
                  <a:schemeClr val="bg2">
                    <a:lumMod val="60000"/>
                    <a:lumOff val="40000"/>
                  </a:schemeClr>
                </a:solidFill>
                <a:latin typeface="Cambria" panose="02040503050406030204" pitchFamily="18" charset="0"/>
                <a:ea typeface="Cambria" panose="02040503050406030204" pitchFamily="18" charset="0"/>
              </a:rPr>
              <a:t>Stage 1: </a:t>
            </a:r>
            <a:r>
              <a:rPr lang="en-IN" b="1" dirty="0">
                <a:latin typeface="Cambria" panose="02040503050406030204" pitchFamily="18" charset="0"/>
                <a:ea typeface="Cambria" panose="02040503050406030204" pitchFamily="18" charset="0"/>
              </a:rPr>
              <a:t>Project Setup</a:t>
            </a:r>
          </a:p>
          <a:p>
            <a:pPr>
              <a:lnSpc>
                <a:spcPct val="107000"/>
              </a:lnSpc>
              <a:spcAft>
                <a:spcPts val="800"/>
              </a:spcAft>
              <a:buFont typeface="Arial" panose="020B0604020202020204" pitchFamily="34" charset="0"/>
              <a:buChar char="•"/>
            </a:pPr>
            <a:r>
              <a:rPr lang="en-IN" dirty="0">
                <a:latin typeface="Cambria" panose="02040503050406030204" pitchFamily="18" charset="0"/>
                <a:ea typeface="Cambria" panose="02040503050406030204" pitchFamily="18" charset="0"/>
              </a:rPr>
              <a:t>Installation of React and Node.js </a:t>
            </a:r>
          </a:p>
          <a:p>
            <a:pPr marL="76200" indent="0">
              <a:lnSpc>
                <a:spcPct val="107000"/>
              </a:lnSpc>
              <a:spcAft>
                <a:spcPts val="800"/>
              </a:spcAft>
              <a:buNone/>
            </a:pPr>
            <a:r>
              <a:rPr lang="en-US" b="1" dirty="0">
                <a:solidFill>
                  <a:schemeClr val="bg2">
                    <a:lumMod val="60000"/>
                    <a:lumOff val="40000"/>
                  </a:schemeClr>
                </a:solidFill>
                <a:latin typeface="Cambria" panose="02040503050406030204" pitchFamily="18" charset="0"/>
                <a:ea typeface="Cambria" panose="02040503050406030204" pitchFamily="18" charset="0"/>
              </a:rPr>
              <a:t>Stage 2: </a:t>
            </a:r>
            <a:r>
              <a:rPr lang="en-US" b="1" dirty="0">
                <a:solidFill>
                  <a:schemeClr val="tx1">
                    <a:lumMod val="95000"/>
                    <a:lumOff val="5000"/>
                  </a:schemeClr>
                </a:solidFill>
                <a:latin typeface="Cambria" panose="02040503050406030204" pitchFamily="18" charset="0"/>
                <a:ea typeface="Cambria" panose="02040503050406030204" pitchFamily="18" charset="0"/>
              </a:rPr>
              <a:t>UI Design/React</a:t>
            </a:r>
            <a:endParaRPr lang="en-IN" dirty="0">
              <a:latin typeface="Cambria" panose="02040503050406030204" pitchFamily="18" charset="0"/>
              <a:ea typeface="Cambria" panose="02040503050406030204" pitchFamily="18" charset="0"/>
            </a:endParaRPr>
          </a:p>
          <a:p>
            <a:pPr marL="76200" indent="0">
              <a:lnSpc>
                <a:spcPct val="107000"/>
              </a:lnSpc>
              <a:spcAft>
                <a:spcPts val="800"/>
              </a:spcAft>
              <a:buNone/>
            </a:pPr>
            <a:r>
              <a:rPr lang="en-US" b="1" dirty="0">
                <a:solidFill>
                  <a:schemeClr val="bg2">
                    <a:lumMod val="60000"/>
                    <a:lumOff val="40000"/>
                  </a:schemeClr>
                </a:solidFill>
                <a:latin typeface="Cambria" panose="02040503050406030204" pitchFamily="18" charset="0"/>
                <a:ea typeface="Cambria" panose="02040503050406030204" pitchFamily="18" charset="0"/>
              </a:rPr>
              <a:t>Stage 3: </a:t>
            </a:r>
            <a:r>
              <a:rPr lang="en-US" b="1" dirty="0">
                <a:solidFill>
                  <a:schemeClr val="tx1">
                    <a:lumMod val="95000"/>
                    <a:lumOff val="5000"/>
                  </a:schemeClr>
                </a:solidFill>
                <a:latin typeface="Cambria" panose="02040503050406030204" pitchFamily="18" charset="0"/>
                <a:ea typeface="Cambria" panose="02040503050406030204" pitchFamily="18" charset="0"/>
              </a:rPr>
              <a:t>Google Maps API Integration</a:t>
            </a:r>
          </a:p>
          <a:p>
            <a:pPr>
              <a:lnSpc>
                <a:spcPct val="107000"/>
              </a:lnSpc>
              <a:spcAft>
                <a:spcPts val="800"/>
              </a:spcAft>
            </a:pPr>
            <a:r>
              <a:rPr lang="en-US" dirty="0">
                <a:latin typeface="Cambria" panose="02040503050406030204" pitchFamily="18" charset="0"/>
                <a:ea typeface="Cambria" panose="02040503050406030204" pitchFamily="18" charset="0"/>
              </a:rPr>
              <a:t>Configuring the Google Maps API by obtaining an API key from Google Cloud</a:t>
            </a:r>
          </a:p>
          <a:p>
            <a:pPr marL="76200" indent="0">
              <a:lnSpc>
                <a:spcPct val="107000"/>
              </a:lnSpc>
              <a:spcAft>
                <a:spcPts val="800"/>
              </a:spcAft>
              <a:buNone/>
            </a:pPr>
            <a:r>
              <a:rPr lang="en-IN" b="1" dirty="0">
                <a:solidFill>
                  <a:schemeClr val="bg2">
                    <a:lumMod val="60000"/>
                    <a:lumOff val="40000"/>
                  </a:schemeClr>
                </a:solidFill>
                <a:latin typeface="Cambria" panose="02040503050406030204" pitchFamily="18" charset="0"/>
                <a:ea typeface="Cambria" panose="02040503050406030204" pitchFamily="18" charset="0"/>
              </a:rPr>
              <a:t>Stage 4: </a:t>
            </a:r>
            <a:r>
              <a:rPr lang="en-IN" b="1" dirty="0">
                <a:latin typeface="Cambria" panose="02040503050406030204" pitchFamily="18" charset="0"/>
                <a:ea typeface="Cambria" panose="02040503050406030204" pitchFamily="18" charset="0"/>
              </a:rPr>
              <a:t>Range Estimation Algorithm</a:t>
            </a:r>
          </a:p>
          <a:p>
            <a:pPr>
              <a:lnSpc>
                <a:spcPct val="107000"/>
              </a:lnSpc>
              <a:spcAft>
                <a:spcPts val="800"/>
              </a:spcAft>
            </a:pPr>
            <a:r>
              <a:rPr lang="en-US" dirty="0">
                <a:latin typeface="Cambria" panose="02040503050406030204" pitchFamily="18" charset="0"/>
                <a:ea typeface="Cambria" panose="02040503050406030204" pitchFamily="18" charset="0"/>
              </a:rPr>
              <a:t>Implementing logic in React to calculate the range based on the input </a:t>
            </a:r>
            <a:endParaRPr lang="en-IN" b="1" dirty="0">
              <a:latin typeface="Cambria" panose="02040503050406030204" pitchFamily="18" charset="0"/>
              <a:ea typeface="Cambria" panose="02040503050406030204" pitchFamily="18" charset="0"/>
            </a:endParaRPr>
          </a:p>
          <a:p>
            <a:pPr>
              <a:lnSpc>
                <a:spcPct val="107000"/>
              </a:lnSpc>
              <a:spcAft>
                <a:spcPts val="800"/>
              </a:spcAft>
            </a:pPr>
            <a:endParaRPr lang="en-US" b="1" dirty="0">
              <a:solidFill>
                <a:schemeClr val="tx1">
                  <a:lumMod val="95000"/>
                  <a:lumOff val="5000"/>
                </a:schemeClr>
              </a:solidFill>
              <a:latin typeface="Cambria" panose="02040503050406030204" pitchFamily="18" charset="0"/>
              <a:ea typeface="Cambria" panose="02040503050406030204" pitchFamily="18" charset="0"/>
            </a:endParaRPr>
          </a:p>
          <a:p>
            <a:pPr marL="76200" indent="0">
              <a:lnSpc>
                <a:spcPct val="107000"/>
              </a:lnSpc>
              <a:spcAft>
                <a:spcPts val="800"/>
              </a:spcAft>
              <a:buNone/>
            </a:pPr>
            <a:endParaRPr lang="en-US" dirty="0">
              <a:solidFill>
                <a:schemeClr val="tx1">
                  <a:lumMod val="95000"/>
                  <a:lumOff val="5000"/>
                </a:schemeClr>
              </a:solidFill>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129209" y="854766"/>
            <a:ext cx="11867321" cy="5307496"/>
          </a:xfrm>
          <a:prstGeom prst="rect">
            <a:avLst/>
          </a:prstGeom>
          <a:noFill/>
          <a:ln>
            <a:noFill/>
          </a:ln>
        </p:spPr>
        <p:txBody>
          <a:bodyPr spcFirstLastPara="1" wrap="square" lIns="91425" tIns="45700" rIns="91425" bIns="45700" numCol="2" spcCol="360000" anchor="t" anchorCtr="0">
            <a:noAutofit/>
          </a:bodyPr>
          <a:lstStyle/>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67381C8A-F8A2-F96A-8F78-7D0AAD2A33FD}"/>
              </a:ext>
            </a:extLst>
          </p:cNvPr>
          <p:cNvSpPr txBox="1"/>
          <p:nvPr/>
        </p:nvSpPr>
        <p:spPr>
          <a:xfrm>
            <a:off x="660797" y="1118532"/>
            <a:ext cx="11401994" cy="5025991"/>
          </a:xfrm>
          <a:prstGeom prst="rect">
            <a:avLst/>
          </a:prstGeom>
          <a:noFill/>
        </p:spPr>
        <p:txBody>
          <a:bodyPr wrap="square">
            <a:spAutoFit/>
          </a:bodyPr>
          <a:lstStyle/>
          <a:p>
            <a:pPr marL="76200" indent="0">
              <a:lnSpc>
                <a:spcPct val="107000"/>
              </a:lnSpc>
              <a:spcAft>
                <a:spcPts val="800"/>
              </a:spcAft>
              <a:buNone/>
            </a:pPr>
            <a:r>
              <a:rPr lang="en-IN" sz="2400" b="1" dirty="0">
                <a:solidFill>
                  <a:schemeClr val="bg2">
                    <a:lumMod val="60000"/>
                    <a:lumOff val="40000"/>
                  </a:schemeClr>
                </a:solidFill>
                <a:latin typeface="Cambria" panose="02040503050406030204" pitchFamily="18" charset="0"/>
                <a:ea typeface="Cambria" panose="02040503050406030204" pitchFamily="18" charset="0"/>
              </a:rPr>
              <a:t>Stage 5: </a:t>
            </a:r>
            <a:r>
              <a:rPr lang="en-IN" sz="2400" b="1" dirty="0">
                <a:latin typeface="Cambria" panose="02040503050406030204" pitchFamily="18" charset="0"/>
                <a:ea typeface="Cambria" panose="02040503050406030204" pitchFamily="18" charset="0"/>
              </a:rPr>
              <a:t>Display Nearest Charging Stations</a:t>
            </a:r>
          </a:p>
          <a:p>
            <a:pPr marL="419100" indent="-342900">
              <a:lnSpc>
                <a:spcPct val="107000"/>
              </a:lnSpc>
              <a:spcAft>
                <a:spcPts val="8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Once the user’s range is calculated, display nearby charging stations within that range on the map.</a:t>
            </a:r>
          </a:p>
          <a:p>
            <a:pPr marL="76200">
              <a:lnSpc>
                <a:spcPct val="107000"/>
              </a:lnSpc>
              <a:spcAft>
                <a:spcPts val="800"/>
              </a:spcAft>
            </a:pPr>
            <a:r>
              <a:rPr lang="en-US" sz="2400" b="1" dirty="0">
                <a:solidFill>
                  <a:schemeClr val="bg2">
                    <a:lumMod val="60000"/>
                    <a:lumOff val="40000"/>
                  </a:schemeClr>
                </a:solidFill>
                <a:latin typeface="Cambria" panose="02040503050406030204" pitchFamily="18" charset="0"/>
                <a:ea typeface="Cambria" panose="02040503050406030204" pitchFamily="18" charset="0"/>
              </a:rPr>
              <a:t>Stage 6: </a:t>
            </a:r>
            <a:r>
              <a:rPr lang="en-US" sz="2400" b="1" dirty="0">
                <a:latin typeface="Cambria" panose="02040503050406030204" pitchFamily="18" charset="0"/>
                <a:ea typeface="Cambria" panose="02040503050406030204" pitchFamily="18" charset="0"/>
              </a:rPr>
              <a:t>Routing and Directions</a:t>
            </a:r>
          </a:p>
          <a:p>
            <a:pPr marL="419100" indent="-342900">
              <a:lnSpc>
                <a:spcPct val="107000"/>
              </a:lnSpc>
              <a:spcAft>
                <a:spcPts val="8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Use Google Maps Directions API to provide navigation from the user’s current location to the selected charging station and  route optimization for multiple charging stations if needed.</a:t>
            </a:r>
          </a:p>
          <a:p>
            <a:pPr marL="76200">
              <a:lnSpc>
                <a:spcPct val="107000"/>
              </a:lnSpc>
              <a:spcAft>
                <a:spcPts val="800"/>
              </a:spcAft>
            </a:pPr>
            <a:r>
              <a:rPr lang="en-IN" sz="2400" b="1" dirty="0">
                <a:solidFill>
                  <a:schemeClr val="bg2">
                    <a:lumMod val="60000"/>
                    <a:lumOff val="40000"/>
                  </a:schemeClr>
                </a:solidFill>
                <a:latin typeface="Cambria" panose="02040503050406030204" pitchFamily="18" charset="0"/>
                <a:ea typeface="Cambria" panose="02040503050406030204" pitchFamily="18" charset="0"/>
              </a:rPr>
              <a:t>Stage 7: </a:t>
            </a:r>
            <a:r>
              <a:rPr lang="en-IN" sz="2400" b="1" dirty="0">
                <a:latin typeface="Cambria" panose="02040503050406030204" pitchFamily="18" charset="0"/>
                <a:ea typeface="Cambria" panose="02040503050406030204" pitchFamily="18" charset="0"/>
              </a:rPr>
              <a:t>Optimization &amp; Testing</a:t>
            </a:r>
          </a:p>
          <a:p>
            <a:pPr marL="419100" indent="-342900">
              <a:lnSpc>
                <a:spcPct val="107000"/>
              </a:lnSpc>
              <a:spcAft>
                <a:spcPts val="8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Improve UI/UX for displaying charging stations  and testing for various scenario, devices.</a:t>
            </a:r>
            <a:endParaRPr lang="en-IN" sz="2400" b="1" dirty="0">
              <a:latin typeface="Cambria" panose="02040503050406030204" pitchFamily="18" charset="0"/>
              <a:ea typeface="Cambria" panose="02040503050406030204" pitchFamily="18" charset="0"/>
            </a:endParaRPr>
          </a:p>
          <a:p>
            <a:pPr marL="76200">
              <a:lnSpc>
                <a:spcPct val="107000"/>
              </a:lnSpc>
              <a:spcAft>
                <a:spcPts val="800"/>
              </a:spcAft>
            </a:pPr>
            <a:endParaRPr lang="en-IN"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sp>
        <p:nvSpPr>
          <p:cNvPr id="3" name="AutoShape 2">
            <a:extLst>
              <a:ext uri="{FF2B5EF4-FFF2-40B4-BE49-F238E27FC236}">
                <a16:creationId xmlns:a16="http://schemas.microsoft.com/office/drawing/2014/main" id="{62630D55-43F3-DB8A-2BF8-53BF5EEC2453}"/>
              </a:ext>
            </a:extLst>
          </p:cNvPr>
          <p:cNvSpPr>
            <a:spLocks noChangeAspect="1" noChangeArrowheads="1"/>
          </p:cNvSpPr>
          <p:nvPr/>
        </p:nvSpPr>
        <p:spPr bwMode="auto">
          <a:xfrm>
            <a:off x="5943600" y="3276600"/>
            <a:ext cx="4300538" cy="43005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5C47AC47-2F12-8C02-41B1-4C35DC708E1C}"/>
              </a:ext>
            </a:extLst>
          </p:cNvPr>
          <p:cNvPicPr>
            <a:picLocks noChangeAspect="1"/>
          </p:cNvPicPr>
          <p:nvPr/>
        </p:nvPicPr>
        <p:blipFill>
          <a:blip r:embed="rId3"/>
          <a:stretch>
            <a:fillRect/>
          </a:stretch>
        </p:blipFill>
        <p:spPr>
          <a:xfrm>
            <a:off x="812800" y="1143000"/>
            <a:ext cx="10566400" cy="4895299"/>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609600" indent="-457200">
              <a:spcBef>
                <a:spcPts val="0"/>
              </a:spcBef>
              <a:buFont typeface="+mj-lt"/>
              <a:buAutoNum type="arabicPeriod"/>
            </a:pPr>
            <a:r>
              <a:rPr lang="en-IN" dirty="0">
                <a:latin typeface="Cambria" panose="02040503050406030204" pitchFamily="18" charset="0"/>
                <a:ea typeface="Cambria" panose="02040503050406030204" pitchFamily="18" charset="0"/>
              </a:rPr>
              <a:t>Tiwary, A., Mishra, S., &amp; Kumar, U. (2024). Electric vehicle range estimation based on driving behaviour employing long short-term memory neural network. </a:t>
            </a:r>
            <a:r>
              <a:rPr lang="en-IN" i="1" dirty="0">
                <a:latin typeface="Cambria" panose="02040503050406030204" pitchFamily="18" charset="0"/>
                <a:ea typeface="Cambria" panose="02040503050406030204" pitchFamily="18" charset="0"/>
              </a:rPr>
              <a:t>2024 International Symposium on Power Electronics, Electrical Drives, Automation and Motion (SPEEDAM)</a:t>
            </a:r>
            <a:r>
              <a:rPr lang="en-IN" dirty="0">
                <a:latin typeface="Cambria" panose="02040503050406030204" pitchFamily="18" charset="0"/>
                <a:ea typeface="Cambria" panose="02040503050406030204" pitchFamily="18" charset="0"/>
              </a:rPr>
              <a:t>, 551-555. </a:t>
            </a:r>
            <a:r>
              <a:rPr lang="en-IN" dirty="0">
                <a:latin typeface="Cambria" panose="02040503050406030204" pitchFamily="18" charset="0"/>
                <a:ea typeface="Cambria" panose="02040503050406030204" pitchFamily="18" charset="0"/>
                <a:hlinkClick r:id="rId3"/>
              </a:rPr>
              <a:t>https://doi.org/10.1109/SPEEDAM61530.2024.10609085</a:t>
            </a:r>
            <a:endParaRPr lang="en-IN" dirty="0">
              <a:latin typeface="Cambria" panose="02040503050406030204" pitchFamily="18" charset="0"/>
              <a:ea typeface="Cambria" panose="02040503050406030204" pitchFamily="18" charset="0"/>
            </a:endParaRPr>
          </a:p>
          <a:p>
            <a:pPr marL="152400" indent="0">
              <a:spcBef>
                <a:spcPts val="0"/>
              </a:spcBef>
              <a:buNone/>
            </a:pPr>
            <a:endParaRPr lang="en-IN" dirty="0">
              <a:latin typeface="Cambria" panose="02040503050406030204" pitchFamily="18" charset="0"/>
              <a:ea typeface="Cambria" panose="02040503050406030204" pitchFamily="18" charset="0"/>
            </a:endParaRPr>
          </a:p>
          <a:p>
            <a:pPr marL="609600" indent="-457200">
              <a:spcBef>
                <a:spcPts val="0"/>
              </a:spcBef>
              <a:buFont typeface="+mj-lt"/>
              <a:buAutoNum type="arabicPeriod" startAt="2"/>
            </a:pPr>
            <a:r>
              <a:rPr lang="en-US" dirty="0">
                <a:latin typeface="Cambria" panose="02040503050406030204" pitchFamily="18" charset="0"/>
                <a:ea typeface="Cambria" panose="02040503050406030204" pitchFamily="18" charset="0"/>
              </a:rPr>
              <a:t>Shekhar, A., Prasanth, V., Bauer, P., &amp; </a:t>
            </a:r>
            <a:r>
              <a:rPr lang="en-US" dirty="0" err="1">
                <a:latin typeface="Cambria" panose="02040503050406030204" pitchFamily="18" charset="0"/>
                <a:ea typeface="Cambria" panose="02040503050406030204" pitchFamily="18" charset="0"/>
              </a:rPr>
              <a:t>Bolech</a:t>
            </a:r>
            <a:r>
              <a:rPr lang="en-US" dirty="0">
                <a:latin typeface="Cambria" panose="02040503050406030204" pitchFamily="18" charset="0"/>
                <a:ea typeface="Cambria" panose="02040503050406030204" pitchFamily="18" charset="0"/>
              </a:rPr>
              <a:t>, M. (2015). Generic methodology for driving range estimation of electric vehicle with on-road charging. </a:t>
            </a:r>
            <a:r>
              <a:rPr lang="en-US" i="1" dirty="0">
                <a:latin typeface="Cambria" panose="02040503050406030204" pitchFamily="18" charset="0"/>
                <a:ea typeface="Cambria" panose="02040503050406030204" pitchFamily="18" charset="0"/>
              </a:rPr>
              <a:t>2015 IEEE Transportation Electrification Conference and Expo (ITEC)</a:t>
            </a:r>
            <a:r>
              <a:rPr lang="en-US" dirty="0">
                <a:latin typeface="Cambria" panose="02040503050406030204" pitchFamily="18" charset="0"/>
                <a:ea typeface="Cambria" panose="02040503050406030204" pitchFamily="18" charset="0"/>
              </a:rPr>
              <a:t>, 1-8. </a:t>
            </a:r>
            <a:r>
              <a:rPr lang="en-US" dirty="0">
                <a:latin typeface="Cambria" panose="02040503050406030204" pitchFamily="18" charset="0"/>
                <a:ea typeface="Cambria" panose="02040503050406030204" pitchFamily="18" charset="0"/>
                <a:hlinkClick r:id="rId4"/>
              </a:rPr>
              <a:t>https://doi.org/10.1109/ITEC.2015.7165763</a:t>
            </a: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startAt="2"/>
            </a:pP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startAt="2"/>
            </a:pPr>
            <a:r>
              <a:rPr lang="en-IN" dirty="0" err="1">
                <a:latin typeface="Cambria" panose="02040503050406030204" pitchFamily="18" charset="0"/>
                <a:ea typeface="Cambria" panose="02040503050406030204" pitchFamily="18" charset="0"/>
              </a:rPr>
              <a:t>Sağlam</a:t>
            </a:r>
            <a:r>
              <a:rPr lang="en-IN" dirty="0">
                <a:latin typeface="Cambria" panose="02040503050406030204" pitchFamily="18" charset="0"/>
                <a:ea typeface="Cambria" panose="02040503050406030204" pitchFamily="18" charset="0"/>
              </a:rPr>
              <a:t>, B., </a:t>
            </a:r>
            <a:r>
              <a:rPr lang="en-IN" dirty="0" err="1">
                <a:latin typeface="Cambria" panose="02040503050406030204" pitchFamily="18" charset="0"/>
                <a:ea typeface="Cambria" panose="02040503050406030204" pitchFamily="18" charset="0"/>
              </a:rPr>
              <a:t>Bostancı</a:t>
            </a:r>
            <a:r>
              <a:rPr lang="en-IN" dirty="0">
                <a:latin typeface="Cambria" panose="02040503050406030204" pitchFamily="18" charset="0"/>
                <a:ea typeface="Cambria" panose="02040503050406030204" pitchFamily="18" charset="0"/>
              </a:rPr>
              <a:t>, E., &amp; </a:t>
            </a:r>
            <a:r>
              <a:rPr lang="en-IN" dirty="0" err="1">
                <a:latin typeface="Cambria" panose="02040503050406030204" pitchFamily="18" charset="0"/>
                <a:ea typeface="Cambria" panose="02040503050406030204" pitchFamily="18" charset="0"/>
              </a:rPr>
              <a:t>Göl</a:t>
            </a:r>
            <a:r>
              <a:rPr lang="en-IN" dirty="0">
                <a:latin typeface="Cambria" panose="02040503050406030204" pitchFamily="18" charset="0"/>
                <a:ea typeface="Cambria" panose="02040503050406030204" pitchFamily="18" charset="0"/>
              </a:rPr>
              <a:t>, M. (2021). Parameter estimation of electric vehicles for improved range prediction. </a:t>
            </a:r>
            <a:r>
              <a:rPr lang="en-IN" i="1" dirty="0">
                <a:latin typeface="Cambria" panose="02040503050406030204" pitchFamily="18" charset="0"/>
                <a:ea typeface="Cambria" panose="02040503050406030204" pitchFamily="18" charset="0"/>
              </a:rPr>
              <a:t>2021 IEEE PES Innovative Smart Grid Technologies Europe (ISGT Europe)</a:t>
            </a:r>
            <a:r>
              <a:rPr lang="en-IN" dirty="0">
                <a:latin typeface="Cambria" panose="02040503050406030204" pitchFamily="18" charset="0"/>
                <a:ea typeface="Cambria" panose="02040503050406030204" pitchFamily="18" charset="0"/>
              </a:rPr>
              <a:t>, 1-5. </a:t>
            </a:r>
            <a:r>
              <a:rPr lang="en-IN" dirty="0">
                <a:latin typeface="Cambria" panose="02040503050406030204" pitchFamily="18" charset="0"/>
                <a:ea typeface="Cambria" panose="02040503050406030204" pitchFamily="18" charset="0"/>
                <a:hlinkClick r:id="rId5"/>
              </a:rPr>
              <a:t>https://doi.org/10.1109/ISGTEurope52324.2021.9640048</a:t>
            </a: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startAt="2"/>
            </a:pPr>
            <a:endParaRPr lang="en-IN"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841</TotalTime>
  <Words>609</Words>
  <Application>Microsoft Office PowerPoint</Application>
  <PresentationFormat>Widescreen</PresentationFormat>
  <Paragraphs>79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vt:lpstr>
      <vt:lpstr>Verdana</vt:lpstr>
      <vt:lpstr>Wingdings</vt:lpstr>
      <vt:lpstr>Bioinformatics</vt:lpstr>
      <vt:lpstr>Charge Route : Building a webapp for range estimation &amp; showing nearest charging station for EV</vt:lpstr>
      <vt:lpstr>Content</vt:lpstr>
      <vt:lpstr>Problem Statement  </vt:lpstr>
      <vt:lpstr>Github Link</vt:lpstr>
      <vt:lpstr>Analysis of Problem Statement</vt:lpstr>
      <vt:lpstr>Analysis of Problem Statement</vt:lpstr>
      <vt:lpstr>Analysis of Problem Statement</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aanchal sameer</cp:lastModifiedBy>
  <cp:revision>56</cp:revision>
  <dcterms:modified xsi:type="dcterms:W3CDTF">2024-09-16T14:11:51Z</dcterms:modified>
</cp:coreProperties>
</file>