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ink/ink1.xml" ContentType="application/inkml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5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70" r:id="rId13"/>
    <p:sldId id="268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notesMaster" Target="notesMasters/notesMaster1.xml" /><Relationship Id="rId10" Type="http://schemas.openxmlformats.org/officeDocument/2006/relationships/slide" Target="slides/slide9.xml" /><Relationship Id="rId19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15:10:41.926"/>
    </inkml:context>
    <inkml:brush xml:id="br0">
      <inkml:brushProperty name="width" value="0.05" units="cm"/>
      <inkml:brushProperty name="height" value="0.3" units="cm"/>
      <inkml:brushProperty name="color" value="#849398"/>
      <inkml:brushProperty name="inkEffects" value="pencil"/>
    </inkml:brush>
  </inkml:definitions>
  <inkml:trace contextRef="#ctx0" brushRef="#br0">0 1 16383,'0'0'0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76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8844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656844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7552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924734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5867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8/30/2024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570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8768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  <p:extLst>
      <p:ext uri="{BB962C8B-B14F-4D97-AF65-F5344CB8AC3E}">
        <p14:creationId xmlns:p14="http://schemas.microsoft.com/office/powerpoint/2010/main" val="2834632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393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3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8/30/2024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667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654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559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252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531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392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538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  <p:sldLayoutId id="2147483700" r:id="rId15"/>
    <p:sldLayoutId id="2147483701" r:id="rId16"/>
    <p:sldLayoutId id="214748370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7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7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6.xml" /><Relationship Id="rId5" Type="http://schemas.openxmlformats.org/officeDocument/2006/relationships/image" Target="../media/image12.jpeg" /><Relationship Id="rId4" Type="http://schemas.openxmlformats.org/officeDocument/2006/relationships/image" Target="../media/image11.png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 /><Relationship Id="rId1" Type="http://schemas.openxmlformats.org/officeDocument/2006/relationships/slideLayout" Target="../slideLayouts/slideLayout6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6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6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6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6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6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6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6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238126" y="579088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B687D40-FD25-6222-CD8A-DD143ED39BF7}"/>
              </a:ext>
            </a:extLst>
          </p:cNvPr>
          <p:cNvSpPr txBox="1"/>
          <p:nvPr/>
        </p:nvSpPr>
        <p:spPr>
          <a:xfrm>
            <a:off x="4524376" y="2472928"/>
            <a:ext cx="65008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GB" dirty="0"/>
          </a:p>
          <a:p>
            <a:pPr algn="l"/>
            <a:endParaRPr lang="en-GB" dirty="0"/>
          </a:p>
          <a:p>
            <a:pPr algn="l"/>
            <a:endParaRPr lang="en-GB" dirty="0"/>
          </a:p>
          <a:p>
            <a:pPr algn="l"/>
            <a:r>
              <a:rPr lang="en-GB" dirty="0"/>
              <a:t>                            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8F4A44A-76C3-67F5-CEF7-B6DAFCC46612}"/>
              </a:ext>
            </a:extLst>
          </p:cNvPr>
          <p:cNvSpPr txBox="1"/>
          <p:nvPr/>
        </p:nvSpPr>
        <p:spPr>
          <a:xfrm>
            <a:off x="2303857" y="3028772"/>
            <a:ext cx="75842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dirty="0"/>
              <a:t>         STUDENT NAME : S. AANCHANA DEVI </a:t>
            </a:r>
          </a:p>
          <a:p>
            <a:pPr algn="l"/>
            <a:r>
              <a:rPr lang="en-GB" dirty="0"/>
              <a:t>         REGISTER NO : 312214973</a:t>
            </a:r>
          </a:p>
          <a:p>
            <a:pPr algn="l"/>
            <a:r>
              <a:rPr lang="en-GB" dirty="0"/>
              <a:t>         DEPARTMENT : COMMERCE </a:t>
            </a:r>
          </a:p>
          <a:p>
            <a:pPr algn="l"/>
            <a:r>
              <a:rPr lang="en-GB" dirty="0"/>
              <a:t>          COLLEGE : SOKA IKEDA COLLEGE OF ARTS AND SCIENCE FOR WOMEN 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B505C4B-7287-63EE-F7B3-55658B5646DA}"/>
              </a:ext>
            </a:extLst>
          </p:cNvPr>
          <p:cNvSpPr txBox="1"/>
          <p:nvPr/>
        </p:nvSpPr>
        <p:spPr>
          <a:xfrm>
            <a:off x="4657725" y="1722834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8B30A1D-AE33-FFB5-A339-087ADFB2D806}"/>
              </a:ext>
            </a:extLst>
          </p:cNvPr>
          <p:cNvSpPr txBox="1"/>
          <p:nvPr/>
        </p:nvSpPr>
        <p:spPr>
          <a:xfrm>
            <a:off x="5181600" y="2187178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FBE0862-6210-022C-8C12-39DD271B511F}"/>
              </a:ext>
            </a:extLst>
          </p:cNvPr>
          <p:cNvSpPr txBox="1"/>
          <p:nvPr/>
        </p:nvSpPr>
        <p:spPr>
          <a:xfrm flipV="1">
            <a:off x="3238498" y="-2357200"/>
            <a:ext cx="5715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dirty="0"/>
              <a:t>STUDENT NAME : 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0" y="-166370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8D7411C-1CC4-A086-E83C-54572079AD90}"/>
              </a:ext>
            </a:extLst>
          </p:cNvPr>
          <p:cNvSpPr txBox="1"/>
          <p:nvPr/>
        </p:nvSpPr>
        <p:spPr>
          <a:xfrm>
            <a:off x="0" y="525141"/>
            <a:ext cx="9856290" cy="8679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dirty="0"/>
              <a:t>Analysis employee performance in excel involves gathering relevant data creating models and using various excel functions and tools to evaluate performance metrics. Here’s a basic guide on how to approach this</a:t>
            </a:r>
          </a:p>
          <a:p>
            <a:pPr algn="l"/>
            <a:r>
              <a:rPr lang="en-GB" dirty="0"/>
              <a:t>                             1.Gather data</a:t>
            </a:r>
          </a:p>
          <a:p>
            <a:pPr algn="l"/>
            <a:r>
              <a:rPr lang="en-GB" dirty="0"/>
              <a:t>                        •Collect employee data</a:t>
            </a:r>
          </a:p>
          <a:p>
            <a:pPr algn="l"/>
            <a:r>
              <a:rPr lang="en-GB" dirty="0"/>
              <a:t>                        • set KPIs</a:t>
            </a:r>
          </a:p>
          <a:p>
            <a:pPr algn="l"/>
            <a:r>
              <a:rPr lang="en-GB" dirty="0"/>
              <a:t>2. Data Organisations</a:t>
            </a:r>
          </a:p>
          <a:p>
            <a:pPr algn="l"/>
            <a:r>
              <a:rPr lang="en-GB" dirty="0"/>
              <a:t>                         •Create data table</a:t>
            </a:r>
          </a:p>
          <a:p>
            <a:pPr algn="l"/>
            <a:r>
              <a:rPr lang="en-GB" dirty="0"/>
              <a:t>                         • add a data column </a:t>
            </a:r>
          </a:p>
          <a:p>
            <a:pPr algn="l"/>
            <a:r>
              <a:rPr lang="en-GB" dirty="0"/>
              <a:t>3. Data analysis using excel function </a:t>
            </a:r>
          </a:p>
          <a:p>
            <a:pPr algn="l"/>
            <a:r>
              <a:rPr lang="en-GB" dirty="0"/>
              <a:t>                         • calculate performance matrix’s</a:t>
            </a:r>
          </a:p>
          <a:p>
            <a:pPr algn="l"/>
            <a:r>
              <a:rPr lang="en-GB" dirty="0"/>
              <a:t>                         • Weighted average </a:t>
            </a:r>
          </a:p>
          <a:p>
            <a:pPr algn="l"/>
            <a:r>
              <a:rPr lang="en-GB" dirty="0"/>
              <a:t>4. Using excel tools for analysis </a:t>
            </a:r>
          </a:p>
          <a:p>
            <a:pPr algn="l"/>
            <a:r>
              <a:rPr lang="en-GB" dirty="0"/>
              <a:t>                          •Pivot tables </a:t>
            </a:r>
          </a:p>
          <a:p>
            <a:pPr algn="l"/>
            <a:r>
              <a:rPr lang="en-GB" dirty="0"/>
              <a:t>                          • Conditional formatting </a:t>
            </a:r>
          </a:p>
          <a:p>
            <a:pPr algn="l"/>
            <a:r>
              <a:rPr lang="en-GB" dirty="0"/>
              <a:t>5. Employee performance model example </a:t>
            </a:r>
          </a:p>
          <a:p>
            <a:pPr algn="l"/>
            <a:r>
              <a:rPr lang="en-GB" dirty="0"/>
              <a:t>                          • rating model</a:t>
            </a:r>
          </a:p>
          <a:p>
            <a:pPr algn="l"/>
            <a:r>
              <a:rPr lang="en-GB" dirty="0"/>
              <a:t>                         • performance index</a:t>
            </a:r>
          </a:p>
          <a:p>
            <a:pPr algn="l"/>
            <a:r>
              <a:rPr lang="en-GB" dirty="0"/>
              <a:t>6. Forecasting and trend analysis </a:t>
            </a:r>
          </a:p>
          <a:p>
            <a:pPr algn="l"/>
            <a:r>
              <a:rPr lang="en-GB" dirty="0"/>
              <a:t>                          • </a:t>
            </a:r>
            <a:r>
              <a:rPr lang="en-GB" dirty="0" err="1"/>
              <a:t>Trendlines</a:t>
            </a:r>
            <a:endParaRPr lang="en-GB" dirty="0"/>
          </a:p>
          <a:p>
            <a:pPr algn="l"/>
            <a:r>
              <a:rPr lang="en-GB" dirty="0"/>
              <a:t>                          • forecasting </a:t>
            </a:r>
          </a:p>
          <a:p>
            <a:pPr algn="l"/>
            <a:endParaRPr lang="en-GB" dirty="0"/>
          </a:p>
          <a:p>
            <a:pPr algn="l"/>
            <a:r>
              <a:rPr lang="en-GB" dirty="0"/>
              <a:t>  </a:t>
            </a:r>
          </a:p>
          <a:p>
            <a:pPr algn="l"/>
            <a:r>
              <a:rPr lang="en-GB" dirty="0"/>
              <a:t>                      </a:t>
            </a:r>
          </a:p>
          <a:p>
            <a:pPr algn="l"/>
            <a:r>
              <a:rPr lang="en-GB" dirty="0"/>
              <a:t> </a:t>
            </a:r>
          </a:p>
          <a:p>
            <a:pPr algn="l"/>
            <a:r>
              <a:rPr lang="en-GB" dirty="0"/>
              <a:t>                </a:t>
            </a:r>
          </a:p>
          <a:p>
            <a:pPr algn="l"/>
            <a:r>
              <a:rPr lang="en-GB" dirty="0"/>
              <a:t> </a:t>
            </a:r>
          </a:p>
          <a:p>
            <a:pPr algn="l"/>
            <a:endParaRPr lang="en-GB" dirty="0"/>
          </a:p>
          <a:p>
            <a:pPr algn="l"/>
            <a:r>
              <a:rPr lang="en-GB" dirty="0"/>
              <a:t>  </a:t>
            </a:r>
          </a:p>
          <a:p>
            <a:pPr algn="l"/>
            <a:r>
              <a:rPr lang="en-GB" dirty="0"/>
              <a:t>                      </a:t>
            </a:r>
          </a:p>
          <a:p>
            <a:pPr algn="l"/>
            <a:r>
              <a:rPr lang="en-GB" dirty="0"/>
              <a:t>      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487CD-74C9-5E2E-C3B2-1033A445CAF5}"/>
              </a:ext>
            </a:extLst>
          </p:cNvPr>
          <p:cNvSpPr txBox="1"/>
          <p:nvPr/>
        </p:nvSpPr>
        <p:spPr>
          <a:xfrm>
            <a:off x="0" y="319420"/>
            <a:ext cx="12192000" cy="4898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B38192-32CA-644E-489F-66DC5CB26BE0}"/>
              </a:ext>
            </a:extLst>
          </p:cNvPr>
          <p:cNvSpPr txBox="1"/>
          <p:nvPr/>
        </p:nvSpPr>
        <p:spPr>
          <a:xfrm>
            <a:off x="1167855" y="835083"/>
            <a:ext cx="9856290" cy="42814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09CE52-857A-9DCF-8124-BEA22B08D528}"/>
              </a:ext>
            </a:extLst>
          </p:cNvPr>
          <p:cNvSpPr txBox="1"/>
          <p:nvPr/>
        </p:nvSpPr>
        <p:spPr>
          <a:xfrm>
            <a:off x="511969" y="-726281"/>
            <a:ext cx="6325790" cy="5855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81062" y="222074"/>
            <a:ext cx="3271244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927AB44-04E6-824E-91D6-CF3D090C2141}"/>
              </a:ext>
            </a:extLst>
          </p:cNvPr>
          <p:cNvSpPr txBox="1"/>
          <p:nvPr/>
        </p:nvSpPr>
        <p:spPr>
          <a:xfrm>
            <a:off x="3712097" y="4180899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mc:AlternateContent xmlns:mc="http://schemas.openxmlformats.org/markup-compatibility/2006">
        <mc:Choice xmlns="" xmlns:p14="http://schemas.microsoft.com/office/powerpoint/2010/main" xmlns:aink="http://schemas.microsoft.com/office/drawing/2016/ink" Requires="p14 aink">
          <p:contentPart p14:bwMode="auto" r:id="rId3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56762321-1372-BAD6-BE34-0F05B00DEE08}"/>
                  </a:ext>
                </a:extLst>
              </p14:cNvPr>
              <p14:cNvContentPartPr/>
              <p14:nvPr/>
            </p14:nvContentPartPr>
            <p14:xfrm>
              <a:off x="6052942" y="2253457"/>
              <a:ext cx="360" cy="36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56762321-1372-BAD6-BE34-0F05B00DEE0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043942" y="2199817"/>
                <a:ext cx="18000" cy="108000"/>
              </a:xfrm>
              <a:prstGeom prst="rect">
                <a:avLst/>
              </a:prstGeom>
            </p:spPr>
          </p:pic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21464A50-557A-667B-6E2D-89FEF175629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551" y="1137727"/>
            <a:ext cx="7890799" cy="474607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94530DE-1F6F-EA39-3D39-36B5DFD78AD9}"/>
              </a:ext>
            </a:extLst>
          </p:cNvPr>
          <p:cNvSpPr txBox="1"/>
          <p:nvPr/>
        </p:nvSpPr>
        <p:spPr>
          <a:xfrm>
            <a:off x="5008959" y="1657350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1D46B55-ED0F-E846-0C2E-70790F601E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003" y="1725544"/>
            <a:ext cx="9648997" cy="29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7182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8220" y="401652"/>
            <a:ext cx="10681335" cy="75819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037CE1-B8FA-281B-05D9-30AC7789EC7B}"/>
              </a:ext>
            </a:extLst>
          </p:cNvPr>
          <p:cNvSpPr txBox="1"/>
          <p:nvPr/>
        </p:nvSpPr>
        <p:spPr>
          <a:xfrm>
            <a:off x="340111" y="1227924"/>
            <a:ext cx="7248293" cy="14423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B163EF-6B5F-67D9-9518-43A581D705FB}"/>
              </a:ext>
            </a:extLst>
          </p:cNvPr>
          <p:cNvSpPr txBox="1"/>
          <p:nvPr/>
        </p:nvSpPr>
        <p:spPr>
          <a:xfrm>
            <a:off x="4998404" y="2423215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7C62AD-FD52-EFB4-5309-09C58188C71E}"/>
              </a:ext>
            </a:extLst>
          </p:cNvPr>
          <p:cNvSpPr txBox="1"/>
          <p:nvPr/>
        </p:nvSpPr>
        <p:spPr>
          <a:xfrm>
            <a:off x="701227" y="1404938"/>
            <a:ext cx="838324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dirty="0"/>
              <a:t>  </a:t>
            </a:r>
          </a:p>
          <a:p>
            <a:pPr algn="l"/>
            <a:r>
              <a:rPr lang="en-GB" dirty="0"/>
              <a:t>                         The analysis of employee performance reveals server  key insights.firstly for insurance, employee in consistently perform above indicating. Conversely has shown areas needing improvement, particularly in specific metrics or behaviour.</a:t>
            </a:r>
          </a:p>
          <a:p>
            <a:pPr algn="l"/>
            <a:r>
              <a:rPr lang="en-GB" dirty="0"/>
              <a:t>                Comparing performance against company bench marks , mention any  significant deviation or alignments . For example specific observation which suggests that implication of the observation </a:t>
            </a:r>
          </a:p>
          <a:p>
            <a:pPr algn="l"/>
            <a:r>
              <a:rPr lang="en-GB" dirty="0"/>
              <a:t>           Patterns observed include describe any relevant patterns. This correlation between and performance outcome highlights . </a:t>
            </a:r>
          </a:p>
          <a:p>
            <a:pPr algn="l"/>
            <a:r>
              <a:rPr lang="en-GB" dirty="0"/>
              <a:t>             </a:t>
            </a:r>
          </a:p>
          <a:p>
            <a:pPr algn="l"/>
            <a:r>
              <a:rPr lang="en-GB" dirty="0"/>
              <a:t>             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9E70FE-1D66-42E2-A08F-3991BC99AD6D}"/>
              </a:ext>
            </a:extLst>
          </p:cNvPr>
          <p:cNvSpPr txBox="1"/>
          <p:nvPr/>
        </p:nvSpPr>
        <p:spPr>
          <a:xfrm>
            <a:off x="5003594" y="2431254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F36C7D-FDF4-B960-E463-49EE7E40FF80}"/>
              </a:ext>
            </a:extLst>
          </p:cNvPr>
          <p:cNvSpPr txBox="1"/>
          <p:nvPr/>
        </p:nvSpPr>
        <p:spPr>
          <a:xfrm>
            <a:off x="5004075" y="2429671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1DEB34-6417-C554-7CB9-0F0BDA53547A}"/>
              </a:ext>
            </a:extLst>
          </p:cNvPr>
          <p:cNvSpPr txBox="1"/>
          <p:nvPr/>
        </p:nvSpPr>
        <p:spPr>
          <a:xfrm>
            <a:off x="5004075" y="2429671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6014C3D-2152-E961-4DBC-EE90FAFD283D}"/>
              </a:ext>
            </a:extLst>
          </p:cNvPr>
          <p:cNvSpPr txBox="1"/>
          <p:nvPr/>
        </p:nvSpPr>
        <p:spPr>
          <a:xfrm>
            <a:off x="5004075" y="2429671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60F977-11A3-ECF7-B907-548DA04DC384}"/>
              </a:ext>
            </a:extLst>
          </p:cNvPr>
          <p:cNvSpPr txBox="1"/>
          <p:nvPr/>
        </p:nvSpPr>
        <p:spPr>
          <a:xfrm>
            <a:off x="5004075" y="2429671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622659-B34C-A9D1-F534-57A73306FEDB}"/>
              </a:ext>
            </a:extLst>
          </p:cNvPr>
          <p:cNvSpPr txBox="1"/>
          <p:nvPr/>
        </p:nvSpPr>
        <p:spPr>
          <a:xfrm>
            <a:off x="5004075" y="2429671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EAFC35C-7314-1105-8107-73B2A7D23457}"/>
              </a:ext>
            </a:extLst>
          </p:cNvPr>
          <p:cNvSpPr txBox="1"/>
          <p:nvPr/>
        </p:nvSpPr>
        <p:spPr>
          <a:xfrm>
            <a:off x="5004075" y="2429671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24AD81B-8199-AAC3-B070-C1B3CE41656E}"/>
              </a:ext>
            </a:extLst>
          </p:cNvPr>
          <p:cNvSpPr txBox="1"/>
          <p:nvPr/>
        </p:nvSpPr>
        <p:spPr>
          <a:xfrm>
            <a:off x="5004075" y="2429671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6D660BB-5EBD-6A06-E221-788A016C5242}"/>
              </a:ext>
            </a:extLst>
          </p:cNvPr>
          <p:cNvSpPr txBox="1"/>
          <p:nvPr/>
        </p:nvSpPr>
        <p:spPr>
          <a:xfrm>
            <a:off x="5004075" y="2429671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ED54B36-1CB6-3222-B8C8-96218357201F}"/>
              </a:ext>
            </a:extLst>
          </p:cNvPr>
          <p:cNvSpPr txBox="1"/>
          <p:nvPr/>
        </p:nvSpPr>
        <p:spPr>
          <a:xfrm>
            <a:off x="5004075" y="2429671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6069455-A191-6E9A-8A48-BFFE23205577}"/>
              </a:ext>
            </a:extLst>
          </p:cNvPr>
          <p:cNvSpPr txBox="1"/>
          <p:nvPr/>
        </p:nvSpPr>
        <p:spPr>
          <a:xfrm>
            <a:off x="334440" y="1221469"/>
            <a:ext cx="6300622" cy="335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198B4E-38AC-3642-C991-2B5F1535358B}"/>
              </a:ext>
            </a:extLst>
          </p:cNvPr>
          <p:cNvSpPr txBox="1"/>
          <p:nvPr/>
        </p:nvSpPr>
        <p:spPr>
          <a:xfrm>
            <a:off x="5003006" y="2097881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 flipH="1">
            <a:off x="12196823" y="0"/>
            <a:ext cx="304739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 flipH="1">
            <a:off x="-45719" y="4010025"/>
            <a:ext cx="45719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 flipH="1">
            <a:off x="12192000" y="0"/>
            <a:ext cx="289713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207693" y="3655122"/>
            <a:ext cx="2546031" cy="2620582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004487" y="285674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01E8521-F157-5350-38F9-2B791653F3D6}"/>
              </a:ext>
            </a:extLst>
          </p:cNvPr>
          <p:cNvSpPr txBox="1"/>
          <p:nvPr/>
        </p:nvSpPr>
        <p:spPr>
          <a:xfrm>
            <a:off x="8207693" y="338835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79FF20E-3F68-3DD7-42C7-205C0E9B54E1}"/>
              </a:ext>
            </a:extLst>
          </p:cNvPr>
          <p:cNvSpPr txBox="1"/>
          <p:nvPr/>
        </p:nvSpPr>
        <p:spPr>
          <a:xfrm>
            <a:off x="40081" y="1253235"/>
            <a:ext cx="92024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dirty="0"/>
              <a:t>Suppose your problem statement is analysis the monthly performance of employees in a sales department to identify high performers and those needing improvement .You’ll typically start by identifying key performance indicators (KPIs)relevant to your problem statement.Here’s a step-by-step guide.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60F22B9-8BC3-A410-29AA-91D45C2B40CC}"/>
              </a:ext>
            </a:extLst>
          </p:cNvPr>
          <p:cNvSpPr txBox="1"/>
          <p:nvPr/>
        </p:nvSpPr>
        <p:spPr>
          <a:xfrm>
            <a:off x="5181600" y="1023802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DE7CAD7-8C4E-9A0C-77AA-6FECE9016E74}"/>
              </a:ext>
            </a:extLst>
          </p:cNvPr>
          <p:cNvSpPr txBox="1"/>
          <p:nvPr/>
        </p:nvSpPr>
        <p:spPr>
          <a:xfrm>
            <a:off x="1657291" y="2535131"/>
            <a:ext cx="512586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dirty="0"/>
              <a:t>1.Data collection </a:t>
            </a:r>
          </a:p>
          <a:p>
            <a:pPr algn="l"/>
            <a:r>
              <a:rPr lang="en-IN" dirty="0"/>
              <a:t>         •Employee details </a:t>
            </a:r>
            <a:endParaRPr lang="en-GB" dirty="0"/>
          </a:p>
          <a:p>
            <a:pPr algn="l"/>
            <a:r>
              <a:rPr lang="en-GB" dirty="0"/>
              <a:t>         •performance metrics </a:t>
            </a:r>
          </a:p>
          <a:p>
            <a:pPr algn="l"/>
            <a:r>
              <a:rPr lang="en-GB" dirty="0"/>
              <a:t>         •Time frame</a:t>
            </a:r>
          </a:p>
          <a:p>
            <a:pPr algn="l"/>
            <a:r>
              <a:rPr lang="en-GB" dirty="0"/>
              <a:t>2. Data entry in excel</a:t>
            </a:r>
          </a:p>
          <a:p>
            <a:pPr algn="l"/>
            <a:r>
              <a:rPr lang="en-GB" dirty="0"/>
              <a:t>        Create a spreadsheet with the necessary columns :</a:t>
            </a:r>
          </a:p>
          <a:p>
            <a:pPr algn="l"/>
            <a:r>
              <a:rPr lang="en-GB" dirty="0"/>
              <a:t>            •column A: Employee ID</a:t>
            </a:r>
          </a:p>
          <a:p>
            <a:pPr algn="l"/>
            <a:r>
              <a:rPr lang="en-GB" dirty="0"/>
              <a:t>            •column B: Employee Name</a:t>
            </a:r>
          </a:p>
          <a:p>
            <a:pPr algn="l"/>
            <a:r>
              <a:rPr lang="en-GB" dirty="0"/>
              <a:t>            • column C: Sales volume </a:t>
            </a:r>
          </a:p>
          <a:p>
            <a:pPr algn="l"/>
            <a:r>
              <a:rPr lang="en-GB" dirty="0"/>
              <a:t>            •column D: Sales Target. (Etc….)</a:t>
            </a:r>
          </a:p>
          <a:p>
            <a:pPr algn="l"/>
            <a:r>
              <a:rPr lang="en-GB" dirty="0"/>
              <a:t>3.Data Analysis </a:t>
            </a:r>
          </a:p>
          <a:p>
            <a:pPr algn="l"/>
            <a:r>
              <a:rPr lang="en-GB" dirty="0"/>
              <a:t>                •Calculate performance metrics </a:t>
            </a:r>
          </a:p>
          <a:p>
            <a:pPr algn="l"/>
            <a:r>
              <a:rPr lang="en-GB" dirty="0"/>
              <a:t>                • conditional formatting </a:t>
            </a:r>
          </a:p>
          <a:p>
            <a:pPr algn="l"/>
            <a:r>
              <a:rPr lang="en-GB" dirty="0"/>
              <a:t>                •pivot Tables </a:t>
            </a:r>
          </a:p>
          <a:p>
            <a:pPr algn="l"/>
            <a:r>
              <a:rPr lang="en-GB" dirty="0"/>
              <a:t>         </a:t>
            </a:r>
          </a:p>
          <a:p>
            <a:pPr algn="l"/>
            <a:r>
              <a:rPr lang="en-GB" dirty="0"/>
              <a:t>      </a:t>
            </a:r>
          </a:p>
          <a:p>
            <a:pPr algn="l"/>
            <a:r>
              <a:rPr lang="en-GB" dirty="0"/>
              <a:t>       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920976" y="3429001"/>
            <a:ext cx="3271024" cy="3495364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18160" y="236073"/>
            <a:ext cx="5577840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89B75EA-ACA3-EB3C-D8DA-DA4989E1CD9B}"/>
              </a:ext>
            </a:extLst>
          </p:cNvPr>
          <p:cNvSpPr txBox="1"/>
          <p:nvPr/>
        </p:nvSpPr>
        <p:spPr>
          <a:xfrm>
            <a:off x="307801" y="1217082"/>
            <a:ext cx="9144224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b="1" dirty="0"/>
              <a:t>Here’s a step by step guide on how to set up your excel spreadsheet to perform this analysis based on a project overview: </a:t>
            </a:r>
          </a:p>
          <a:p>
            <a:pPr algn="l"/>
            <a:r>
              <a:rPr lang="en-GB" b="1" dirty="0"/>
              <a:t>                       </a:t>
            </a:r>
          </a:p>
          <a:p>
            <a:pPr algn="l"/>
            <a:r>
              <a:rPr lang="en-GB" b="1" dirty="0"/>
              <a:t>          1.Data collection</a:t>
            </a:r>
          </a:p>
          <a:p>
            <a:pPr algn="l"/>
            <a:r>
              <a:rPr lang="en-GB" b="1" dirty="0"/>
              <a:t>                                  • Employee information </a:t>
            </a:r>
          </a:p>
          <a:p>
            <a:pPr algn="l"/>
            <a:r>
              <a:rPr lang="en-GB" b="1" dirty="0"/>
              <a:t>                                  •project details </a:t>
            </a:r>
          </a:p>
          <a:p>
            <a:pPr algn="l"/>
            <a:r>
              <a:rPr lang="en-GB" b="1" dirty="0"/>
              <a:t>                                  •performance metrics </a:t>
            </a:r>
          </a:p>
          <a:p>
            <a:pPr algn="l"/>
            <a:r>
              <a:rPr lang="en-GB" b="1" dirty="0"/>
              <a:t>           2.create the excel workbook</a:t>
            </a:r>
          </a:p>
          <a:p>
            <a:pPr algn="l"/>
            <a:r>
              <a:rPr lang="en-GB" b="1" dirty="0"/>
              <a:t>                                  •Sheet 1: Employee data</a:t>
            </a:r>
          </a:p>
          <a:p>
            <a:pPr algn="l"/>
            <a:r>
              <a:rPr lang="en-GB" b="1" dirty="0"/>
              <a:t>                                  •Sheet2: Project data</a:t>
            </a:r>
          </a:p>
          <a:p>
            <a:pPr algn="l"/>
            <a:r>
              <a:rPr lang="en-GB" b="1" dirty="0"/>
              <a:t>                                  •Sheet 3: Performance Metrics </a:t>
            </a:r>
          </a:p>
          <a:p>
            <a:pPr algn="l"/>
            <a:r>
              <a:rPr lang="en-GB" b="1" dirty="0"/>
              <a:t>           3. Data Analysis </a:t>
            </a:r>
          </a:p>
          <a:p>
            <a:pPr algn="l"/>
            <a:r>
              <a:rPr lang="en-GB" b="1" dirty="0"/>
              <a:t>                                    •Calculate averages and total</a:t>
            </a:r>
          </a:p>
          <a:p>
            <a:pPr algn="l"/>
            <a:r>
              <a:rPr lang="en-GB" b="1" dirty="0"/>
              <a:t>                                    •Create pivot tables</a:t>
            </a:r>
          </a:p>
          <a:p>
            <a:pPr algn="l"/>
            <a:r>
              <a:rPr lang="en-GB" b="1" dirty="0"/>
              <a:t>                                    •Use conditional formatting </a:t>
            </a:r>
          </a:p>
          <a:p>
            <a:pPr algn="l"/>
            <a:r>
              <a:rPr lang="en-GB" b="1" dirty="0"/>
              <a:t>                                    • performance rating calculation</a:t>
            </a:r>
          </a:p>
          <a:p>
            <a:pPr algn="l"/>
            <a:r>
              <a:rPr lang="en-GB" b="1" dirty="0"/>
              <a:t>           4. Visualisation</a:t>
            </a:r>
          </a:p>
          <a:p>
            <a:pPr algn="l"/>
            <a:r>
              <a:rPr lang="en-GB" b="1" dirty="0"/>
              <a:t>                                     • Create charts</a:t>
            </a:r>
          </a:p>
          <a:p>
            <a:pPr algn="l"/>
            <a:r>
              <a:rPr lang="en-GB" b="1" dirty="0"/>
              <a:t>                                     •Dashboards </a:t>
            </a:r>
          </a:p>
          <a:p>
            <a:pPr algn="l"/>
            <a:endParaRPr lang="en-GB" b="1" dirty="0"/>
          </a:p>
          <a:p>
            <a:pPr algn="l"/>
            <a:r>
              <a:rPr lang="en-GB" b="1" dirty="0"/>
              <a:t>              </a:t>
            </a:r>
          </a:p>
          <a:p>
            <a:pPr algn="l"/>
            <a:endParaRPr lang="en-GB" b="1" dirty="0"/>
          </a:p>
          <a:p>
            <a:pPr algn="l"/>
            <a:endParaRPr lang="en-GB" b="1" dirty="0"/>
          </a:p>
          <a:p>
            <a:pPr algn="l"/>
            <a:endParaRPr lang="en-GB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22B0D13-F2FD-84F4-3855-B8F191DC148C}"/>
              </a:ext>
            </a:extLst>
          </p:cNvPr>
          <p:cNvSpPr txBox="1"/>
          <p:nvPr/>
        </p:nvSpPr>
        <p:spPr>
          <a:xfrm>
            <a:off x="5187795" y="2508405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59916" y="200025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13489DC-5C80-4CDC-D20F-70E8A3819F4E}"/>
              </a:ext>
            </a:extLst>
          </p:cNvPr>
          <p:cNvSpPr txBox="1"/>
          <p:nvPr/>
        </p:nvSpPr>
        <p:spPr>
          <a:xfrm>
            <a:off x="159916" y="984863"/>
            <a:ext cx="651792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dirty="0"/>
              <a:t>The end users of an employee performance analysis using typically include:</a:t>
            </a:r>
          </a:p>
          <a:p>
            <a:pPr algn="l"/>
            <a:r>
              <a:rPr lang="en-GB" dirty="0"/>
              <a:t>               </a:t>
            </a:r>
          </a:p>
          <a:p>
            <a:pPr algn="l"/>
            <a:r>
              <a:rPr lang="en-GB" dirty="0"/>
              <a:t>            1.Managers/Supervisors</a:t>
            </a:r>
          </a:p>
          <a:p>
            <a:pPr algn="l"/>
            <a:r>
              <a:rPr lang="en-GB" dirty="0"/>
              <a:t>            2. HR professionals</a:t>
            </a:r>
          </a:p>
          <a:p>
            <a:pPr algn="l"/>
            <a:r>
              <a:rPr lang="en-GB" dirty="0"/>
              <a:t>            3.Employees</a:t>
            </a:r>
          </a:p>
          <a:p>
            <a:pPr algn="l"/>
            <a:r>
              <a:rPr lang="en-GB" dirty="0"/>
              <a:t>            4. Executives </a:t>
            </a:r>
          </a:p>
          <a:p>
            <a:pPr algn="l"/>
            <a:r>
              <a:rPr lang="en-GB" dirty="0"/>
              <a:t>            5.Performance review committee </a:t>
            </a:r>
          </a:p>
          <a:p>
            <a:pPr algn="l"/>
            <a:r>
              <a:rPr lang="en-GB" dirty="0"/>
              <a:t>            6. Business analysts</a:t>
            </a:r>
          </a:p>
          <a:p>
            <a:pPr algn="l"/>
            <a:endParaRPr lang="en-GB" dirty="0"/>
          </a:p>
          <a:p>
            <a:pPr algn="l"/>
            <a:r>
              <a:rPr lang="en-GB" dirty="0"/>
              <a:t>Each group uses the analysis to </a:t>
            </a:r>
            <a:r>
              <a:rPr lang="en-GB" dirty="0" err="1"/>
              <a:t>fulfill</a:t>
            </a:r>
            <a:r>
              <a:rPr lang="en-GB" dirty="0"/>
              <a:t> their specific role in the organisation, leveraging the insights to drive better outcomes and improve over all company performance.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1" y="5829792"/>
            <a:ext cx="1009623" cy="1028208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50886" y="408147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35A06A5-E6CA-D48E-A4D7-623C28BA72FE}"/>
              </a:ext>
            </a:extLst>
          </p:cNvPr>
          <p:cNvSpPr txBox="1"/>
          <p:nvPr/>
        </p:nvSpPr>
        <p:spPr>
          <a:xfrm>
            <a:off x="5137732" y="2470461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2C4BFE8-89FA-DC04-1EE0-0C7A6D98065A}"/>
              </a:ext>
            </a:extLst>
          </p:cNvPr>
          <p:cNvSpPr txBox="1"/>
          <p:nvPr/>
        </p:nvSpPr>
        <p:spPr>
          <a:xfrm>
            <a:off x="5125844" y="2461941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7C1CEA-DE46-1874-C68C-A0ACE1C2F292}"/>
              </a:ext>
            </a:extLst>
          </p:cNvPr>
          <p:cNvSpPr txBox="1"/>
          <p:nvPr/>
        </p:nvSpPr>
        <p:spPr>
          <a:xfrm>
            <a:off x="1893094" y="1621140"/>
            <a:ext cx="8072437" cy="3498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08B47A-C27B-94F5-E362-07C226EE0EC2}"/>
              </a:ext>
            </a:extLst>
          </p:cNvPr>
          <p:cNvSpPr txBox="1"/>
          <p:nvPr/>
        </p:nvSpPr>
        <p:spPr>
          <a:xfrm>
            <a:off x="1442556" y="2050167"/>
            <a:ext cx="945356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dirty="0"/>
              <a:t>•To calculate the performance level of the data a formula is used </a:t>
            </a:r>
          </a:p>
          <a:p>
            <a:pPr algn="l"/>
            <a:r>
              <a:rPr lang="en-GB" dirty="0"/>
              <a:t>=IFS(Z8&gt;=5,”VERY HIGH”,Z8&gt;=4,”HIGH”,Z8&gt;=3,”MED”, TRUE,”LOW”).</a:t>
            </a:r>
          </a:p>
          <a:p>
            <a:pPr algn="l"/>
            <a:endParaRPr lang="en-GB" dirty="0"/>
          </a:p>
          <a:p>
            <a:pPr algn="l"/>
            <a:r>
              <a:rPr lang="en-GB" dirty="0"/>
              <a:t>•To identify the missing values, conditional format function is used in the Excel.</a:t>
            </a:r>
          </a:p>
          <a:p>
            <a:pPr algn="l"/>
            <a:endParaRPr lang="en-GB" dirty="0"/>
          </a:p>
          <a:p>
            <a:pPr algn="l"/>
            <a:r>
              <a:rPr lang="en-GB" dirty="0"/>
              <a:t>• Elimination of missing values is done by the filter function </a:t>
            </a:r>
          </a:p>
          <a:p>
            <a:pPr algn="l"/>
            <a:endParaRPr lang="en-GB" dirty="0"/>
          </a:p>
          <a:p>
            <a:pPr algn="l"/>
            <a:r>
              <a:rPr lang="en-GB" dirty="0"/>
              <a:t>• Pivot table is created to summarise the employee data performance. </a:t>
            </a:r>
          </a:p>
          <a:p>
            <a:pPr algn="l"/>
            <a:endParaRPr lang="en-GB" dirty="0"/>
          </a:p>
          <a:p>
            <a:pPr algn="l"/>
            <a:r>
              <a:rPr lang="en-GB" dirty="0"/>
              <a:t>• great function is used to visualize the data.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2" y="329909"/>
            <a:ext cx="10681335" cy="758190"/>
          </a:xfrm>
        </p:spPr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78DD6D-3914-4F06-3F67-0FBCD87206CC}"/>
              </a:ext>
            </a:extLst>
          </p:cNvPr>
          <p:cNvSpPr txBox="1"/>
          <p:nvPr/>
        </p:nvSpPr>
        <p:spPr>
          <a:xfrm>
            <a:off x="1571625" y="1190625"/>
            <a:ext cx="7620000" cy="43695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85F895-EC14-E784-F29B-66C32E03715F}"/>
              </a:ext>
            </a:extLst>
          </p:cNvPr>
          <p:cNvSpPr txBox="1"/>
          <p:nvPr/>
        </p:nvSpPr>
        <p:spPr>
          <a:xfrm>
            <a:off x="1838853" y="1468438"/>
            <a:ext cx="7064376" cy="38232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980B26-AA67-5142-C784-1F22A0BFEB00}"/>
              </a:ext>
            </a:extLst>
          </p:cNvPr>
          <p:cNvSpPr txBox="1"/>
          <p:nvPr/>
        </p:nvSpPr>
        <p:spPr>
          <a:xfrm>
            <a:off x="5005652" y="2425965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2DE63F-0BA2-1663-720E-38A1CB582C6A}"/>
              </a:ext>
            </a:extLst>
          </p:cNvPr>
          <p:cNvSpPr txBox="1"/>
          <p:nvPr/>
        </p:nvSpPr>
        <p:spPr>
          <a:xfrm>
            <a:off x="5005652" y="2425965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9C9D27-46C1-781D-188C-4607D44A4782}"/>
              </a:ext>
            </a:extLst>
          </p:cNvPr>
          <p:cNvSpPr txBox="1"/>
          <p:nvPr/>
        </p:nvSpPr>
        <p:spPr>
          <a:xfrm>
            <a:off x="5005652" y="2425965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7F989D-9578-0C52-0B53-E6B16EFECFB8}"/>
              </a:ext>
            </a:extLst>
          </p:cNvPr>
          <p:cNvSpPr txBox="1"/>
          <p:nvPr/>
        </p:nvSpPr>
        <p:spPr>
          <a:xfrm>
            <a:off x="5005652" y="2425965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3B6E8D-95B7-1A17-5D03-556EA4662C98}"/>
              </a:ext>
            </a:extLst>
          </p:cNvPr>
          <p:cNvSpPr txBox="1"/>
          <p:nvPr/>
        </p:nvSpPr>
        <p:spPr>
          <a:xfrm>
            <a:off x="2341563" y="1190625"/>
            <a:ext cx="6442604" cy="30641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6C90DC-899F-B377-C99D-94134A1C915F}"/>
              </a:ext>
            </a:extLst>
          </p:cNvPr>
          <p:cNvSpPr txBox="1"/>
          <p:nvPr/>
        </p:nvSpPr>
        <p:spPr>
          <a:xfrm>
            <a:off x="5005652" y="2220912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9FE611-B5B0-076D-6E09-21E4A670D5A2}"/>
              </a:ext>
            </a:extLst>
          </p:cNvPr>
          <p:cNvSpPr txBox="1"/>
          <p:nvPr/>
        </p:nvSpPr>
        <p:spPr>
          <a:xfrm>
            <a:off x="5005652" y="2425965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D5DA9B3-6B84-8FA0-C537-7AF287698985}"/>
              </a:ext>
            </a:extLst>
          </p:cNvPr>
          <p:cNvSpPr txBox="1"/>
          <p:nvPr/>
        </p:nvSpPr>
        <p:spPr>
          <a:xfrm>
            <a:off x="5005652" y="2425965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0653243-52C0-9943-AF4E-90B3C7CCA237}"/>
              </a:ext>
            </a:extLst>
          </p:cNvPr>
          <p:cNvSpPr txBox="1"/>
          <p:nvPr/>
        </p:nvSpPr>
        <p:spPr>
          <a:xfrm>
            <a:off x="1428751" y="1468439"/>
            <a:ext cx="5988844" cy="2031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b="1" dirty="0"/>
              <a:t>Employee –</a:t>
            </a:r>
            <a:r>
              <a:rPr lang="en-GB" b="1" dirty="0" err="1"/>
              <a:t>Kaggle</a:t>
            </a:r>
            <a:r>
              <a:rPr lang="en-GB" b="1" dirty="0"/>
              <a:t> </a:t>
            </a:r>
          </a:p>
          <a:p>
            <a:pPr algn="l"/>
            <a:r>
              <a:rPr lang="en-GB" b="1" dirty="0"/>
              <a:t>26 – Features</a:t>
            </a:r>
          </a:p>
          <a:p>
            <a:pPr algn="l"/>
            <a:r>
              <a:rPr lang="en-GB" b="1" dirty="0"/>
              <a:t>Name – Alphabetical</a:t>
            </a:r>
          </a:p>
          <a:p>
            <a:pPr algn="l"/>
            <a:r>
              <a:rPr lang="en-GB" b="1" dirty="0"/>
              <a:t>Performance level – </a:t>
            </a:r>
            <a:r>
              <a:rPr lang="en-GB" b="1" dirty="0" err="1"/>
              <a:t>Numericals</a:t>
            </a:r>
            <a:r>
              <a:rPr lang="en-GB" b="1" dirty="0"/>
              <a:t> value</a:t>
            </a:r>
          </a:p>
          <a:p>
            <a:pPr algn="l"/>
            <a:r>
              <a:rPr lang="en-GB" b="1" dirty="0"/>
              <a:t>Employee types – Alphabetical</a:t>
            </a:r>
          </a:p>
          <a:p>
            <a:pPr algn="l"/>
            <a:r>
              <a:rPr lang="en-GB" b="1" dirty="0"/>
              <a:t>Employee rating – Numerical value</a:t>
            </a:r>
          </a:p>
          <a:p>
            <a:pPr algn="l"/>
            <a:r>
              <a:rPr lang="en-GB" b="1" dirty="0"/>
              <a:t>Business Unit - </a:t>
            </a:r>
            <a:r>
              <a:rPr lang="en-GB" b="1" dirty="0" err="1"/>
              <a:t>Alphabatical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 flipV="1">
            <a:off x="794336" y="6389981"/>
            <a:ext cx="9788292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582628" y="4336457"/>
            <a:ext cx="1389179" cy="2335561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0" y="10753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B8E484-84BB-04E4-2833-7D7DC8D7F286}"/>
              </a:ext>
            </a:extLst>
          </p:cNvPr>
          <p:cNvSpPr txBox="1"/>
          <p:nvPr/>
        </p:nvSpPr>
        <p:spPr>
          <a:xfrm>
            <a:off x="2059781" y="1238250"/>
            <a:ext cx="6607969" cy="3039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8C17F3-E9DD-D5C8-84EC-671C2CE73FFC}"/>
              </a:ext>
            </a:extLst>
          </p:cNvPr>
          <p:cNvSpPr txBox="1"/>
          <p:nvPr/>
        </p:nvSpPr>
        <p:spPr>
          <a:xfrm>
            <a:off x="1238250" y="1238248"/>
            <a:ext cx="7643813" cy="29265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F12A65-F194-8D23-8B74-8503B00DD5FD}"/>
              </a:ext>
            </a:extLst>
          </p:cNvPr>
          <p:cNvSpPr txBox="1"/>
          <p:nvPr/>
        </p:nvSpPr>
        <p:spPr>
          <a:xfrm>
            <a:off x="1690687" y="1238248"/>
            <a:ext cx="71913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dirty="0"/>
              <a:t>HFSI8-5.  Very high. Z8..... 4 High. Z8 -3   medium true love</a:t>
            </a:r>
          </a:p>
          <a:p>
            <a:pPr algn="l"/>
            <a:endParaRPr lang="en-GB" dirty="0"/>
          </a:p>
          <a:p>
            <a:pPr algn="l"/>
            <a:endParaRPr lang="en-GB" dirty="0"/>
          </a:p>
          <a:p>
            <a:pPr algn="l"/>
            <a:r>
              <a:rPr lang="en-GB" dirty="0"/>
              <a:t>The above formula used to categories the performance level of the employee is consider.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</TotalTime>
  <Words>90</Words>
  <Application>Microsoft Office PowerPoint</Application>
  <PresentationFormat>Widescreen</PresentationFormat>
  <Paragraphs>41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Facet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Aanchana Devi</cp:lastModifiedBy>
  <cp:revision>15</cp:revision>
  <dcterms:created xsi:type="dcterms:W3CDTF">2024-03-29T15:07:22Z</dcterms:created>
  <dcterms:modified xsi:type="dcterms:W3CDTF">2024-08-30T08:24:53Z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