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71" r:id="rId11"/>
    <p:sldId id="272" r:id="rId12"/>
    <p:sldId id="267" r:id="rId13"/>
    <p:sldId id="268" r:id="rId14"/>
    <p:sldId id="269"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8/30/2024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4DEA-A03F-9836-9FBA-A92FDB1FB062}"/>
              </a:ext>
            </a:extLst>
          </p:cNvPr>
          <p:cNvSpPr>
            <a:spLocks noGrp="1"/>
          </p:cNvSpPr>
          <p:nvPr>
            <p:ph type="ctrTitle"/>
          </p:nvPr>
        </p:nvSpPr>
        <p:spPr/>
        <p:txBody>
          <a:bodyPr/>
          <a:lstStyle/>
          <a:p>
            <a:r>
              <a:rPr lang="en-US" b="1" dirty="0"/>
              <a:t>Employee Data Analysis Using Excel</a:t>
            </a:r>
          </a:p>
        </p:txBody>
      </p:sp>
      <p:sp>
        <p:nvSpPr>
          <p:cNvPr id="5" name="Subtitle 4">
            <a:extLst>
              <a:ext uri="{FF2B5EF4-FFF2-40B4-BE49-F238E27FC236}">
                <a16:creationId xmlns:a16="http://schemas.microsoft.com/office/drawing/2014/main" id="{EF831D09-BD5B-1818-4604-07EE200390D3}"/>
              </a:ext>
            </a:extLst>
          </p:cNvPr>
          <p:cNvSpPr>
            <a:spLocks noGrp="1"/>
          </p:cNvSpPr>
          <p:nvPr>
            <p:ph type="subTitle" idx="1"/>
          </p:nvPr>
        </p:nvSpPr>
        <p:spPr>
          <a:xfrm>
            <a:off x="2609054" y="3630808"/>
            <a:ext cx="6815669" cy="1647466"/>
          </a:xfrm>
        </p:spPr>
        <p:txBody>
          <a:bodyPr>
            <a:normAutofit fontScale="92500" lnSpcReduction="10000"/>
          </a:bodyPr>
          <a:lstStyle/>
          <a:p>
            <a:r>
              <a:rPr lang="en-US" b="1" dirty="0"/>
              <a:t>Name : </a:t>
            </a:r>
            <a:r>
              <a:rPr lang="en-IN" b="1" dirty="0" err="1"/>
              <a:t>Aanish</a:t>
            </a:r>
            <a:r>
              <a:rPr lang="en-IN" b="1" dirty="0"/>
              <a:t> </a:t>
            </a:r>
            <a:r>
              <a:rPr lang="en-IN" b="1" dirty="0" err="1"/>
              <a:t>bencin</a:t>
            </a:r>
            <a:r>
              <a:rPr lang="en-IN" b="1" dirty="0"/>
              <a:t> A</a:t>
            </a:r>
            <a:endParaRPr lang="en-US" b="1" dirty="0"/>
          </a:p>
          <a:p>
            <a:r>
              <a:rPr lang="en-US" b="1" dirty="0"/>
              <a:t>Register No : User ID –</a:t>
            </a:r>
            <a:r>
              <a:rPr lang="en-IN" b="1"/>
              <a:t> autunm110312201219</a:t>
            </a:r>
            <a:endParaRPr lang="en-US" b="1" dirty="0"/>
          </a:p>
          <a:p>
            <a:r>
              <a:rPr lang="en-US" b="1" dirty="0"/>
              <a:t>Department : III B. Com (General)</a:t>
            </a:r>
          </a:p>
          <a:p>
            <a:r>
              <a:rPr lang="en-US" b="1" dirty="0"/>
              <a:t>College : DRBCCC Hindu College, Pattabiram </a:t>
            </a:r>
          </a:p>
          <a:p>
            <a:endParaRPr lang="en-US" b="1" dirty="0"/>
          </a:p>
        </p:txBody>
      </p:sp>
    </p:spTree>
    <p:extLst>
      <p:ext uri="{BB962C8B-B14F-4D97-AF65-F5344CB8AC3E}">
        <p14:creationId xmlns:p14="http://schemas.microsoft.com/office/powerpoint/2010/main" val="196413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E7F42-0BDE-75A6-C5E6-797EB6CEE9F0}"/>
              </a:ext>
            </a:extLst>
          </p:cNvPr>
          <p:cNvSpPr>
            <a:spLocks noGrp="1"/>
          </p:cNvSpPr>
          <p:nvPr>
            <p:ph type="title"/>
          </p:nvPr>
        </p:nvSpPr>
        <p:spPr/>
        <p:txBody>
          <a:bodyPr/>
          <a:lstStyle/>
          <a:p>
            <a:r>
              <a:rPr lang="en-US" b="1" dirty="0"/>
              <a:t>Modelling Approach </a:t>
            </a:r>
          </a:p>
        </p:txBody>
      </p:sp>
      <p:sp>
        <p:nvSpPr>
          <p:cNvPr id="5" name="TextBox 4">
            <a:extLst>
              <a:ext uri="{FF2B5EF4-FFF2-40B4-BE49-F238E27FC236}">
                <a16:creationId xmlns:a16="http://schemas.microsoft.com/office/drawing/2014/main" id="{A0940309-0337-7B31-0682-6EA821700BB9}"/>
              </a:ext>
            </a:extLst>
          </p:cNvPr>
          <p:cNvSpPr txBox="1"/>
          <p:nvPr/>
        </p:nvSpPr>
        <p:spPr>
          <a:xfrm>
            <a:off x="1295402" y="2510654"/>
            <a:ext cx="9601196" cy="1754326"/>
          </a:xfrm>
          <a:prstGeom prst="rect">
            <a:avLst/>
          </a:prstGeom>
          <a:noFill/>
        </p:spPr>
        <p:txBody>
          <a:bodyPr wrap="square">
            <a:spAutoFit/>
          </a:bodyPr>
          <a:lstStyle/>
          <a:p>
            <a:r>
              <a:rPr lang="en-US" b="1" u="sng" dirty="0"/>
              <a:t>4. Feature Analysis:</a:t>
            </a:r>
          </a:p>
          <a:p>
            <a:pPr>
              <a:buFont typeface="Arial" panose="020B0604020202020204" pitchFamily="34" charset="0"/>
              <a:buChar char="•"/>
            </a:pPr>
            <a:r>
              <a:rPr lang="en-US" b="1" u="sng" dirty="0"/>
              <a:t>Employee Type:</a:t>
            </a:r>
            <a:r>
              <a:rPr lang="en-US" b="1" dirty="0"/>
              <a:t> Analyzed the distribution of employee types (Permanent, Fixed-term, Temporary) by applying filters and using Excel formulas like COUNTIF to count each type. Applied conditional formatting to visually distinguish between different employee types.</a:t>
            </a:r>
          </a:p>
          <a:p>
            <a:pPr>
              <a:buFont typeface="Arial" panose="020B0604020202020204" pitchFamily="34" charset="0"/>
              <a:buChar char="•"/>
            </a:pPr>
            <a:r>
              <a:rPr lang="en-US" b="1" u="sng" dirty="0"/>
              <a:t>Department: </a:t>
            </a:r>
            <a:r>
              <a:rPr lang="en-US" b="1" dirty="0"/>
              <a:t>Examined the distribution of employees across departments. Calculated the number of employees in each department and used conditional formatting for emphasis.</a:t>
            </a:r>
          </a:p>
        </p:txBody>
      </p:sp>
      <p:sp>
        <p:nvSpPr>
          <p:cNvPr id="7" name="TextBox 6">
            <a:extLst>
              <a:ext uri="{FF2B5EF4-FFF2-40B4-BE49-F238E27FC236}">
                <a16:creationId xmlns:a16="http://schemas.microsoft.com/office/drawing/2014/main" id="{E1CFBE4A-ED8B-25B8-2EFD-6900F0F4FACB}"/>
              </a:ext>
            </a:extLst>
          </p:cNvPr>
          <p:cNvSpPr txBox="1"/>
          <p:nvPr/>
        </p:nvSpPr>
        <p:spPr>
          <a:xfrm>
            <a:off x="1429086" y="4264980"/>
            <a:ext cx="9601196" cy="1754326"/>
          </a:xfrm>
          <a:prstGeom prst="rect">
            <a:avLst/>
          </a:prstGeom>
          <a:noFill/>
        </p:spPr>
        <p:txBody>
          <a:bodyPr wrap="square">
            <a:spAutoFit/>
          </a:bodyPr>
          <a:lstStyle/>
          <a:p>
            <a:r>
              <a:rPr lang="en-US" b="1" u="sng" dirty="0"/>
              <a:t>5. Data Visualization:</a:t>
            </a:r>
          </a:p>
          <a:p>
            <a:pPr>
              <a:buFont typeface="Arial" panose="020B0604020202020204" pitchFamily="34" charset="0"/>
              <a:buChar char="•"/>
            </a:pPr>
            <a:r>
              <a:rPr lang="en-US" b="1" dirty="0"/>
              <a:t>Created visualizations to illustrate the data:</a:t>
            </a:r>
          </a:p>
          <a:p>
            <a:pPr marL="742950" lvl="1" indent="-285750">
              <a:buFont typeface="Arial" panose="020B0604020202020204" pitchFamily="34" charset="0"/>
              <a:buChar char="•"/>
            </a:pPr>
            <a:r>
              <a:rPr lang="en-US" b="1" u="sng" dirty="0"/>
              <a:t>Pie Charts: </a:t>
            </a:r>
            <a:r>
              <a:rPr lang="en-US" b="1" dirty="0"/>
              <a:t>Displayed the proportion of different employee types and departmental distribution.</a:t>
            </a:r>
          </a:p>
          <a:p>
            <a:pPr marL="742950" lvl="1" indent="-285750">
              <a:buFont typeface="Arial" panose="020B0604020202020204" pitchFamily="34" charset="0"/>
              <a:buChar char="•"/>
            </a:pPr>
            <a:r>
              <a:rPr lang="en-US" b="1" u="sng" dirty="0"/>
              <a:t>Bar/Column Charts:</a:t>
            </a:r>
            <a:r>
              <a:rPr lang="en-US" b="1" dirty="0"/>
              <a:t> Compared the number of employees by type and department.</a:t>
            </a:r>
          </a:p>
          <a:p>
            <a:pPr marL="742950" lvl="1" indent="-285750">
              <a:buFont typeface="Arial" panose="020B0604020202020204" pitchFamily="34" charset="0"/>
              <a:buChar char="•"/>
            </a:pPr>
            <a:r>
              <a:rPr lang="en-US" b="1" u="sng" dirty="0"/>
              <a:t>Graphs: </a:t>
            </a:r>
            <a:r>
              <a:rPr lang="en-US" b="1" dirty="0"/>
              <a:t>(If applicable) Analyzed trends over time.</a:t>
            </a:r>
          </a:p>
        </p:txBody>
      </p:sp>
    </p:spTree>
    <p:extLst>
      <p:ext uri="{BB962C8B-B14F-4D97-AF65-F5344CB8AC3E}">
        <p14:creationId xmlns:p14="http://schemas.microsoft.com/office/powerpoint/2010/main" val="4255100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AA668-9B3A-F203-C68D-B111D57402DD}"/>
              </a:ext>
            </a:extLst>
          </p:cNvPr>
          <p:cNvSpPr>
            <a:spLocks noGrp="1"/>
          </p:cNvSpPr>
          <p:nvPr>
            <p:ph type="title"/>
          </p:nvPr>
        </p:nvSpPr>
        <p:spPr/>
        <p:txBody>
          <a:bodyPr/>
          <a:lstStyle/>
          <a:p>
            <a:r>
              <a:rPr lang="en-US" b="1" dirty="0"/>
              <a:t>Modelling Approach </a:t>
            </a:r>
          </a:p>
        </p:txBody>
      </p:sp>
      <p:sp>
        <p:nvSpPr>
          <p:cNvPr id="5" name="TextBox 4">
            <a:extLst>
              <a:ext uri="{FF2B5EF4-FFF2-40B4-BE49-F238E27FC236}">
                <a16:creationId xmlns:a16="http://schemas.microsoft.com/office/drawing/2014/main" id="{8C40A5F2-4A83-8A88-82B2-4991AF497D96}"/>
              </a:ext>
            </a:extLst>
          </p:cNvPr>
          <p:cNvSpPr txBox="1"/>
          <p:nvPr/>
        </p:nvSpPr>
        <p:spPr>
          <a:xfrm>
            <a:off x="1134980" y="2413337"/>
            <a:ext cx="9761617" cy="2308324"/>
          </a:xfrm>
          <a:prstGeom prst="rect">
            <a:avLst/>
          </a:prstGeom>
          <a:noFill/>
        </p:spPr>
        <p:txBody>
          <a:bodyPr wrap="square">
            <a:spAutoFit/>
          </a:bodyPr>
          <a:lstStyle/>
          <a:p>
            <a:r>
              <a:rPr lang="en-US" b="1" u="sng" dirty="0"/>
              <a:t>6. Pattern Identification:</a:t>
            </a:r>
          </a:p>
          <a:p>
            <a:pPr>
              <a:buFont typeface="Arial" panose="020B0604020202020204" pitchFamily="34" charset="0"/>
              <a:buChar char="•"/>
            </a:pPr>
            <a:r>
              <a:rPr lang="en-US" b="1" dirty="0"/>
              <a:t>Identified patterns and trends in the data regarding employee types and departmental distribution. Highlighted any anomalies or significant findings.</a:t>
            </a:r>
          </a:p>
          <a:p>
            <a:endParaRPr lang="en-US" b="1" dirty="0"/>
          </a:p>
          <a:p>
            <a:r>
              <a:rPr lang="en-US" b="1" u="sng" dirty="0"/>
              <a:t>7. Reporting:</a:t>
            </a:r>
          </a:p>
          <a:p>
            <a:pPr>
              <a:buFont typeface="Arial" panose="020B0604020202020204" pitchFamily="34" charset="0"/>
              <a:buChar char="•"/>
            </a:pPr>
            <a:r>
              <a:rPr lang="en-US" b="1" dirty="0"/>
              <a:t>Summarized key insights from the analysis.</a:t>
            </a:r>
          </a:p>
          <a:p>
            <a:pPr>
              <a:buFont typeface="Arial" panose="020B0604020202020204" pitchFamily="34" charset="0"/>
              <a:buChar char="•"/>
            </a:pPr>
            <a:r>
              <a:rPr lang="en-US" b="1" dirty="0"/>
              <a:t>Compiled visuals into a report, providing a clear presentation of findings and recommendations for workforce planning and departmental adjustments</a:t>
            </a:r>
            <a:r>
              <a:rPr lang="en-US" dirty="0"/>
              <a:t>.</a:t>
            </a:r>
          </a:p>
        </p:txBody>
      </p:sp>
      <p:sp>
        <p:nvSpPr>
          <p:cNvPr id="9" name="TextBox 8">
            <a:extLst>
              <a:ext uri="{FF2B5EF4-FFF2-40B4-BE49-F238E27FC236}">
                <a16:creationId xmlns:a16="http://schemas.microsoft.com/office/drawing/2014/main" id="{AC6EA210-8348-2D92-A120-908A2E2D284E}"/>
              </a:ext>
            </a:extLst>
          </p:cNvPr>
          <p:cNvSpPr txBox="1"/>
          <p:nvPr/>
        </p:nvSpPr>
        <p:spPr>
          <a:xfrm>
            <a:off x="1134980" y="4848999"/>
            <a:ext cx="9761617" cy="1200329"/>
          </a:xfrm>
          <a:prstGeom prst="rect">
            <a:avLst/>
          </a:prstGeom>
          <a:noFill/>
        </p:spPr>
        <p:txBody>
          <a:bodyPr wrap="square">
            <a:spAutoFit/>
          </a:bodyPr>
          <a:lstStyle/>
          <a:p>
            <a:r>
              <a:rPr lang="en-US" b="1" u="sng" dirty="0"/>
              <a:t>8. Review and Presentation:</a:t>
            </a:r>
          </a:p>
          <a:p>
            <a:pPr marL="742950" lvl="1" indent="-285750">
              <a:buFont typeface="+mj-lt"/>
              <a:buAutoNum type="arabicPeriod"/>
            </a:pPr>
            <a:r>
              <a:rPr lang="en-US" b="1" dirty="0"/>
              <a:t>Ensured accuracy and clarity in the analysis and visualizations.</a:t>
            </a:r>
          </a:p>
          <a:p>
            <a:pPr marL="742950" lvl="1" indent="-285750">
              <a:buFont typeface="+mj-lt"/>
              <a:buAutoNum type="arabicPeriod"/>
            </a:pPr>
            <a:r>
              <a:rPr lang="en-US" b="1" dirty="0"/>
              <a:t>Prepared and presented the final report to stakeholders, including recommendations based on the data.</a:t>
            </a:r>
          </a:p>
        </p:txBody>
      </p:sp>
    </p:spTree>
    <p:extLst>
      <p:ext uri="{BB962C8B-B14F-4D97-AF65-F5344CB8AC3E}">
        <p14:creationId xmlns:p14="http://schemas.microsoft.com/office/powerpoint/2010/main" val="4282657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AD99F5A-251B-90BB-A6A5-13F43490C194}"/>
              </a:ext>
            </a:extLst>
          </p:cNvPr>
          <p:cNvPicPr>
            <a:picLocks noChangeAspect="1"/>
          </p:cNvPicPr>
          <p:nvPr/>
        </p:nvPicPr>
        <p:blipFill>
          <a:blip r:embed="rId2"/>
          <a:stretch>
            <a:fillRect/>
          </a:stretch>
        </p:blipFill>
        <p:spPr>
          <a:xfrm>
            <a:off x="1251832" y="719666"/>
            <a:ext cx="7121601" cy="5418667"/>
          </a:xfrm>
          <a:prstGeom prst="rect">
            <a:avLst/>
          </a:prstGeom>
        </p:spPr>
      </p:pic>
      <p:sp>
        <p:nvSpPr>
          <p:cNvPr id="6" name="TextBox 5">
            <a:extLst>
              <a:ext uri="{FF2B5EF4-FFF2-40B4-BE49-F238E27FC236}">
                <a16:creationId xmlns:a16="http://schemas.microsoft.com/office/drawing/2014/main" id="{FB193AF6-2181-830B-E72A-BF521E608F9C}"/>
              </a:ext>
            </a:extLst>
          </p:cNvPr>
          <p:cNvSpPr txBox="1"/>
          <p:nvPr/>
        </p:nvSpPr>
        <p:spPr>
          <a:xfrm>
            <a:off x="8524943" y="4673128"/>
            <a:ext cx="2936250" cy="1384995"/>
          </a:xfrm>
          <a:prstGeom prst="rect">
            <a:avLst/>
          </a:prstGeom>
          <a:noFill/>
        </p:spPr>
        <p:txBody>
          <a:bodyPr wrap="square" rtlCol="0">
            <a:spAutoFit/>
          </a:bodyPr>
          <a:lstStyle/>
          <a:p>
            <a:pPr algn="l"/>
            <a:r>
              <a:rPr lang="en-US" sz="2800" b="1" u="sng" dirty="0"/>
              <a:t>Employee Type Analysis Using Chart</a:t>
            </a:r>
          </a:p>
        </p:txBody>
      </p:sp>
      <p:sp>
        <p:nvSpPr>
          <p:cNvPr id="3" name="TextBox 2">
            <a:extLst>
              <a:ext uri="{FF2B5EF4-FFF2-40B4-BE49-F238E27FC236}">
                <a16:creationId xmlns:a16="http://schemas.microsoft.com/office/drawing/2014/main" id="{C5587274-5D4A-A1F0-178F-3EF99BD759EB}"/>
              </a:ext>
            </a:extLst>
          </p:cNvPr>
          <p:cNvSpPr txBox="1"/>
          <p:nvPr/>
        </p:nvSpPr>
        <p:spPr>
          <a:xfrm>
            <a:off x="8769683" y="719667"/>
            <a:ext cx="2539999" cy="1015663"/>
          </a:xfrm>
          <a:prstGeom prst="rect">
            <a:avLst/>
          </a:prstGeom>
          <a:noFill/>
        </p:spPr>
        <p:txBody>
          <a:bodyPr wrap="square" rtlCol="0">
            <a:spAutoFit/>
          </a:bodyPr>
          <a:lstStyle/>
          <a:p>
            <a:pPr algn="l"/>
            <a:r>
              <a:rPr lang="en-US" sz="6000" b="1" u="sng" dirty="0"/>
              <a:t>Result:</a:t>
            </a:r>
          </a:p>
        </p:txBody>
      </p:sp>
    </p:spTree>
    <p:extLst>
      <p:ext uri="{BB962C8B-B14F-4D97-AF65-F5344CB8AC3E}">
        <p14:creationId xmlns:p14="http://schemas.microsoft.com/office/powerpoint/2010/main" val="18491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79948864-22B4-6806-B993-B71391345C58}"/>
              </a:ext>
            </a:extLst>
          </p:cNvPr>
          <p:cNvPicPr>
            <a:picLocks noChangeAspect="1"/>
          </p:cNvPicPr>
          <p:nvPr/>
        </p:nvPicPr>
        <p:blipFill>
          <a:blip r:embed="rId2"/>
          <a:stretch>
            <a:fillRect/>
          </a:stretch>
        </p:blipFill>
        <p:spPr>
          <a:xfrm>
            <a:off x="855579" y="839036"/>
            <a:ext cx="8128000" cy="5179927"/>
          </a:xfrm>
          <a:prstGeom prst="rect">
            <a:avLst/>
          </a:prstGeom>
        </p:spPr>
      </p:pic>
      <p:sp>
        <p:nvSpPr>
          <p:cNvPr id="4" name="TextBox 3">
            <a:extLst>
              <a:ext uri="{FF2B5EF4-FFF2-40B4-BE49-F238E27FC236}">
                <a16:creationId xmlns:a16="http://schemas.microsoft.com/office/drawing/2014/main" id="{018ADC2A-829B-CD9A-1100-0310520ABDCB}"/>
              </a:ext>
            </a:extLst>
          </p:cNvPr>
          <p:cNvSpPr txBox="1"/>
          <p:nvPr/>
        </p:nvSpPr>
        <p:spPr>
          <a:xfrm>
            <a:off x="9151130" y="4203081"/>
            <a:ext cx="2105080" cy="1815882"/>
          </a:xfrm>
          <a:prstGeom prst="rect">
            <a:avLst/>
          </a:prstGeom>
          <a:noFill/>
        </p:spPr>
        <p:txBody>
          <a:bodyPr wrap="square" rtlCol="0">
            <a:spAutoFit/>
          </a:bodyPr>
          <a:lstStyle/>
          <a:p>
            <a:pPr algn="l"/>
            <a:r>
              <a:rPr lang="en-US" sz="2800" b="1" u="sng" dirty="0"/>
              <a:t>Count Of Employee Type Using Graph</a:t>
            </a:r>
          </a:p>
        </p:txBody>
      </p:sp>
      <p:sp>
        <p:nvSpPr>
          <p:cNvPr id="3" name="TextBox 2">
            <a:extLst>
              <a:ext uri="{FF2B5EF4-FFF2-40B4-BE49-F238E27FC236}">
                <a16:creationId xmlns:a16="http://schemas.microsoft.com/office/drawing/2014/main" id="{84A609B3-E4C8-D609-DE81-57EE6A1384E0}"/>
              </a:ext>
            </a:extLst>
          </p:cNvPr>
          <p:cNvSpPr txBox="1"/>
          <p:nvPr/>
        </p:nvSpPr>
        <p:spPr>
          <a:xfrm>
            <a:off x="8983579" y="775368"/>
            <a:ext cx="2620210" cy="1033825"/>
          </a:xfrm>
          <a:prstGeom prst="rect">
            <a:avLst/>
          </a:prstGeom>
          <a:noFill/>
        </p:spPr>
        <p:txBody>
          <a:bodyPr wrap="square" rtlCol="0">
            <a:spAutoFit/>
          </a:bodyPr>
          <a:lstStyle/>
          <a:p>
            <a:pPr algn="l"/>
            <a:r>
              <a:rPr lang="en-US" sz="6000" b="1" u="sng" dirty="0"/>
              <a:t>Result:</a:t>
            </a:r>
          </a:p>
        </p:txBody>
      </p:sp>
    </p:spTree>
    <p:extLst>
      <p:ext uri="{BB962C8B-B14F-4D97-AF65-F5344CB8AC3E}">
        <p14:creationId xmlns:p14="http://schemas.microsoft.com/office/powerpoint/2010/main" val="3722038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A096980-5ACA-4FA7-7294-EF1806F56191}"/>
              </a:ext>
            </a:extLst>
          </p:cNvPr>
          <p:cNvPicPr>
            <a:picLocks noChangeAspect="1"/>
          </p:cNvPicPr>
          <p:nvPr/>
        </p:nvPicPr>
        <p:blipFill>
          <a:blip r:embed="rId2"/>
          <a:stretch>
            <a:fillRect/>
          </a:stretch>
        </p:blipFill>
        <p:spPr>
          <a:xfrm>
            <a:off x="1258909" y="719666"/>
            <a:ext cx="7499586" cy="5418667"/>
          </a:xfrm>
          <a:prstGeom prst="rect">
            <a:avLst/>
          </a:prstGeom>
        </p:spPr>
      </p:pic>
      <p:sp>
        <p:nvSpPr>
          <p:cNvPr id="3" name="TextBox 2">
            <a:extLst>
              <a:ext uri="{FF2B5EF4-FFF2-40B4-BE49-F238E27FC236}">
                <a16:creationId xmlns:a16="http://schemas.microsoft.com/office/drawing/2014/main" id="{C9BF0F91-4413-1321-E558-6F1B6C543EC7}"/>
              </a:ext>
            </a:extLst>
          </p:cNvPr>
          <p:cNvSpPr txBox="1"/>
          <p:nvPr/>
        </p:nvSpPr>
        <p:spPr>
          <a:xfrm>
            <a:off x="8836429" y="4158708"/>
            <a:ext cx="2049824" cy="1815882"/>
          </a:xfrm>
          <a:prstGeom prst="rect">
            <a:avLst/>
          </a:prstGeom>
          <a:noFill/>
        </p:spPr>
        <p:txBody>
          <a:bodyPr wrap="square" rtlCol="0">
            <a:spAutoFit/>
          </a:bodyPr>
          <a:lstStyle/>
          <a:p>
            <a:pPr algn="l"/>
            <a:r>
              <a:rPr lang="en-US" sz="2800" b="1" u="sng" dirty="0"/>
              <a:t>Count Of Employee Department Using Chart</a:t>
            </a:r>
          </a:p>
        </p:txBody>
      </p:sp>
      <p:sp>
        <p:nvSpPr>
          <p:cNvPr id="4" name="TextBox 3">
            <a:extLst>
              <a:ext uri="{FF2B5EF4-FFF2-40B4-BE49-F238E27FC236}">
                <a16:creationId xmlns:a16="http://schemas.microsoft.com/office/drawing/2014/main" id="{CA2823BE-09C7-8A45-C379-413AA413759B}"/>
              </a:ext>
            </a:extLst>
          </p:cNvPr>
          <p:cNvSpPr txBox="1"/>
          <p:nvPr/>
        </p:nvSpPr>
        <p:spPr>
          <a:xfrm>
            <a:off x="8758495" y="719666"/>
            <a:ext cx="6653909" cy="1015663"/>
          </a:xfrm>
          <a:prstGeom prst="rect">
            <a:avLst/>
          </a:prstGeom>
          <a:noFill/>
        </p:spPr>
        <p:txBody>
          <a:bodyPr wrap="square" rtlCol="0">
            <a:spAutoFit/>
          </a:bodyPr>
          <a:lstStyle/>
          <a:p>
            <a:pPr algn="l"/>
            <a:r>
              <a:rPr lang="en-US" sz="6000" b="1" u="sng" dirty="0"/>
              <a:t>Result:</a:t>
            </a:r>
          </a:p>
        </p:txBody>
      </p:sp>
    </p:spTree>
    <p:extLst>
      <p:ext uri="{BB962C8B-B14F-4D97-AF65-F5344CB8AC3E}">
        <p14:creationId xmlns:p14="http://schemas.microsoft.com/office/powerpoint/2010/main" val="445554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B7DDC-AF2A-CC9F-41FA-BECECF7CC96B}"/>
              </a:ext>
            </a:extLst>
          </p:cNvPr>
          <p:cNvSpPr>
            <a:spLocks noGrp="1"/>
          </p:cNvSpPr>
          <p:nvPr>
            <p:ph type="title"/>
          </p:nvPr>
        </p:nvSpPr>
        <p:spPr>
          <a:xfrm>
            <a:off x="1295402" y="982132"/>
            <a:ext cx="9601196" cy="1381329"/>
          </a:xfrm>
        </p:spPr>
        <p:txBody>
          <a:bodyPr/>
          <a:lstStyle/>
          <a:p>
            <a:r>
              <a:rPr lang="en-US" b="1" dirty="0"/>
              <a:t>Conclusion </a:t>
            </a:r>
          </a:p>
        </p:txBody>
      </p:sp>
      <p:sp>
        <p:nvSpPr>
          <p:cNvPr id="4" name="TextBox 3">
            <a:extLst>
              <a:ext uri="{FF2B5EF4-FFF2-40B4-BE49-F238E27FC236}">
                <a16:creationId xmlns:a16="http://schemas.microsoft.com/office/drawing/2014/main" id="{9A406D0D-4406-4549-6151-8EBA5D11B5EA}"/>
              </a:ext>
            </a:extLst>
          </p:cNvPr>
          <p:cNvSpPr txBox="1"/>
          <p:nvPr/>
        </p:nvSpPr>
        <p:spPr>
          <a:xfrm>
            <a:off x="1295401" y="2601714"/>
            <a:ext cx="9601195" cy="3477875"/>
          </a:xfrm>
          <a:prstGeom prst="rect">
            <a:avLst/>
          </a:prstGeom>
          <a:noFill/>
        </p:spPr>
        <p:txBody>
          <a:bodyPr wrap="square">
            <a:spAutoFit/>
          </a:bodyPr>
          <a:lstStyle/>
          <a:p>
            <a:r>
              <a:rPr lang="en-US" sz="2000" b="1" u="sng" dirty="0"/>
              <a:t>Conclusion: </a:t>
            </a:r>
          </a:p>
          <a:p>
            <a:endParaRPr lang="en-US" sz="2000" b="1" dirty="0"/>
          </a:p>
          <a:p>
            <a:r>
              <a:rPr lang="en-US" sz="2000" b="1" dirty="0"/>
              <a:t>The analysis revealed the distribution of employee types (Permanent, Fixed-term, Temporary) and departmental staffing levels. Key insights included trends such as increased fixed-term contracts and notable anomalies in staffing patterns. Recommendations include balancing staffing levels and revising employment policies to address these issues. The findings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decision-making.</a:t>
            </a:r>
          </a:p>
        </p:txBody>
      </p:sp>
    </p:spTree>
    <p:extLst>
      <p:ext uri="{BB962C8B-B14F-4D97-AF65-F5344CB8AC3E}">
        <p14:creationId xmlns:p14="http://schemas.microsoft.com/office/powerpoint/2010/main" val="344822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B8921-70AD-E771-9839-7349368C44D0}"/>
              </a:ext>
            </a:extLst>
          </p:cNvPr>
          <p:cNvSpPr>
            <a:spLocks noGrp="1"/>
          </p:cNvSpPr>
          <p:nvPr>
            <p:ph type="title"/>
          </p:nvPr>
        </p:nvSpPr>
        <p:spPr/>
        <p:txBody>
          <a:bodyPr/>
          <a:lstStyle/>
          <a:p>
            <a:r>
              <a:rPr lang="en-IN" b="1" dirty="0"/>
              <a:t>Title </a:t>
            </a:r>
            <a:endParaRPr lang="en-US" b="1" dirty="0"/>
          </a:p>
        </p:txBody>
      </p:sp>
      <p:sp>
        <p:nvSpPr>
          <p:cNvPr id="3" name="Content Placeholder 2">
            <a:extLst>
              <a:ext uri="{FF2B5EF4-FFF2-40B4-BE49-F238E27FC236}">
                <a16:creationId xmlns:a16="http://schemas.microsoft.com/office/drawing/2014/main" id="{45130B13-423B-E469-E7BE-D07798D9C444}"/>
              </a:ext>
            </a:extLst>
          </p:cNvPr>
          <p:cNvSpPr>
            <a:spLocks noGrp="1"/>
          </p:cNvSpPr>
          <p:nvPr>
            <p:ph idx="1"/>
          </p:nvPr>
        </p:nvSpPr>
        <p:spPr/>
        <p:txBody>
          <a:bodyPr/>
          <a:lstStyle/>
          <a:p>
            <a:pPr marL="0" indent="0">
              <a:buNone/>
            </a:pPr>
            <a:endParaRPr lang="en-US" dirty="0"/>
          </a:p>
          <a:p>
            <a:pPr marL="0" indent="0" algn="ctr">
              <a:buNone/>
            </a:pPr>
            <a:r>
              <a:rPr lang="en-US" sz="4000" b="1" dirty="0"/>
              <a:t>Employee Type Analysis Using Excel &amp; </a:t>
            </a:r>
          </a:p>
          <a:p>
            <a:pPr marL="0" indent="0" algn="ctr">
              <a:buNone/>
            </a:pPr>
            <a:r>
              <a:rPr lang="en-US" sz="4000" b="1" dirty="0"/>
              <a:t>Employee Department Count Analysis </a:t>
            </a:r>
            <a:r>
              <a:rPr lang="en-US" sz="4000" b="1"/>
              <a:t>Using Excel </a:t>
            </a:r>
            <a:endParaRPr lang="en-US" b="1" dirty="0"/>
          </a:p>
          <a:p>
            <a:pPr marL="0" indent="0">
              <a:buNone/>
            </a:pPr>
            <a:endParaRPr lang="en-US" dirty="0"/>
          </a:p>
        </p:txBody>
      </p:sp>
    </p:spTree>
    <p:extLst>
      <p:ext uri="{BB962C8B-B14F-4D97-AF65-F5344CB8AC3E}">
        <p14:creationId xmlns:p14="http://schemas.microsoft.com/office/powerpoint/2010/main" val="2963502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02F45-528A-2DBD-C0D1-2E713D9C316A}"/>
              </a:ext>
            </a:extLst>
          </p:cNvPr>
          <p:cNvSpPr>
            <a:spLocks noGrp="1"/>
          </p:cNvSpPr>
          <p:nvPr>
            <p:ph type="title"/>
          </p:nvPr>
        </p:nvSpPr>
        <p:spPr/>
        <p:txBody>
          <a:bodyPr/>
          <a:lstStyle/>
          <a:p>
            <a:r>
              <a:rPr lang="en-US" b="1" dirty="0"/>
              <a:t>Ajenda</a:t>
            </a:r>
          </a:p>
        </p:txBody>
      </p:sp>
      <p:sp>
        <p:nvSpPr>
          <p:cNvPr id="3" name="Content Placeholder 2">
            <a:extLst>
              <a:ext uri="{FF2B5EF4-FFF2-40B4-BE49-F238E27FC236}">
                <a16:creationId xmlns:a16="http://schemas.microsoft.com/office/drawing/2014/main" id="{9382F401-BC5C-3F9E-B8AB-A4EBB8123C2D}"/>
              </a:ext>
            </a:extLst>
          </p:cNvPr>
          <p:cNvSpPr>
            <a:spLocks noGrp="1"/>
          </p:cNvSpPr>
          <p:nvPr>
            <p:ph idx="1"/>
          </p:nvPr>
        </p:nvSpPr>
        <p:spPr>
          <a:xfrm>
            <a:off x="1295402" y="2851931"/>
            <a:ext cx="8775474" cy="3440141"/>
          </a:xfrm>
        </p:spPr>
        <p:txBody>
          <a:bodyPr>
            <a:normAutofit fontScale="92500" lnSpcReduction="20000"/>
          </a:bodyPr>
          <a:lstStyle/>
          <a:p>
            <a:pPr marL="457200" indent="-457200">
              <a:buFont typeface="+mj-lt"/>
              <a:buAutoNum type="arabicPeriod"/>
            </a:pPr>
            <a:r>
              <a:rPr lang="en-US" b="1" dirty="0">
                <a:solidFill>
                  <a:schemeClr val="accent4"/>
                </a:solidFill>
              </a:rPr>
              <a:t>Problem Statement </a:t>
            </a:r>
          </a:p>
          <a:p>
            <a:pPr marL="457200" indent="-457200">
              <a:buFont typeface="+mj-lt"/>
              <a:buAutoNum type="arabicPeriod"/>
            </a:pPr>
            <a:r>
              <a:rPr lang="en-US" b="1" dirty="0">
                <a:solidFill>
                  <a:schemeClr val="accent4"/>
                </a:solidFill>
              </a:rPr>
              <a:t>Project Overview </a:t>
            </a:r>
          </a:p>
          <a:p>
            <a:pPr marL="457200" indent="-457200">
              <a:buFont typeface="+mj-lt"/>
              <a:buAutoNum type="arabicPeriod"/>
            </a:pPr>
            <a:r>
              <a:rPr lang="en-US" b="1" dirty="0">
                <a:solidFill>
                  <a:schemeClr val="accent4"/>
                </a:solidFill>
              </a:rPr>
              <a:t>End Users</a:t>
            </a:r>
          </a:p>
          <a:p>
            <a:pPr marL="457200" indent="-457200">
              <a:buFont typeface="+mj-lt"/>
              <a:buAutoNum type="arabicPeriod"/>
            </a:pPr>
            <a:r>
              <a:rPr lang="en-US" b="1" dirty="0">
                <a:solidFill>
                  <a:schemeClr val="accent4"/>
                </a:solidFill>
              </a:rPr>
              <a:t>Our Solution &amp; Preposition</a:t>
            </a:r>
          </a:p>
          <a:p>
            <a:pPr marL="457200" indent="-457200">
              <a:buFont typeface="+mj-lt"/>
              <a:buAutoNum type="arabicPeriod"/>
            </a:pPr>
            <a:r>
              <a:rPr lang="en-US" b="1" dirty="0">
                <a:solidFill>
                  <a:schemeClr val="accent4"/>
                </a:solidFill>
              </a:rPr>
              <a:t>Dataset Description </a:t>
            </a:r>
          </a:p>
          <a:p>
            <a:pPr marL="457200" indent="-457200">
              <a:buFont typeface="+mj-lt"/>
              <a:buAutoNum type="arabicPeriod"/>
            </a:pPr>
            <a:r>
              <a:rPr lang="en-US" b="1" dirty="0">
                <a:solidFill>
                  <a:schemeClr val="accent4"/>
                </a:solidFill>
              </a:rPr>
              <a:t>Modelling Approach </a:t>
            </a:r>
          </a:p>
          <a:p>
            <a:pPr marL="457200" indent="-457200">
              <a:buFont typeface="+mj-lt"/>
              <a:buAutoNum type="arabicPeriod"/>
            </a:pPr>
            <a:r>
              <a:rPr lang="en-US" b="1" dirty="0">
                <a:solidFill>
                  <a:schemeClr val="accent4"/>
                </a:solidFill>
              </a:rPr>
              <a:t>Results &amp; Discussion </a:t>
            </a:r>
          </a:p>
          <a:p>
            <a:pPr marL="457200" indent="-457200">
              <a:buFont typeface="+mj-lt"/>
              <a:buAutoNum type="arabicPeriod"/>
            </a:pPr>
            <a:r>
              <a:rPr lang="en-US" b="1" dirty="0">
                <a:solidFill>
                  <a:schemeClr val="accent4"/>
                </a:solidFill>
              </a:rPr>
              <a:t>Conclusion</a:t>
            </a:r>
          </a:p>
        </p:txBody>
      </p:sp>
      <p:sp>
        <p:nvSpPr>
          <p:cNvPr id="4" name="TextBox 3">
            <a:extLst>
              <a:ext uri="{FF2B5EF4-FFF2-40B4-BE49-F238E27FC236}">
                <a16:creationId xmlns:a16="http://schemas.microsoft.com/office/drawing/2014/main" id="{14E35F26-C57A-5064-B00C-CBBD1DE69102}"/>
              </a:ext>
            </a:extLst>
          </p:cNvPr>
          <p:cNvSpPr txBox="1"/>
          <p:nvPr/>
        </p:nvSpPr>
        <p:spPr>
          <a:xfrm>
            <a:off x="5181600" y="2516828"/>
            <a:ext cx="1828800" cy="1828800"/>
          </a:xfrm>
          <a:prstGeom prst="rect">
            <a:avLst/>
          </a:prstGeom>
          <a:noFill/>
        </p:spPr>
        <p:txBody>
          <a:bodyPr wrap="square" rtlCol="0">
            <a:spAutoFit/>
          </a:bodyPr>
          <a:lstStyle/>
          <a:p>
            <a:pPr algn="l"/>
            <a:endParaRPr lang="en-US" dirty="0"/>
          </a:p>
        </p:txBody>
      </p:sp>
      <p:pic>
        <p:nvPicPr>
          <p:cNvPr id="8" name="Picture 7">
            <a:extLst>
              <a:ext uri="{FF2B5EF4-FFF2-40B4-BE49-F238E27FC236}">
                <a16:creationId xmlns:a16="http://schemas.microsoft.com/office/drawing/2014/main" id="{148422BD-37AE-C84D-B907-32CDFA743C23}"/>
              </a:ext>
            </a:extLst>
          </p:cNvPr>
          <p:cNvPicPr>
            <a:picLocks noChangeAspect="1"/>
          </p:cNvPicPr>
          <p:nvPr/>
        </p:nvPicPr>
        <p:blipFill>
          <a:blip r:embed="rId2"/>
          <a:stretch>
            <a:fillRect/>
          </a:stretch>
        </p:blipFill>
        <p:spPr>
          <a:xfrm>
            <a:off x="5683138" y="2516828"/>
            <a:ext cx="4387737" cy="3621072"/>
          </a:xfrm>
          <a:prstGeom prst="rect">
            <a:avLst/>
          </a:prstGeom>
        </p:spPr>
      </p:pic>
    </p:spTree>
    <p:extLst>
      <p:ext uri="{BB962C8B-B14F-4D97-AF65-F5344CB8AC3E}">
        <p14:creationId xmlns:p14="http://schemas.microsoft.com/office/powerpoint/2010/main" val="2881360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B5B7E-74B7-737C-3931-B73F456E5B50}"/>
              </a:ext>
            </a:extLst>
          </p:cNvPr>
          <p:cNvSpPr>
            <a:spLocks noGrp="1"/>
          </p:cNvSpPr>
          <p:nvPr>
            <p:ph type="title"/>
          </p:nvPr>
        </p:nvSpPr>
        <p:spPr/>
        <p:txBody>
          <a:bodyPr/>
          <a:lstStyle/>
          <a:p>
            <a:r>
              <a:rPr lang="en-US" b="1" dirty="0"/>
              <a:t>Problem Statement </a:t>
            </a:r>
          </a:p>
        </p:txBody>
      </p:sp>
      <p:pic>
        <p:nvPicPr>
          <p:cNvPr id="4" name="Picture 4">
            <a:extLst>
              <a:ext uri="{FF2B5EF4-FFF2-40B4-BE49-F238E27FC236}">
                <a16:creationId xmlns:a16="http://schemas.microsoft.com/office/drawing/2014/main" id="{F9C018A1-80CC-A232-E0A4-8EC1CDCA5080}"/>
              </a:ext>
            </a:extLst>
          </p:cNvPr>
          <p:cNvPicPr>
            <a:picLocks noGrp="1" noChangeAspect="1"/>
          </p:cNvPicPr>
          <p:nvPr>
            <p:ph idx="1"/>
          </p:nvPr>
        </p:nvPicPr>
        <p:blipFill>
          <a:blip r:embed="rId2"/>
          <a:stretch>
            <a:fillRect/>
          </a:stretch>
        </p:blipFill>
        <p:spPr>
          <a:xfrm>
            <a:off x="8196666" y="2557993"/>
            <a:ext cx="2699932" cy="3317875"/>
          </a:xfrm>
        </p:spPr>
      </p:pic>
      <p:sp>
        <p:nvSpPr>
          <p:cNvPr id="5" name="TextBox 4">
            <a:extLst>
              <a:ext uri="{FF2B5EF4-FFF2-40B4-BE49-F238E27FC236}">
                <a16:creationId xmlns:a16="http://schemas.microsoft.com/office/drawing/2014/main" id="{A8D34802-08A8-73D4-D05E-3371A9AC06FC}"/>
              </a:ext>
            </a:extLst>
          </p:cNvPr>
          <p:cNvSpPr txBox="1"/>
          <p:nvPr/>
        </p:nvSpPr>
        <p:spPr>
          <a:xfrm>
            <a:off x="1295402" y="2618151"/>
            <a:ext cx="6743475" cy="1631216"/>
          </a:xfrm>
          <a:prstGeom prst="rect">
            <a:avLst/>
          </a:prstGeom>
          <a:noFill/>
        </p:spPr>
        <p:txBody>
          <a:bodyPr wrap="square" anchor="t">
            <a:spAutoFit/>
          </a:bodyPr>
          <a:lstStyle/>
          <a:p>
            <a:pPr rtl="1"/>
            <a:r>
              <a:rPr lang="en-US" sz="2000" b="1" dirty="0"/>
              <a:t>* In today's dynamic business environment, organizations employ a diverse workforce, including permanent, fixed-term, and temporary employees. This variety offers flexibility but also introduces complexities in workforce management, resource allocation, and compliance with labor laws.</a:t>
            </a:r>
          </a:p>
        </p:txBody>
      </p:sp>
      <p:sp>
        <p:nvSpPr>
          <p:cNvPr id="7" name="TextBox 6">
            <a:extLst>
              <a:ext uri="{FF2B5EF4-FFF2-40B4-BE49-F238E27FC236}">
                <a16:creationId xmlns:a16="http://schemas.microsoft.com/office/drawing/2014/main" id="{3C26D0DF-B415-722A-C860-B70E1068D4B6}"/>
              </a:ext>
            </a:extLst>
          </p:cNvPr>
          <p:cNvSpPr txBox="1"/>
          <p:nvPr/>
        </p:nvSpPr>
        <p:spPr>
          <a:xfrm>
            <a:off x="1295402" y="4345174"/>
            <a:ext cx="6618703" cy="1631216"/>
          </a:xfrm>
          <a:prstGeom prst="rect">
            <a:avLst/>
          </a:prstGeom>
          <a:noFill/>
        </p:spPr>
        <p:txBody>
          <a:bodyPr wrap="square">
            <a:spAutoFit/>
          </a:bodyPr>
          <a:lstStyle/>
          <a:p>
            <a:r>
              <a:rPr lang="en-US" sz="2000" b="1" dirty="0"/>
              <a:t>* The primary challenge is to analyze and categorize employees based on their employment type—permanent, fixed-term, or temporary. Understanding these categories is crucial for optimizing HR policies and aligning workforce strategies with business goals.</a:t>
            </a:r>
          </a:p>
        </p:txBody>
      </p:sp>
    </p:spTree>
    <p:extLst>
      <p:ext uri="{BB962C8B-B14F-4D97-AF65-F5344CB8AC3E}">
        <p14:creationId xmlns:p14="http://schemas.microsoft.com/office/powerpoint/2010/main" val="3400729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B6A63-C546-E371-3070-213AFE46500F}"/>
              </a:ext>
            </a:extLst>
          </p:cNvPr>
          <p:cNvSpPr>
            <a:spLocks noGrp="1"/>
          </p:cNvSpPr>
          <p:nvPr>
            <p:ph type="title"/>
          </p:nvPr>
        </p:nvSpPr>
        <p:spPr/>
        <p:txBody>
          <a:bodyPr/>
          <a:lstStyle/>
          <a:p>
            <a:r>
              <a:rPr lang="en-US" b="1" dirty="0"/>
              <a:t>Project Overview</a:t>
            </a:r>
          </a:p>
        </p:txBody>
      </p:sp>
      <p:pic>
        <p:nvPicPr>
          <p:cNvPr id="4" name="Picture 4">
            <a:extLst>
              <a:ext uri="{FF2B5EF4-FFF2-40B4-BE49-F238E27FC236}">
                <a16:creationId xmlns:a16="http://schemas.microsoft.com/office/drawing/2014/main" id="{CD74876A-F12B-F0F1-CF5F-4F58949FB255}"/>
              </a:ext>
            </a:extLst>
          </p:cNvPr>
          <p:cNvPicPr>
            <a:picLocks noGrp="1" noChangeAspect="1"/>
          </p:cNvPicPr>
          <p:nvPr>
            <p:ph idx="1"/>
          </p:nvPr>
        </p:nvPicPr>
        <p:blipFill>
          <a:blip r:embed="rId2"/>
          <a:stretch>
            <a:fillRect/>
          </a:stretch>
        </p:blipFill>
        <p:spPr>
          <a:xfrm>
            <a:off x="8466667" y="2547003"/>
            <a:ext cx="2429931" cy="3317875"/>
          </a:xfrm>
        </p:spPr>
      </p:pic>
      <p:sp>
        <p:nvSpPr>
          <p:cNvPr id="5" name="TextBox 4">
            <a:extLst>
              <a:ext uri="{FF2B5EF4-FFF2-40B4-BE49-F238E27FC236}">
                <a16:creationId xmlns:a16="http://schemas.microsoft.com/office/drawing/2014/main" id="{1E961476-357D-D7F4-F90A-9228A8A3CF17}"/>
              </a:ext>
            </a:extLst>
          </p:cNvPr>
          <p:cNvSpPr txBox="1"/>
          <p:nvPr/>
        </p:nvSpPr>
        <p:spPr>
          <a:xfrm>
            <a:off x="1295402" y="2547003"/>
            <a:ext cx="7171265" cy="3477875"/>
          </a:xfrm>
          <a:prstGeom prst="rect">
            <a:avLst/>
          </a:prstGeom>
          <a:noFill/>
        </p:spPr>
        <p:txBody>
          <a:bodyPr wrap="square">
            <a:spAutoFit/>
          </a:bodyPr>
          <a:lstStyle/>
          <a:p>
            <a:r>
              <a:rPr lang="en-US" sz="2000" b="1" dirty="0"/>
              <a:t>* This project involved analyzing the organization's workforce, focusing on categorizing employees by type—permanent, fixed-term, and temporary—and assessing their distribution across departments. The analysis aimed to understand how these employment types impact departmental performance and overall productivity. Key findings revealed that a balanced mix of employee types leads to better adaptability and efficiency, while imbalances can create challenges in workload management and continuity. The project concluded with recommendations to optimize workforce composition and align it with departmental needs and organizational goals.</a:t>
            </a:r>
          </a:p>
        </p:txBody>
      </p:sp>
    </p:spTree>
    <p:extLst>
      <p:ext uri="{BB962C8B-B14F-4D97-AF65-F5344CB8AC3E}">
        <p14:creationId xmlns:p14="http://schemas.microsoft.com/office/powerpoint/2010/main" val="749937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3656-D2E9-E36D-DDD8-550D83E7961A}"/>
              </a:ext>
            </a:extLst>
          </p:cNvPr>
          <p:cNvSpPr>
            <a:spLocks noGrp="1"/>
          </p:cNvSpPr>
          <p:nvPr>
            <p:ph type="title"/>
          </p:nvPr>
        </p:nvSpPr>
        <p:spPr/>
        <p:txBody>
          <a:bodyPr/>
          <a:lstStyle/>
          <a:p>
            <a:r>
              <a:rPr lang="en-US" b="1" dirty="0"/>
              <a:t>Who are the End Users?</a:t>
            </a:r>
          </a:p>
        </p:txBody>
      </p:sp>
      <p:pic>
        <p:nvPicPr>
          <p:cNvPr id="4" name="Picture 4">
            <a:extLst>
              <a:ext uri="{FF2B5EF4-FFF2-40B4-BE49-F238E27FC236}">
                <a16:creationId xmlns:a16="http://schemas.microsoft.com/office/drawing/2014/main" id="{3E27676A-C5FC-5A59-9D09-28CBFAFA37B9}"/>
              </a:ext>
            </a:extLst>
          </p:cNvPr>
          <p:cNvPicPr>
            <a:picLocks noGrp="1" noChangeAspect="1"/>
          </p:cNvPicPr>
          <p:nvPr>
            <p:ph idx="1"/>
          </p:nvPr>
        </p:nvPicPr>
        <p:blipFill>
          <a:blip r:embed="rId2"/>
          <a:stretch>
            <a:fillRect/>
          </a:stretch>
        </p:blipFill>
        <p:spPr>
          <a:xfrm>
            <a:off x="6612912" y="2557993"/>
            <a:ext cx="4283686" cy="3317875"/>
          </a:xfrm>
        </p:spPr>
      </p:pic>
      <p:sp>
        <p:nvSpPr>
          <p:cNvPr id="5" name="TextBox 4">
            <a:extLst>
              <a:ext uri="{FF2B5EF4-FFF2-40B4-BE49-F238E27FC236}">
                <a16:creationId xmlns:a16="http://schemas.microsoft.com/office/drawing/2014/main" id="{4E4E1E10-56BA-26F3-E7BD-8BC299F28ABE}"/>
              </a:ext>
            </a:extLst>
          </p:cNvPr>
          <p:cNvSpPr txBox="1"/>
          <p:nvPr/>
        </p:nvSpPr>
        <p:spPr>
          <a:xfrm>
            <a:off x="1295402" y="2557993"/>
            <a:ext cx="5513580" cy="3416320"/>
          </a:xfrm>
          <a:prstGeom prst="rect">
            <a:avLst/>
          </a:prstGeom>
          <a:noFill/>
        </p:spPr>
        <p:txBody>
          <a:bodyPr wrap="square">
            <a:spAutoFit/>
          </a:bodyPr>
          <a:lstStyle/>
          <a:p>
            <a:r>
              <a:rPr lang="en-US" b="1" dirty="0"/>
              <a:t>* </a:t>
            </a:r>
            <a:r>
              <a:rPr lang="en-US" b="1" u="sng" dirty="0"/>
              <a:t>Human Resources (HR) Team:</a:t>
            </a:r>
            <a:r>
              <a:rPr lang="en-US" b="1" dirty="0"/>
              <a:t> They will use the analysis to make informed decisions about hiring, workforce planning, and contract management.</a:t>
            </a:r>
          </a:p>
          <a:p>
            <a:pPr marL="285750" indent="-285750">
              <a:buFont typeface="Arial" panose="020B0604020202020204" pitchFamily="34" charset="0"/>
              <a:buChar char="•"/>
            </a:pPr>
            <a:endParaRPr lang="en-US" b="1" dirty="0"/>
          </a:p>
          <a:p>
            <a:r>
              <a:rPr lang="en-US" b="1" u="sng" dirty="0"/>
              <a:t>* Department Managers:</a:t>
            </a:r>
            <a:r>
              <a:rPr lang="en-US" b="1" dirty="0"/>
              <a:t> They will benefit from insights into workforce composition and its impact </a:t>
            </a:r>
          </a:p>
          <a:p>
            <a:r>
              <a:rPr lang="en-US" b="1" dirty="0"/>
              <a:t>on departmental performance, helping them allocate resources more effectively.</a:t>
            </a:r>
          </a:p>
          <a:p>
            <a:endParaRPr lang="en-US" b="1" dirty="0"/>
          </a:p>
          <a:p>
            <a:r>
              <a:rPr lang="en-US" b="1" dirty="0"/>
              <a:t>* </a:t>
            </a:r>
            <a:r>
              <a:rPr lang="en-US" b="1" u="sng" dirty="0"/>
              <a:t>Senior Management/Executives: </a:t>
            </a:r>
            <a:r>
              <a:rPr lang="en-US" b="1" dirty="0"/>
              <a:t>They will use the findings to align workforce strategies with overall business goals and improve operational efficiency.</a:t>
            </a:r>
          </a:p>
        </p:txBody>
      </p:sp>
    </p:spTree>
    <p:extLst>
      <p:ext uri="{BB962C8B-B14F-4D97-AF65-F5344CB8AC3E}">
        <p14:creationId xmlns:p14="http://schemas.microsoft.com/office/powerpoint/2010/main" val="3396911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181F3-CA5D-CF1F-C140-118B83D41012}"/>
              </a:ext>
            </a:extLst>
          </p:cNvPr>
          <p:cNvSpPr>
            <a:spLocks noGrp="1"/>
          </p:cNvSpPr>
          <p:nvPr>
            <p:ph type="title"/>
          </p:nvPr>
        </p:nvSpPr>
        <p:spPr/>
        <p:txBody>
          <a:bodyPr/>
          <a:lstStyle/>
          <a:p>
            <a:r>
              <a:rPr lang="en-US" b="1" dirty="0"/>
              <a:t>Our Solution &amp; Value Preposition </a:t>
            </a:r>
          </a:p>
        </p:txBody>
      </p:sp>
      <p:sp>
        <p:nvSpPr>
          <p:cNvPr id="5" name="TextBox 4">
            <a:extLst>
              <a:ext uri="{FF2B5EF4-FFF2-40B4-BE49-F238E27FC236}">
                <a16:creationId xmlns:a16="http://schemas.microsoft.com/office/drawing/2014/main" id="{C7684B08-C231-30A0-22C6-21B17A92C968}"/>
              </a:ext>
            </a:extLst>
          </p:cNvPr>
          <p:cNvSpPr txBox="1"/>
          <p:nvPr/>
        </p:nvSpPr>
        <p:spPr>
          <a:xfrm>
            <a:off x="1015999" y="2584561"/>
            <a:ext cx="7682388" cy="3416320"/>
          </a:xfrm>
          <a:prstGeom prst="rect">
            <a:avLst/>
          </a:prstGeom>
          <a:noFill/>
        </p:spPr>
        <p:txBody>
          <a:bodyPr wrap="square">
            <a:spAutoFit/>
          </a:bodyPr>
          <a:lstStyle/>
          <a:p>
            <a:r>
              <a:rPr lang="en-US" b="1" dirty="0"/>
              <a:t>In this project, Excel was used to analyze employee types (permanent, fixed-term, and temporary) across departments.</a:t>
            </a:r>
          </a:p>
          <a:p>
            <a:r>
              <a:rPr lang="en-US" b="1" dirty="0"/>
              <a:t>Key techniques included:</a:t>
            </a:r>
          </a:p>
          <a:p>
            <a:endParaRPr lang="en-US" b="1" dirty="0"/>
          </a:p>
          <a:p>
            <a:pPr>
              <a:buFont typeface="Arial" panose="020B0604020202020204" pitchFamily="34" charset="0"/>
              <a:buChar char="•"/>
            </a:pPr>
            <a:r>
              <a:rPr lang="en-US" b="1" dirty="0"/>
              <a:t> </a:t>
            </a:r>
            <a:r>
              <a:rPr lang="en-US" b="1" u="sng" dirty="0"/>
              <a:t>Conditional Formatting:</a:t>
            </a:r>
            <a:r>
              <a:rPr lang="en-US" b="1" dirty="0"/>
              <a:t> Applied color codes to quickly identify employee types and spot trends.</a:t>
            </a:r>
          </a:p>
          <a:p>
            <a:pPr>
              <a:buFont typeface="Arial" panose="020B0604020202020204" pitchFamily="34" charset="0"/>
              <a:buChar char="•"/>
            </a:pPr>
            <a:r>
              <a:rPr lang="en-US" b="1" dirty="0"/>
              <a:t> </a:t>
            </a:r>
            <a:r>
              <a:rPr lang="en-US" b="1" u="sng" dirty="0"/>
              <a:t>Filters: </a:t>
            </a:r>
            <a:r>
              <a:rPr lang="en-US" b="1" dirty="0"/>
              <a:t>Used to isolate specific data sets, such as viewing employees by type or department.</a:t>
            </a:r>
          </a:p>
          <a:p>
            <a:pPr>
              <a:buFont typeface="Arial" panose="020B0604020202020204" pitchFamily="34" charset="0"/>
              <a:buChar char="•"/>
            </a:pPr>
            <a:r>
              <a:rPr lang="en-US" b="1" dirty="0"/>
              <a:t> </a:t>
            </a:r>
            <a:r>
              <a:rPr lang="en-US" b="1" u="sng" dirty="0"/>
              <a:t>Formulas: </a:t>
            </a:r>
            <a:r>
              <a:rPr lang="en-US" b="1" dirty="0"/>
              <a:t>Employed formulas like COUNTIF and SUMIF to calculate metrics such as employee distribution and tenure.</a:t>
            </a:r>
          </a:p>
          <a:p>
            <a:pPr>
              <a:buFont typeface="Arial" panose="020B0604020202020204" pitchFamily="34" charset="0"/>
              <a:buChar char="•"/>
            </a:pPr>
            <a:r>
              <a:rPr lang="en-US" b="1" dirty="0"/>
              <a:t> </a:t>
            </a:r>
            <a:r>
              <a:rPr lang="en-US" b="1" u="sng" dirty="0"/>
              <a:t>Graphs and Charts: </a:t>
            </a:r>
            <a:r>
              <a:rPr lang="en-US" b="1" dirty="0"/>
              <a:t>Created visual representations like pie charts and bar graphs to clearly display the data and highlight key insights.</a:t>
            </a:r>
          </a:p>
        </p:txBody>
      </p:sp>
      <p:pic>
        <p:nvPicPr>
          <p:cNvPr id="8" name="Picture 8">
            <a:extLst>
              <a:ext uri="{FF2B5EF4-FFF2-40B4-BE49-F238E27FC236}">
                <a16:creationId xmlns:a16="http://schemas.microsoft.com/office/drawing/2014/main" id="{6459B04A-C3F2-7985-5FC7-F79C1F73013F}"/>
              </a:ext>
            </a:extLst>
          </p:cNvPr>
          <p:cNvPicPr>
            <a:picLocks noChangeAspect="1"/>
          </p:cNvPicPr>
          <p:nvPr/>
        </p:nvPicPr>
        <p:blipFill>
          <a:blip r:embed="rId2"/>
          <a:stretch>
            <a:fillRect/>
          </a:stretch>
        </p:blipFill>
        <p:spPr>
          <a:xfrm>
            <a:off x="8698386" y="2584561"/>
            <a:ext cx="2620209" cy="3547088"/>
          </a:xfrm>
          <a:prstGeom prst="rect">
            <a:avLst/>
          </a:prstGeom>
        </p:spPr>
      </p:pic>
    </p:spTree>
    <p:extLst>
      <p:ext uri="{BB962C8B-B14F-4D97-AF65-F5344CB8AC3E}">
        <p14:creationId xmlns:p14="http://schemas.microsoft.com/office/powerpoint/2010/main" val="3892264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0679B-C778-E1BF-6553-A9A7BAF95B31}"/>
              </a:ext>
            </a:extLst>
          </p:cNvPr>
          <p:cNvSpPr>
            <a:spLocks noGrp="1"/>
          </p:cNvSpPr>
          <p:nvPr>
            <p:ph type="title"/>
          </p:nvPr>
        </p:nvSpPr>
        <p:spPr/>
        <p:txBody>
          <a:bodyPr/>
          <a:lstStyle/>
          <a:p>
            <a:r>
              <a:rPr lang="en-US" b="1" dirty="0"/>
              <a:t>Dataset Description </a:t>
            </a:r>
          </a:p>
        </p:txBody>
      </p:sp>
      <p:sp>
        <p:nvSpPr>
          <p:cNvPr id="7" name="TextBox 6">
            <a:extLst>
              <a:ext uri="{FF2B5EF4-FFF2-40B4-BE49-F238E27FC236}">
                <a16:creationId xmlns:a16="http://schemas.microsoft.com/office/drawing/2014/main" id="{9C8F3768-D57F-4931-BC06-23B6E220874D}"/>
              </a:ext>
            </a:extLst>
          </p:cNvPr>
          <p:cNvSpPr txBox="1"/>
          <p:nvPr/>
        </p:nvSpPr>
        <p:spPr>
          <a:xfrm>
            <a:off x="1051650" y="2513315"/>
            <a:ext cx="8056702" cy="3416320"/>
          </a:xfrm>
          <a:prstGeom prst="rect">
            <a:avLst/>
          </a:prstGeom>
          <a:noFill/>
        </p:spPr>
        <p:txBody>
          <a:bodyPr wrap="square">
            <a:spAutoFit/>
          </a:bodyPr>
          <a:lstStyle/>
          <a:p>
            <a:r>
              <a:rPr lang="en-US" b="1" dirty="0"/>
              <a:t>For this project, the dataset was sourced from the IBM Skills Build Dashboard, containing 20 features. The analysis focused on key features:</a:t>
            </a:r>
          </a:p>
          <a:p>
            <a:endParaRPr lang="en-US" b="1" dirty="0"/>
          </a:p>
          <a:p>
            <a:pPr>
              <a:buFont typeface="+mj-lt"/>
              <a:buAutoNum type="arabicPeriod"/>
            </a:pPr>
            <a:r>
              <a:rPr lang="en-US" b="1" u="sng" dirty="0"/>
              <a:t>User ID:</a:t>
            </a:r>
            <a:r>
              <a:rPr lang="en-US" b="1" dirty="0"/>
              <a:t> Unique employee identifier.</a:t>
            </a:r>
          </a:p>
          <a:p>
            <a:pPr>
              <a:buFont typeface="+mj-lt"/>
              <a:buAutoNum type="arabicPeriod"/>
            </a:pPr>
            <a:r>
              <a:rPr lang="en-US" b="1" u="sng" dirty="0"/>
              <a:t>Name: </a:t>
            </a:r>
            <a:r>
              <a:rPr lang="en-US" b="1" dirty="0"/>
              <a:t>Employee’s full name.</a:t>
            </a:r>
          </a:p>
          <a:p>
            <a:pPr>
              <a:buFont typeface="+mj-lt"/>
              <a:buAutoNum type="arabicPeriod"/>
            </a:pPr>
            <a:r>
              <a:rPr lang="en-US" b="1" u="sng" dirty="0"/>
              <a:t>Gender: </a:t>
            </a:r>
            <a:r>
              <a:rPr lang="en-US" b="1" dirty="0"/>
              <a:t>Employee gender, for diversity analysis.</a:t>
            </a:r>
          </a:p>
          <a:p>
            <a:pPr>
              <a:buFont typeface="+mj-lt"/>
              <a:buAutoNum type="arabicPeriod"/>
            </a:pPr>
            <a:r>
              <a:rPr lang="en-US" b="1" u="sng" dirty="0"/>
              <a:t>Employee Type: </a:t>
            </a:r>
            <a:r>
              <a:rPr lang="en-US" b="1" dirty="0"/>
              <a:t>Employment contract type (permanent, fixed-term, temporary).</a:t>
            </a:r>
          </a:p>
          <a:p>
            <a:pPr>
              <a:buFont typeface="+mj-lt"/>
              <a:buAutoNum type="arabicPeriod"/>
            </a:pPr>
            <a:r>
              <a:rPr lang="en-US" b="1" u="sng" dirty="0"/>
              <a:t>Employee Department: </a:t>
            </a:r>
            <a:r>
              <a:rPr lang="en-US" b="1" dirty="0"/>
              <a:t>Department assignment.</a:t>
            </a:r>
          </a:p>
          <a:p>
            <a:r>
              <a:rPr lang="en-US" b="1" dirty="0"/>
              <a:t>Using Excel, formulas were applied to analyze employee types and department distribution. Conditional formatting and visualizations (graphs and charts) were used to identify patterns and trends, providing insights for workforce planning.</a:t>
            </a:r>
          </a:p>
        </p:txBody>
      </p:sp>
      <p:pic>
        <p:nvPicPr>
          <p:cNvPr id="8" name="Picture 8">
            <a:extLst>
              <a:ext uri="{FF2B5EF4-FFF2-40B4-BE49-F238E27FC236}">
                <a16:creationId xmlns:a16="http://schemas.microsoft.com/office/drawing/2014/main" id="{30C18844-AFEB-734C-49DB-419DE5167499}"/>
              </a:ext>
            </a:extLst>
          </p:cNvPr>
          <p:cNvPicPr>
            <a:picLocks noChangeAspect="1"/>
          </p:cNvPicPr>
          <p:nvPr/>
        </p:nvPicPr>
        <p:blipFill>
          <a:blip r:embed="rId2"/>
          <a:stretch>
            <a:fillRect/>
          </a:stretch>
        </p:blipFill>
        <p:spPr>
          <a:xfrm>
            <a:off x="8965754" y="2577756"/>
            <a:ext cx="2174595" cy="3607340"/>
          </a:xfrm>
          <a:prstGeom prst="rect">
            <a:avLst/>
          </a:prstGeom>
        </p:spPr>
      </p:pic>
    </p:spTree>
    <p:extLst>
      <p:ext uri="{BB962C8B-B14F-4D97-AF65-F5344CB8AC3E}">
        <p14:creationId xmlns:p14="http://schemas.microsoft.com/office/powerpoint/2010/main" val="3084271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3520E-1939-58DA-BA0E-DB5F27396B30}"/>
              </a:ext>
            </a:extLst>
          </p:cNvPr>
          <p:cNvSpPr>
            <a:spLocks noGrp="1"/>
          </p:cNvSpPr>
          <p:nvPr>
            <p:ph type="title"/>
          </p:nvPr>
        </p:nvSpPr>
        <p:spPr/>
        <p:txBody>
          <a:bodyPr/>
          <a:lstStyle/>
          <a:p>
            <a:r>
              <a:rPr lang="en-US" b="1" dirty="0"/>
              <a:t>Modelling Approach </a:t>
            </a:r>
          </a:p>
        </p:txBody>
      </p:sp>
      <p:sp>
        <p:nvSpPr>
          <p:cNvPr id="5" name="TextBox 4">
            <a:extLst>
              <a:ext uri="{FF2B5EF4-FFF2-40B4-BE49-F238E27FC236}">
                <a16:creationId xmlns:a16="http://schemas.microsoft.com/office/drawing/2014/main" id="{1D5DF2CD-6D59-8787-C0C1-FCDF35E77FD9}"/>
              </a:ext>
            </a:extLst>
          </p:cNvPr>
          <p:cNvSpPr txBox="1"/>
          <p:nvPr/>
        </p:nvSpPr>
        <p:spPr>
          <a:xfrm>
            <a:off x="1295402" y="2736547"/>
            <a:ext cx="9381510" cy="3139321"/>
          </a:xfrm>
          <a:prstGeom prst="rect">
            <a:avLst/>
          </a:prstGeom>
          <a:noFill/>
        </p:spPr>
        <p:txBody>
          <a:bodyPr wrap="square">
            <a:spAutoFit/>
          </a:bodyPr>
          <a:lstStyle/>
          <a:p>
            <a:r>
              <a:rPr lang="en-US" b="1" u="sng" dirty="0"/>
              <a:t>1. Data Acquisition:</a:t>
            </a:r>
          </a:p>
          <a:p>
            <a:r>
              <a:rPr lang="en-US" b="1" dirty="0"/>
              <a:t>Downloaded a dataset from the IBM Skills Build Dashboard, which included features like User ID, Name, Gender, Employee Type, and Department.</a:t>
            </a:r>
          </a:p>
          <a:p>
            <a:endParaRPr lang="en-US" b="1" dirty="0"/>
          </a:p>
          <a:p>
            <a:r>
              <a:rPr lang="en-US" b="1" u="sng" dirty="0"/>
              <a:t>2. Data Preparation:</a:t>
            </a:r>
          </a:p>
          <a:p>
            <a:pPr>
              <a:buFont typeface="Arial" panose="020B0604020202020204" pitchFamily="34" charset="0"/>
              <a:buChar char="•"/>
            </a:pPr>
            <a:r>
              <a:rPr lang="en-US" b="1" dirty="0"/>
              <a:t>Imported the dataset into Excel.</a:t>
            </a:r>
          </a:p>
          <a:p>
            <a:pPr>
              <a:buFont typeface="Arial" panose="020B0604020202020204" pitchFamily="34" charset="0"/>
              <a:buChar char="•"/>
            </a:pPr>
            <a:r>
              <a:rPr lang="en-US" b="1" dirty="0"/>
              <a:t>Cleaned the data to correct any inconsistencies or errors.</a:t>
            </a:r>
          </a:p>
          <a:p>
            <a:endParaRPr lang="en-US" b="1" dirty="0"/>
          </a:p>
          <a:p>
            <a:r>
              <a:rPr lang="en-US" b="1" u="sng" dirty="0"/>
              <a:t>3. Initial Exploration:</a:t>
            </a:r>
          </a:p>
          <a:p>
            <a:pPr>
              <a:buFont typeface="Arial" panose="020B0604020202020204" pitchFamily="34" charset="0"/>
              <a:buChar char="•"/>
            </a:pPr>
            <a:r>
              <a:rPr lang="en-US" b="1" dirty="0"/>
              <a:t>Reviewed the dataset to understand its structure.</a:t>
            </a:r>
          </a:p>
          <a:p>
            <a:pPr>
              <a:buFont typeface="Arial" panose="020B0604020202020204" pitchFamily="34" charset="0"/>
              <a:buChar char="•"/>
            </a:pPr>
            <a:r>
              <a:rPr lang="en-US" b="1" dirty="0"/>
              <a:t>Used summary statistics to gain preliminary insights.</a:t>
            </a:r>
          </a:p>
        </p:txBody>
      </p:sp>
      <p:pic>
        <p:nvPicPr>
          <p:cNvPr id="6" name="Picture 6">
            <a:extLst>
              <a:ext uri="{FF2B5EF4-FFF2-40B4-BE49-F238E27FC236}">
                <a16:creationId xmlns:a16="http://schemas.microsoft.com/office/drawing/2014/main" id="{1DE38AD1-DD13-7618-70A3-47DCCED6D18A}"/>
              </a:ext>
            </a:extLst>
          </p:cNvPr>
          <p:cNvPicPr>
            <a:picLocks noChangeAspect="1"/>
          </p:cNvPicPr>
          <p:nvPr/>
        </p:nvPicPr>
        <p:blipFill>
          <a:blip r:embed="rId2"/>
          <a:stretch>
            <a:fillRect/>
          </a:stretch>
        </p:blipFill>
        <p:spPr>
          <a:xfrm>
            <a:off x="7361544" y="3455739"/>
            <a:ext cx="3725332" cy="2420130"/>
          </a:xfrm>
          <a:prstGeom prst="rect">
            <a:avLst/>
          </a:prstGeom>
        </p:spPr>
      </p:pic>
    </p:spTree>
    <p:extLst>
      <p:ext uri="{BB962C8B-B14F-4D97-AF65-F5344CB8AC3E}">
        <p14:creationId xmlns:p14="http://schemas.microsoft.com/office/powerpoint/2010/main" val="306501582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Organic</vt:lpstr>
      <vt:lpstr>Employee Data Analysis Using Excel</vt:lpstr>
      <vt:lpstr>Title </vt:lpstr>
      <vt:lpstr>Ajenda</vt:lpstr>
      <vt:lpstr>Problem Statement </vt:lpstr>
      <vt:lpstr>Project Overview</vt:lpstr>
      <vt:lpstr>Who are the End Users?</vt:lpstr>
      <vt:lpstr>Our Solution &amp; Value Preposition </vt:lpstr>
      <vt:lpstr>Dataset Description </vt:lpstr>
      <vt:lpstr>Modelling Approach </vt:lpstr>
      <vt:lpstr>Modelling Approach </vt:lpstr>
      <vt:lpstr>Modelling Approach </vt:lpstr>
      <vt:lpstr>PowerPoint Presentation</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sanjaykannadasan1712@gmail.com</dc:creator>
  <cp:lastModifiedBy>919841119745</cp:lastModifiedBy>
  <cp:revision>10</cp:revision>
  <dcterms:created xsi:type="dcterms:W3CDTF">2024-08-24T08:00:27Z</dcterms:created>
  <dcterms:modified xsi:type="dcterms:W3CDTF">2024-08-30T08:19:27Z</dcterms:modified>
</cp:coreProperties>
</file>