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freen G.N." initials="AG" lastIdx="1" clrIdx="0">
    <p:extLst>
      <p:ext uri="{19B8F6BF-5375-455C-9EA6-DF929625EA0E}">
        <p15:presenceInfo xmlns:p15="http://schemas.microsoft.com/office/powerpoint/2012/main" userId="a0df99a1e87952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7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t>EMPLOYEES’ LOCATION ANALYSIS</a:t>
            </a:r>
            <a:endParaRPr lang="en-IN" sz="20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761887322224261E-2"/>
          <c:y val="4.6790455668115669E-2"/>
          <c:w val="0.83814777513275962"/>
          <c:h val="0.86786577955155775"/>
        </c:manualLayout>
      </c:layout>
      <c:barChart>
        <c:barDir val="col"/>
        <c:grouping val="clustered"/>
        <c:varyColors val="0"/>
        <c:ser>
          <c:idx val="0"/>
          <c:order val="0"/>
          <c:tx>
            <c:strRef>
              <c:f>Sheet3!$B$3:$B$4</c:f>
              <c:strCache>
                <c:ptCount val="1"/>
                <c:pt idx="0">
                  <c:v>Female</c:v>
                </c:pt>
              </c:strCache>
            </c:strRef>
          </c:tx>
          <c:spPr>
            <a:solidFill>
              <a:schemeClr val="accent1"/>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00-EFAD-4E82-B0C8-6BAE3F0A2193}"/>
            </c:ext>
          </c:extLst>
        </c:ser>
        <c:ser>
          <c:idx val="1"/>
          <c:order val="1"/>
          <c:tx>
            <c:strRef>
              <c:f>Sheet3!$C$3:$C$4</c:f>
              <c:strCache>
                <c:ptCount val="1"/>
                <c:pt idx="0">
                  <c:v>Male</c:v>
                </c:pt>
              </c:strCache>
            </c:strRef>
          </c:tx>
          <c:spPr>
            <a:solidFill>
              <a:schemeClr val="accent2"/>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01-EFAD-4E82-B0C8-6BAE3F0A2193}"/>
            </c:ext>
          </c:extLst>
        </c:ser>
        <c:ser>
          <c:idx val="2"/>
          <c:order val="2"/>
          <c:tx>
            <c:strRef>
              <c:f>Sheet3!$D$3:$D$4</c:f>
              <c:strCache>
                <c:ptCount val="1"/>
                <c:pt idx="0">
                  <c:v>(blank)</c:v>
                </c:pt>
              </c:strCache>
            </c:strRef>
          </c:tx>
          <c:spPr>
            <a:solidFill>
              <a:schemeClr val="accent3"/>
            </a:solidFill>
            <a:ln>
              <a:noFill/>
            </a:ln>
            <a:effectLst/>
          </c:spPr>
          <c:invertIfNegative val="0"/>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02-EFAD-4E82-B0C8-6BAE3F0A2193}"/>
            </c:ext>
          </c:extLst>
        </c:ser>
        <c:dLbls>
          <c:showLegendKey val="0"/>
          <c:showVal val="0"/>
          <c:showCatName val="0"/>
          <c:showSerName val="0"/>
          <c:showPercent val="0"/>
          <c:showBubbleSize val="0"/>
        </c:dLbls>
        <c:gapWidth val="219"/>
        <c:overlap val="-27"/>
        <c:axId val="1710743376"/>
        <c:axId val="1710765936"/>
      </c:barChart>
      <c:catAx>
        <c:axId val="171074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65936"/>
        <c:crosses val="autoZero"/>
        <c:auto val="1"/>
        <c:lblAlgn val="ctr"/>
        <c:lblOffset val="100"/>
        <c:noMultiLvlLbl val="0"/>
      </c:catAx>
      <c:valAx>
        <c:axId val="171076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743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(5).xlsx]Sheet3!PivotTable3</c:name>
    <c:fmtId val="32"/>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EMPLOYEES LOCATION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1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2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3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4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
        <c:idx val="5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Sheet3!$B$3:$B$4</c:f>
              <c:strCache>
                <c:ptCount val="1"/>
                <c:pt idx="0">
                  <c:v>Female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Sheet3!$B$5:$B$13</c:f>
              <c:numCache>
                <c:formatCode>General</c:formatCode>
                <c:ptCount val="8"/>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10-D574-4538-AFB6-0448D4E70CF8}"/>
            </c:ext>
          </c:extLst>
        </c:ser>
        <c:ser>
          <c:idx val="1"/>
          <c:order val="1"/>
          <c:tx>
            <c:strRef>
              <c:f>Sheet3!$C$3:$C$4</c:f>
              <c:strCache>
                <c:ptCount val="1"/>
                <c:pt idx="0">
                  <c:v>Male</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Sheet3!$C$5:$C$13</c:f>
              <c:numCache>
                <c:formatCode>General</c:formatCode>
                <c:ptCount val="8"/>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21-D574-4538-AFB6-0448D4E70CF8}"/>
            </c:ext>
          </c:extLst>
        </c:ser>
        <c:ser>
          <c:idx val="2"/>
          <c:order val="2"/>
          <c:tx>
            <c:strRef>
              <c:f>Sheet3!$D$3:$D$4</c:f>
              <c:strCache>
                <c:ptCount val="1"/>
                <c:pt idx="0">
                  <c:v>(blank)</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3-D574-4538-AFB6-0448D4E70CF8}"/>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5-D574-4538-AFB6-0448D4E70CF8}"/>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7-D574-4538-AFB6-0448D4E70CF8}"/>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9-D574-4538-AFB6-0448D4E70CF8}"/>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574-4538-AFB6-0448D4E70CF8}"/>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574-4538-AFB6-0448D4E70CF8}"/>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574-4538-AFB6-0448D4E70CF8}"/>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574-4538-AFB6-0448D4E70CF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Sheet3!$A$5:$A$13</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Sheet3!$D$5:$D$13</c:f>
              <c:numCache>
                <c:formatCode>General</c:formatCode>
                <c:ptCount val="8"/>
                <c:pt idx="1">
                  <c:v>2</c:v>
                </c:pt>
                <c:pt idx="3">
                  <c:v>1</c:v>
                </c:pt>
                <c:pt idx="4">
                  <c:v>1</c:v>
                </c:pt>
                <c:pt idx="6">
                  <c:v>2</c:v>
                </c:pt>
              </c:numCache>
            </c:numRef>
          </c:val>
          <c:extLst>
            <c:ext xmlns:c16="http://schemas.microsoft.com/office/drawing/2014/chart" uri="{C3380CC4-5D6E-409C-BE32-E72D297353CC}">
              <c16:uniqueId val="{00000032-D574-4538-AFB6-0448D4E70CF8}"/>
            </c:ext>
          </c:extLst>
        </c:ser>
        <c:dLbls>
          <c:dLblPos val="outEnd"/>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8T20:05:15.91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AANISHA .G.N</a:t>
            </a:r>
          </a:p>
          <a:p>
            <a:r>
              <a:rPr lang="en-US" sz="2400" dirty="0"/>
              <a:t>REGISTER NO: 312212756 (asunm14512022g07)</a:t>
            </a:r>
          </a:p>
          <a:p>
            <a:r>
              <a:rPr lang="en-US" sz="2400" dirty="0"/>
              <a:t>DEPARTMENT: B.COM GENERAL</a:t>
            </a:r>
          </a:p>
          <a:p>
            <a:r>
              <a:rPr lang="en-US" sz="2400" dirty="0"/>
              <a:t>COLLEGE: MAHALASHMI WOMEN’S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E8445B-1913-2D42-FE06-685E569E186C}"/>
              </a:ext>
            </a:extLst>
          </p:cNvPr>
          <p:cNvSpPr txBox="1"/>
          <p:nvPr/>
        </p:nvSpPr>
        <p:spPr>
          <a:xfrm>
            <a:off x="457200" y="693798"/>
            <a:ext cx="10715624" cy="5986254"/>
          </a:xfrm>
          <a:prstGeom prst="rect">
            <a:avLst/>
          </a:prstGeom>
          <a:noFill/>
        </p:spPr>
        <p:txBody>
          <a:bodyPr wrap="square">
            <a:spAutoFit/>
          </a:bodyPr>
          <a:lstStyle/>
          <a:p>
            <a:endParaRPr lang="en-US" dirty="0"/>
          </a:p>
          <a:p>
            <a:endParaRPr lang="en-US" dirty="0"/>
          </a:p>
          <a:p>
            <a:r>
              <a:rPr lang="en-US" sz="1400" dirty="0"/>
              <a:t>1</a:t>
            </a:r>
            <a:r>
              <a:rPr lang="en-US" sz="1400" b="1" dirty="0"/>
              <a:t>. Data Cleaning and Preprocessing:</a:t>
            </a:r>
          </a:p>
          <a:p>
            <a:r>
              <a:rPr lang="en-US" sz="1400" dirty="0"/>
              <a:t>   Handling Missing Data: Address the "(blank)" entries by investigating and filling in missing gender information where possible or categorizing them appropriately.</a:t>
            </a:r>
          </a:p>
          <a:p>
            <a:r>
              <a:rPr lang="en-US" sz="1400" dirty="0"/>
              <a:t>   Standardization: Ensure all location names and gender labels are standardized for consistency.</a:t>
            </a:r>
          </a:p>
          <a:p>
            <a:endParaRPr lang="en-US" sz="1400" dirty="0"/>
          </a:p>
          <a:p>
            <a:r>
              <a:rPr lang="en-US" sz="1400" b="1" dirty="0"/>
              <a:t>2. </a:t>
            </a:r>
            <a:r>
              <a:rPr lang="en-US" sz="1400" dirty="0"/>
              <a:t>:</a:t>
            </a:r>
            <a:r>
              <a:rPr lang="en-US" sz="1400" b="1" dirty="0"/>
              <a:t>Descriptive Analysis :</a:t>
            </a:r>
          </a:p>
          <a:p>
            <a:r>
              <a:rPr lang="en-US" sz="1400" b="1" dirty="0"/>
              <a:t> </a:t>
            </a:r>
            <a:r>
              <a:rPr lang="en-US" sz="1400" dirty="0"/>
              <a:t>Summary Statistics: Calculate total counts, averages, and percentages for gender distribution across locations.</a:t>
            </a:r>
          </a:p>
          <a:p>
            <a:r>
              <a:rPr lang="en-US" sz="1400" dirty="0"/>
              <a:t>Visualization: Create bar charts or pie charts to visualize gender distribution by location, highlighting any significant disparities.</a:t>
            </a:r>
          </a:p>
          <a:p>
            <a:endParaRPr lang="en-US" sz="1400" dirty="0"/>
          </a:p>
          <a:p>
            <a:r>
              <a:rPr lang="en-US" sz="1400" b="1" dirty="0"/>
              <a:t>3. Resource Allocation Model:</a:t>
            </a:r>
          </a:p>
          <a:p>
            <a:r>
              <a:rPr lang="en-US" sz="1400" dirty="0"/>
              <a:t>   Employee Distribution :Use the data to develop a model that shows the current distribution of employees across locations.</a:t>
            </a:r>
          </a:p>
          <a:p>
            <a:r>
              <a:rPr lang="en-US" sz="1400" dirty="0"/>
              <a:t>   Resource Needs Assessment: Based on employee numbers, assess the adequacy of current resources and identify where additional support might be needed.</a:t>
            </a:r>
          </a:p>
          <a:p>
            <a:endParaRPr lang="en-US" sz="1400" dirty="0"/>
          </a:p>
          <a:p>
            <a:r>
              <a:rPr lang="en-US" sz="1400" b="1" dirty="0"/>
              <a:t>4. Predictive Analysis</a:t>
            </a:r>
            <a:r>
              <a:rPr lang="en-US" sz="1400" dirty="0"/>
              <a:t>:</a:t>
            </a:r>
          </a:p>
          <a:p>
            <a:r>
              <a:rPr lang="en-US" sz="1400" dirty="0"/>
              <a:t>   Performance Forecasting: Develop models to predict how changes in resource allocation or employee distribution might impact performance outcomes.</a:t>
            </a:r>
          </a:p>
          <a:p>
            <a:r>
              <a:rPr lang="en-US" sz="1400" dirty="0"/>
              <a:t>   Scenario Analysis: Test various scenarios, such as increasing resources in under-supported locations, to predict the potential impact on employee satisfaction and performance.</a:t>
            </a:r>
          </a:p>
          <a:p>
            <a:endParaRPr lang="en-US" sz="1400" dirty="0"/>
          </a:p>
          <a:p>
            <a:r>
              <a:rPr lang="en-US" sz="1400" b="1" dirty="0"/>
              <a:t>5. Diversity and Inclusion Analysis:</a:t>
            </a:r>
          </a:p>
          <a:p>
            <a:r>
              <a:rPr lang="en-US" sz="1400" dirty="0"/>
              <a:t>   Gender Balance Assessment: Analyze the gender distribution to identify locations with significant gender imbalances.</a:t>
            </a:r>
          </a:p>
          <a:p>
            <a:r>
              <a:rPr lang="en-US" sz="1400" dirty="0"/>
              <a:t>   Targeted Interventions: Model the impact of targeted diversity and inclusion programs aimed at improving gender balance.  </a:t>
            </a:r>
          </a:p>
          <a:p>
            <a:endParaRPr lang="en-US" sz="1400" dirty="0"/>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4078C9E-DA5D-9537-B8CB-3BB3B13CDAF1}"/>
              </a:ext>
            </a:extLst>
          </p:cNvPr>
          <p:cNvGraphicFramePr>
            <a:graphicFrameLocks/>
          </p:cNvGraphicFramePr>
          <p:nvPr>
            <p:extLst>
              <p:ext uri="{D42A27DB-BD31-4B8C-83A1-F6EECF244321}">
                <p14:modId xmlns:p14="http://schemas.microsoft.com/office/powerpoint/2010/main" val="1756785136"/>
              </p:ext>
            </p:extLst>
          </p:nvPr>
        </p:nvGraphicFramePr>
        <p:xfrm>
          <a:off x="1666875" y="1219200"/>
          <a:ext cx="6943725"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6A26E13-AC9E-91B1-6A11-272720B951D6}"/>
              </a:ext>
            </a:extLst>
          </p:cNvPr>
          <p:cNvGraphicFramePr>
            <a:graphicFrameLocks/>
          </p:cNvGraphicFramePr>
          <p:nvPr>
            <p:extLst>
              <p:ext uri="{D42A27DB-BD31-4B8C-83A1-F6EECF244321}">
                <p14:modId xmlns:p14="http://schemas.microsoft.com/office/powerpoint/2010/main" val="1753979878"/>
              </p:ext>
            </p:extLst>
          </p:nvPr>
        </p:nvGraphicFramePr>
        <p:xfrm>
          <a:off x="1447800" y="914400"/>
          <a:ext cx="82296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295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4816E0-2417-127B-CF00-4E92DAD4A7F5}"/>
              </a:ext>
            </a:extLst>
          </p:cNvPr>
          <p:cNvSpPr txBox="1"/>
          <p:nvPr/>
        </p:nvSpPr>
        <p:spPr>
          <a:xfrm>
            <a:off x="718118" y="1582340"/>
            <a:ext cx="8530856" cy="3970318"/>
          </a:xfrm>
          <a:prstGeom prst="rect">
            <a:avLst/>
          </a:prstGeom>
          <a:noFill/>
        </p:spPr>
        <p:txBody>
          <a:bodyPr wrap="square">
            <a:spAutoFit/>
          </a:bodyPr>
          <a:lstStyle/>
          <a:p>
            <a:pPr marL="285750" indent="-285750">
              <a:buFont typeface="Wingdings" panose="05000000000000000000" pitchFamily="2" charset="2"/>
              <a:buChar char="Ø"/>
            </a:pPr>
            <a:r>
              <a:rPr lang="en-US" dirty="0"/>
              <a:t>The data analysis of employee distribution across various job locations reveals several key insights. There is a noticeable variation in employee counts, with the</a:t>
            </a:r>
            <a:r>
              <a:rPr lang="en-US" b="1" dirty="0"/>
              <a:t> "Remote" </a:t>
            </a:r>
            <a:r>
              <a:rPr lang="en-US" dirty="0"/>
              <a:t>category having the highest concentration of employees, suggesting potential imbalances in resource allocation and support. The presence of incomplete gender data in certain locations underscores the need for improved data collection processes to ensure accurate analysis.</a:t>
            </a:r>
          </a:p>
          <a:p>
            <a:pPr marL="285750" indent="-285750">
              <a:buFont typeface="Wingdings" panose="05000000000000000000" pitchFamily="2" charset="2"/>
              <a:buChar char="Ø"/>
            </a:pPr>
            <a:r>
              <a:rPr lang="en-US" dirty="0"/>
              <a:t>Addressing these issues provides an opportunity to optimize resource distribution, ensuring that all locations are adequately supported. Furthermore, the analysis highlights the importance of targeted diversity and inclusion initiatives to balance gender representation across different locations.</a:t>
            </a:r>
          </a:p>
          <a:p>
            <a:endParaRPr lang="en-US" dirty="0"/>
          </a:p>
          <a:p>
            <a:r>
              <a:rPr lang="en-US" dirty="0"/>
              <a:t>In conclusion, by refining </a:t>
            </a:r>
            <a:r>
              <a:rPr lang="en-US" b="1" dirty="0"/>
              <a:t>data accuracy, reallocating resources effectively, and focusing on diversity efforts, the organization can enhance overall performance, employee satisfaction, and inclusivity across all job locations.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677656"/>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p>
          <a:p>
            <a:endParaRPr lang="en-US" dirty="0">
              <a:solidFill>
                <a:srgbClr val="0F0F0F"/>
              </a:solidFill>
              <a:latin typeface="Times New Roman" panose="02020603050405020304" pitchFamily="18" charset="0"/>
              <a:cs typeface="Times New Roman" panose="02020603050405020304" pitchFamily="18" charset="0"/>
            </a:endParaRPr>
          </a:p>
          <a:p>
            <a:endParaRPr lang="en-US" dirty="0">
              <a:solidFill>
                <a:srgbClr val="0F0F0F"/>
              </a:solidFill>
              <a:latin typeface="Times New Roman" panose="02020603050405020304" pitchFamily="18" charset="0"/>
              <a:cs typeface="Times New Roman" panose="02020603050405020304" pitchFamily="18" charset="0"/>
            </a:endParaRPr>
          </a:p>
          <a:p>
            <a:endParaRPr lang="en-US" sz="4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F2FADA6C-60D1-E308-6FF8-102D387C6519}"/>
              </a:ext>
            </a:extLst>
          </p:cNvPr>
          <p:cNvSpPr>
            <a:spLocks noGrp="1"/>
          </p:cNvSpPr>
          <p:nvPr>
            <p:ph type="body" idx="1"/>
          </p:nvPr>
        </p:nvSpPr>
        <p:spPr>
          <a:xfrm>
            <a:off x="609600" y="1577340"/>
            <a:ext cx="10972800" cy="4585871"/>
          </a:xfrm>
        </p:spPr>
        <p:txBody>
          <a:bodyPr/>
          <a:lstStyle/>
          <a:p>
            <a:pPr marL="285750" indent="-285750">
              <a:buFont typeface="Arial" panose="020B0604020202020204" pitchFamily="34" charset="0"/>
              <a:buChar char="•"/>
            </a:pPr>
            <a:r>
              <a:rPr lang="en-US" sz="2800" dirty="0"/>
              <a:t>Analyzing the performance of employees based on</a:t>
            </a:r>
          </a:p>
          <a:p>
            <a:r>
              <a:rPr lang="en-US" sz="2800" dirty="0"/>
              <a:t> job location.</a:t>
            </a:r>
          </a:p>
          <a:p>
            <a:pPr marL="285750" indent="-285750">
              <a:buFont typeface="Arial" panose="020B0604020202020204" pitchFamily="34" charset="0"/>
              <a:buChar char="•"/>
            </a:pPr>
            <a:r>
              <a:rPr lang="en-US" sz="2800" dirty="0"/>
              <a:t>Describing the issues faced by the employees in their </a:t>
            </a:r>
          </a:p>
          <a:p>
            <a:r>
              <a:rPr lang="en-US" sz="2800" dirty="0"/>
              <a:t>work location.</a:t>
            </a:r>
          </a:p>
          <a:p>
            <a:pPr marL="285750" indent="-285750">
              <a:buFont typeface="Arial" panose="020B0604020202020204" pitchFamily="34" charset="0"/>
              <a:buChar char="•"/>
            </a:pPr>
            <a:r>
              <a:rPr lang="en-US" sz="2800" dirty="0"/>
              <a:t>Ensuring a balanced distribution of resources to</a:t>
            </a:r>
          </a:p>
          <a:p>
            <a:r>
              <a:rPr lang="en-US" sz="2800" dirty="0"/>
              <a:t> their location.</a:t>
            </a:r>
          </a:p>
          <a:p>
            <a:pPr marL="285750" indent="-285750">
              <a:buFont typeface="Arial" panose="020B0604020202020204" pitchFamily="34" charset="0"/>
              <a:buChar char="•"/>
            </a:pPr>
            <a:r>
              <a:rPr lang="en-US" sz="2800" dirty="0"/>
              <a:t>Assessing current employee distribution across the</a:t>
            </a:r>
          </a:p>
          <a:p>
            <a:r>
              <a:rPr lang="en-US" sz="2800" dirty="0"/>
              <a:t> areas</a:t>
            </a:r>
          </a:p>
          <a:p>
            <a:pPr marL="285750" indent="-285750">
              <a:buFont typeface="Arial" panose="020B0604020202020204" pitchFamily="34" charset="0"/>
              <a:buChar char="•"/>
            </a:pPr>
            <a:r>
              <a:rPr lang="en-US" sz="2800" dirty="0"/>
              <a:t> This will help them in identifying the problems and</a:t>
            </a:r>
          </a:p>
          <a:p>
            <a:r>
              <a:rPr lang="en-US" sz="2800" dirty="0"/>
              <a:t>Difficulties in brief.</a:t>
            </a:r>
          </a:p>
          <a:p>
            <a:pPr marL="285750" indent="-285750">
              <a:buFont typeface="Arial" panose="020B0604020202020204" pitchFamily="34" charset="0"/>
              <a:buChar char="•"/>
            </a:pP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626306"/>
            <a:ext cx="7924800" cy="5201424"/>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primary objective of this project is to assess the performance of employees in relation to their job locations.</a:t>
            </a:r>
          </a:p>
          <a:p>
            <a:pPr marL="342900" indent="-342900">
              <a:buFont typeface="Arial" panose="020B0604020202020204" pitchFamily="34" charset="0"/>
              <a:buChar char="•"/>
            </a:pPr>
            <a:r>
              <a:rPr lang="en-US" sz="2800" dirty="0"/>
              <a:t> Identify issues faced by employees at various locations.</a:t>
            </a:r>
          </a:p>
          <a:p>
            <a:pPr marL="342900" indent="-342900">
              <a:buFont typeface="Arial" panose="020B0604020202020204" pitchFamily="34" charset="0"/>
              <a:buChar char="•"/>
            </a:pPr>
            <a:r>
              <a:rPr lang="en-US" sz="2800" dirty="0"/>
              <a:t> Ensure balanced distribution of resources, and assess the current distribution of employees across different areas.</a:t>
            </a:r>
          </a:p>
          <a:p>
            <a:pPr marL="342900" indent="-342900">
              <a:buFont typeface="Arial" panose="020B0604020202020204" pitchFamily="34" charset="0"/>
              <a:buChar char="•"/>
            </a:pPr>
            <a:r>
              <a:rPr lang="en-US" sz="2800" dirty="0"/>
              <a:t> This analysis will help in identifying key challenges and difficulties, providing a foundation for strategic decision-making and resource allocation.</a:t>
            </a:r>
          </a:p>
          <a:p>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F13E40CD-3E53-45C6-D932-6ACED0F3B0D2}"/>
              </a:ext>
            </a:extLst>
          </p:cNvPr>
          <p:cNvSpPr>
            <a:spLocks noChangeArrowheads="1"/>
          </p:cNvSpPr>
          <p:nvPr/>
        </p:nvSpPr>
        <p:spPr bwMode="auto">
          <a:xfrm>
            <a:off x="1066800" y="1678070"/>
            <a:ext cx="731615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i="0" u="none" strike="noStrike" cap="none" normalizeH="0" baseline="0" dirty="0">
                <a:ln>
                  <a:noFill/>
                </a:ln>
                <a:solidFill>
                  <a:schemeClr val="tx1"/>
                </a:solidFill>
                <a:effectLst/>
                <a:latin typeface="Arial" panose="020B0604020202020204" pitchFamily="34" charset="0"/>
              </a:rPr>
              <a:t>Human Resources (HR) Team: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i="0" u="none" strike="noStrike" cap="none" normalizeH="0" baseline="0" dirty="0">
                <a:ln>
                  <a:noFill/>
                </a:ln>
                <a:solidFill>
                  <a:schemeClr val="tx1"/>
                </a:solidFill>
                <a:effectLst/>
                <a:latin typeface="Arial" panose="020B0604020202020204" pitchFamily="34" charset="0"/>
              </a:rPr>
              <a:t>Management and Leadership: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i="0" u="none" strike="noStrike" cap="none" normalizeH="0" baseline="0" dirty="0">
                <a:ln>
                  <a:noFill/>
                </a:ln>
                <a:solidFill>
                  <a:schemeClr val="tx1"/>
                </a:solidFill>
                <a:effectLst/>
                <a:latin typeface="Arial" panose="020B0604020202020204" pitchFamily="34" charset="0"/>
              </a:rPr>
              <a:t>Operations and Logistics Teams: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i="0" u="none" strike="noStrike" cap="none" normalizeH="0" baseline="0" dirty="0">
                <a:ln>
                  <a:noFill/>
                </a:ln>
                <a:solidFill>
                  <a:schemeClr val="tx1"/>
                </a:solidFill>
                <a:effectLst/>
                <a:latin typeface="Arial" panose="020B0604020202020204" pitchFamily="34" charset="0"/>
              </a:rPr>
              <a:t>Employee Relations Team: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i="0" u="none" strike="noStrike" cap="none" normalizeH="0" baseline="0" dirty="0">
                <a:ln>
                  <a:noFill/>
                </a:ln>
                <a:solidFill>
                  <a:schemeClr val="tx1"/>
                </a:solidFill>
                <a:effectLst/>
                <a:latin typeface="Arial" panose="020B0604020202020204" pitchFamily="34" charset="0"/>
              </a:rPr>
              <a:t>Financial Planning and Analysis (FP&amp;A):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i="0" u="none" strike="noStrike" cap="none" normalizeH="0" baseline="0" dirty="0">
                <a:ln>
                  <a:noFill/>
                </a:ln>
                <a:solidFill>
                  <a:schemeClr val="tx1"/>
                </a:solidFill>
                <a:effectLst/>
                <a:latin typeface="Arial" panose="020B0604020202020204" pitchFamily="34" charset="0"/>
              </a:rPr>
              <a:t>Project Managers:.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i="0" u="none" strike="noStrike" cap="none" normalizeH="0" baseline="0" dirty="0">
                <a:ln>
                  <a:noFill/>
                </a:ln>
                <a:solidFill>
                  <a:schemeClr val="tx1"/>
                </a:solidFill>
                <a:effectLst/>
                <a:latin typeface="Arial" panose="020B0604020202020204" pitchFamily="34" charset="0"/>
              </a:rPr>
              <a:t>IT and Infrastructure Teams: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800" i="0" u="none" strike="noStrike" cap="none" normalizeH="0" baseline="0" dirty="0">
                <a:ln>
                  <a:noFill/>
                </a:ln>
                <a:solidFill>
                  <a:schemeClr val="tx1"/>
                </a:solidFill>
                <a:effectLst/>
                <a:latin typeface="Arial" panose="020B0604020202020204" pitchFamily="34" charset="0"/>
              </a:rPr>
              <a:t>Employee Development and Training Teams</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Rectangle 6">
            <a:extLst>
              <a:ext uri="{FF2B5EF4-FFF2-40B4-BE49-F238E27FC236}">
                <a16:creationId xmlns:a16="http://schemas.microsoft.com/office/drawing/2014/main" id="{A390AFF8-687B-B65F-15E1-906E2B10C88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7">
            <a:extLst>
              <a:ext uri="{FF2B5EF4-FFF2-40B4-BE49-F238E27FC236}">
                <a16:creationId xmlns:a16="http://schemas.microsoft.com/office/drawing/2014/main" id="{685C7C64-7310-DC01-42B4-F630446998E8}"/>
              </a:ext>
            </a:extLst>
          </p:cNvPr>
          <p:cNvSpPr>
            <a:spLocks noChangeArrowheads="1"/>
          </p:cNvSpPr>
          <p:nvPr/>
        </p:nvSpPr>
        <p:spPr bwMode="auto">
          <a:xfrm>
            <a:off x="3297798" y="1872589"/>
            <a:ext cx="559640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SOLUTIONS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Centralized Data-Driven Decision-Making Platform</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Tailored Resource Allocation and Support Strategy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Employee-Centric Solutions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Monitoring and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VALUE</a:t>
            </a:r>
            <a:r>
              <a:rPr lang="en-US" altLang="en-US" sz="1200" b="1" dirty="0">
                <a:latin typeface="Arial" panose="020B0604020202020204" pitchFamily="34" charset="0"/>
              </a:rPr>
              <a:t> </a:t>
            </a:r>
            <a:r>
              <a:rPr lang="en-US" altLang="en-US" b="1" dirty="0">
                <a:latin typeface="Arial" panose="020B0604020202020204" pitchFamily="34" charset="0"/>
              </a:rPr>
              <a:t>PROPOSITION</a:t>
            </a:r>
            <a:r>
              <a:rPr lang="en-US" altLang="en-US" sz="1200" b="1" dirty="0">
                <a:latin typeface="Arial" panose="020B0604020202020204" pitchFamily="34" charset="0"/>
              </a:rPr>
              <a:t>:</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Enhanced Employee Performance and Satisfaction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Optimized Resource Utilization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Strategic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Improved Organizational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Strengthened Employee Relations and Retention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Competitive Advantage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2">
            <a:extLst>
              <a:ext uri="{FF2B5EF4-FFF2-40B4-BE49-F238E27FC236}">
                <a16:creationId xmlns:a16="http://schemas.microsoft.com/office/drawing/2014/main" id="{14D9D150-DD77-02D5-C125-20825E6F1357}"/>
              </a:ext>
            </a:extLst>
          </p:cNvPr>
          <p:cNvSpPr>
            <a:spLocks noChangeArrowheads="1"/>
          </p:cNvSpPr>
          <p:nvPr/>
        </p:nvSpPr>
        <p:spPr bwMode="auto">
          <a:xfrm>
            <a:off x="533400" y="1035932"/>
            <a:ext cx="8915400"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Location (Row Labels):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Represents the different geographical locations where employees are based. Locations include cities in different countries and a "Remote" category.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Female: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female employees in each location.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Male: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Number of male employees in each location..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4.Grand Total: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number of employees in each location, adding up all genders (Femal</a:t>
            </a:r>
            <a:r>
              <a:rPr lang="en-US" altLang="en-US" sz="1400" dirty="0">
                <a:latin typeface="Arial" panose="020B0604020202020204" pitchFamily="34" charset="0"/>
              </a:rPr>
              <a:t>e and</a:t>
            </a:r>
            <a:r>
              <a:rPr kumimoji="0" lang="en-US" altLang="en-US" sz="1400" b="0" i="0" u="none" strike="noStrike" cap="none" normalizeH="0" baseline="0" dirty="0">
                <a:ln>
                  <a:noFill/>
                </a:ln>
                <a:solidFill>
                  <a:schemeClr val="tx1"/>
                </a:solidFill>
                <a:effectLst/>
                <a:latin typeface="Arial" panose="020B0604020202020204" pitchFamily="34" charset="0"/>
              </a:rPr>
              <a:t> Male).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Auckland, New Zealand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Chennai,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Columbus,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Hyderabad,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Remote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Seattle,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Wellington, New Zealand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Overall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Female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Male Employees:</a:t>
            </a:r>
            <a:r>
              <a:rPr kumimoji="0" lang="en-US" altLang="en-US" sz="1400" b="0" i="0" u="none" strike="noStrike" cap="none" normalizeH="0" baseline="0" dirty="0">
                <a:ln>
                  <a:noFill/>
                </a:ln>
                <a:solidFill>
                  <a:schemeClr val="tx1"/>
                </a:solidFill>
                <a:effectLst/>
                <a:latin typeface="Arial" panose="020B0604020202020204" pitchFamily="34" charset="0"/>
              </a:rPr>
              <a:t> 95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(blank):</a:t>
            </a:r>
            <a:r>
              <a:rPr kumimoji="0" lang="en-US" altLang="en-US" sz="1400" b="0" i="0" u="none" strike="noStrike" cap="none" normalizeH="0" baseline="0" dirty="0">
                <a:ln>
                  <a:noFill/>
                </a:ln>
                <a:solidFill>
                  <a:schemeClr val="tx1"/>
                </a:solidFill>
                <a:effectLst/>
                <a:latin typeface="Arial" panose="020B0604020202020204" pitchFamily="34" charset="0"/>
              </a:rPr>
              <a:t>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Grand Total of Employees:</a:t>
            </a:r>
            <a:r>
              <a:rPr kumimoji="0" lang="en-US" altLang="en-US" sz="1400" b="0" i="0" u="none" strike="noStrike" cap="none" normalizeH="0" baseline="0" dirty="0">
                <a:ln>
                  <a:noFill/>
                </a:ln>
                <a:solidFill>
                  <a:schemeClr val="tx1"/>
                </a:solidFill>
                <a:effectLst/>
                <a:latin typeface="Arial" panose="020B0604020202020204" pitchFamily="34" charset="0"/>
              </a:rPr>
              <a:t> 196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1325634"/>
            <a:ext cx="8534018" cy="42165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Challenges: </a:t>
            </a:r>
            <a:r>
              <a:rPr lang="en-US" sz="2400" b="0" i="0" dirty="0">
                <a:solidFill>
                  <a:srgbClr val="0D0D0D"/>
                </a:solidFill>
                <a:effectLst/>
                <a:latin typeface="Times New Roman" panose="02020603050405020304" pitchFamily="18" charset="0"/>
                <a:cs typeface="Times New Roman" panose="02020603050405020304" pitchFamily="18" charset="0"/>
              </a:rPr>
              <a:t>Uneven employee distribution across locations, incomplete gender data, and the complexity of managing geographically diverse teams.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Opportunities: </a:t>
            </a:r>
            <a:r>
              <a:rPr lang="en-US" sz="2400" b="0" i="0" dirty="0">
                <a:solidFill>
                  <a:srgbClr val="0D0D0D"/>
                </a:solidFill>
                <a:effectLst/>
                <a:latin typeface="Times New Roman" panose="02020603050405020304" pitchFamily="18" charset="0"/>
                <a:cs typeface="Times New Roman" panose="02020603050405020304" pitchFamily="18" charset="0"/>
              </a:rPr>
              <a:t>Improve data accuracy, optimize resource allocation, and enhance diversity and inclusion efforts.</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Solution: </a:t>
            </a:r>
            <a:r>
              <a:rPr lang="en-US" sz="2400" b="0" i="0" dirty="0">
                <a:solidFill>
                  <a:srgbClr val="0D0D0D"/>
                </a:solidFill>
                <a:effectLst/>
                <a:latin typeface="Times New Roman" panose="02020603050405020304" pitchFamily="18" charset="0"/>
                <a:cs typeface="Times New Roman" panose="02020603050405020304" pitchFamily="18" charset="0"/>
              </a:rPr>
              <a:t>Strengthen data collection processes, implement dynamic resource allocation, and create tailored support programs for each location.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889</Words>
  <Application>Microsoft Office PowerPoint</Application>
  <PresentationFormat>Widescreen</PresentationFormat>
  <Paragraphs>133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Afreen G.N.</cp:lastModifiedBy>
  <cp:revision>14</cp:revision>
  <dcterms:created xsi:type="dcterms:W3CDTF">2024-03-29T15:07:22Z</dcterms:created>
  <dcterms:modified xsi:type="dcterms:W3CDTF">2024-08-29T14:05:07Z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