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93" r:id="rId3"/>
    <p:sldId id="294" r:id="rId4"/>
    <p:sldId id="296" r:id="rId5"/>
    <p:sldId id="273" r:id="rId6"/>
    <p:sldId id="305" r:id="rId7"/>
    <p:sldId id="257" r:id="rId8"/>
    <p:sldId id="288" r:id="rId9"/>
    <p:sldId id="304" r:id="rId10"/>
    <p:sldId id="300" r:id="rId11"/>
    <p:sldId id="299" r:id="rId12"/>
    <p:sldId id="301" r:id="rId13"/>
    <p:sldId id="302" r:id="rId14"/>
    <p:sldId id="303" r:id="rId15"/>
    <p:sldId id="286" r:id="rId16"/>
    <p:sldId id="297" r:id="rId17"/>
    <p:sldId id="265" r:id="rId18"/>
    <p:sldId id="298" r:id="rId19"/>
  </p:sldIdLst>
  <p:sldSz cx="9144000" cy="5143500" type="screen16x9"/>
  <p:notesSz cx="6858000" cy="9144000"/>
  <p:embeddedFontLst>
    <p:embeddedFont>
      <p:font typeface="Roboto Slab" panose="020B0604020202020204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6ED2C2-8794-42A0-BC44-9BC86453579E}">
  <a:tblStyle styleId="{AC6ED2C2-8794-42A0-BC44-9BC864535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614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0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41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90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9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07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0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3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uronation.com/science/brain-games" TargetMode="External"/><Relationship Id="rId2" Type="http://schemas.openxmlformats.org/officeDocument/2006/relationships/hyperlink" Target="https://www.ncbi.nlm.nih.gov/pmc/articles/PMC1079387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7226/10024https:/mindsetscholarsnetwork.org/teacher-student-surveys-and-percep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940650" y="907312"/>
            <a:ext cx="5807400" cy="2336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IN" sz="3600" dirty="0">
                <a:solidFill>
                  <a:schemeClr val="tx1"/>
                </a:solidFill>
              </a:rPr>
              <a:t>M</a:t>
            </a:r>
            <a:r>
              <a:rPr lang="en-IN" sz="3600" dirty="0"/>
              <a:t>indset </a:t>
            </a:r>
            <a:r>
              <a:rPr lang="en-IN" sz="3600" dirty="0">
                <a:solidFill>
                  <a:schemeClr val="tx1"/>
                </a:solidFill>
              </a:rPr>
              <a:t>A</a:t>
            </a:r>
            <a:r>
              <a:rPr lang="en-IN" sz="3600" dirty="0"/>
              <a:t>nalysis using </a:t>
            </a:r>
            <a:r>
              <a:rPr lang="en-IN" sz="3600" dirty="0">
                <a:solidFill>
                  <a:schemeClr val="tx1"/>
                </a:solidFill>
              </a:rPr>
              <a:t>P</a:t>
            </a:r>
            <a:r>
              <a:rPr lang="en-IN" sz="3600" dirty="0"/>
              <a:t>sychometric </a:t>
            </a:r>
            <a:r>
              <a:rPr lang="en-IN" sz="3600" dirty="0">
                <a:solidFill>
                  <a:schemeClr val="tx1"/>
                </a:solidFill>
              </a:rPr>
              <a:t>G</a:t>
            </a:r>
            <a:r>
              <a:rPr lang="en-IN" sz="3600" dirty="0"/>
              <a:t>ames</a:t>
            </a:r>
            <a:br>
              <a:rPr lang="en-IN" sz="3600" dirty="0"/>
            </a:br>
            <a:r>
              <a:rPr lang="en-IN" sz="3600" dirty="0">
                <a:solidFill>
                  <a:schemeClr val="tx1"/>
                </a:solidFill>
              </a:rPr>
              <a:t>MAP-G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DAE693FD-B926-4D38-BB40-14BCEB29F71A}"/>
              </a:ext>
            </a:extLst>
          </p:cNvPr>
          <p:cNvSpPr txBox="1"/>
          <p:nvPr/>
        </p:nvSpPr>
        <p:spPr>
          <a:xfrm>
            <a:off x="253277" y="3405768"/>
            <a:ext cx="3179400" cy="151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Aanshi</a:t>
            </a:r>
            <a:r>
              <a:rPr lang="en-US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Bansal            16103055</a:t>
            </a:r>
          </a:p>
          <a:p>
            <a:pPr lvl="0"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Paritosh Malhotra   16103062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Vaibhav Setia             16103069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Shreya 	                  16103070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Navdeep Kaur             16103078</a:t>
            </a:r>
          </a:p>
          <a:p>
            <a:pPr>
              <a:spcBef>
                <a:spcPts val="600"/>
              </a:spcBef>
            </a:pPr>
            <a:endParaRPr lang="en-US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E67CD-23DE-4F38-BBF6-96C28BF383EC}"/>
              </a:ext>
            </a:extLst>
          </p:cNvPr>
          <p:cNvSpPr/>
          <p:nvPr/>
        </p:nvSpPr>
        <p:spPr>
          <a:xfrm>
            <a:off x="6103089" y="2904827"/>
            <a:ext cx="3040911" cy="2238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D8FA5-993F-4D7C-AF0C-218D8240616E}"/>
              </a:ext>
            </a:extLst>
          </p:cNvPr>
          <p:cNvSpPr txBox="1"/>
          <p:nvPr/>
        </p:nvSpPr>
        <p:spPr>
          <a:xfrm>
            <a:off x="6166316" y="4066282"/>
            <a:ext cx="2798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Source Sans Pro"/>
                <a:ea typeface="Source Sans Pro"/>
              </a:rPr>
              <a:t>Consultation: </a:t>
            </a:r>
          </a:p>
          <a:p>
            <a:pPr algn="r"/>
            <a:r>
              <a:rPr lang="en-US" sz="1200" b="1" dirty="0">
                <a:solidFill>
                  <a:schemeClr val="tx1"/>
                </a:solidFill>
                <a:latin typeface="Source Sans Pro"/>
                <a:ea typeface="Source Sans Pro"/>
              </a:rPr>
              <a:t>Dr. Neha Sharma, Assistant Professor,</a:t>
            </a:r>
          </a:p>
          <a:p>
            <a:pPr algn="r"/>
            <a:r>
              <a:rPr lang="en-US" sz="1200" b="1" dirty="0">
                <a:solidFill>
                  <a:schemeClr val="tx1"/>
                </a:solidFill>
                <a:latin typeface="Source Sans Pro"/>
                <a:ea typeface="Source Sans Pro"/>
              </a:rPr>
              <a:t>Human Development,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Source Sans Pro"/>
                <a:ea typeface="Source Sans Pro"/>
              </a:rPr>
              <a:t>Gov. Home Science College,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Source Sans Pro"/>
                <a:ea typeface="Source Sans Pro"/>
              </a:rPr>
              <a:t>Sector 10, Chandigarh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0BBB4-B6ED-4712-BCAE-6C01A4FBCC7B}"/>
              </a:ext>
            </a:extLst>
          </p:cNvPr>
          <p:cNvSpPr txBox="1"/>
          <p:nvPr/>
        </p:nvSpPr>
        <p:spPr>
          <a:xfrm>
            <a:off x="6381439" y="3447606"/>
            <a:ext cx="250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>
                <a:solidFill>
                  <a:schemeClr val="tx1"/>
                </a:solidFill>
                <a:latin typeface="Source Sans Pro"/>
                <a:ea typeface="Source Sans Pro"/>
              </a:rPr>
              <a:t>Mentor: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  <a:latin typeface="Source Sans Pro"/>
                <a:ea typeface="Source Sans Pro"/>
              </a:rPr>
              <a:t> Dr. Manish Kamboj</a:t>
            </a:r>
            <a:endParaRPr lang="en-US" sz="1600" b="1" dirty="0">
              <a:solidFill>
                <a:schemeClr val="tx1"/>
              </a:solidFill>
              <a:latin typeface="Source Sans Pro"/>
              <a:ea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Google Shape;110;p17"/>
          <p:cNvSpPr txBox="1">
            <a:spLocks/>
          </p:cNvSpPr>
          <p:nvPr/>
        </p:nvSpPr>
        <p:spPr>
          <a:xfrm>
            <a:off x="751774" y="-17875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Games Developed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CFBCF-BFA4-498B-B30B-0DCC7B01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87"/>
            <a:ext cx="9144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Google Shape;110;p17"/>
          <p:cNvSpPr txBox="1">
            <a:spLocks/>
          </p:cNvSpPr>
          <p:nvPr/>
        </p:nvSpPr>
        <p:spPr>
          <a:xfrm>
            <a:off x="751774" y="-17875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Games Developed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2050" name="Picture 2" descr="C:\Users\ASUS\Downloads\WhatsApp Image 2019-10-22 at 11.47.33 AM.jpeg"/>
          <p:cNvPicPr>
            <a:picLocks noChangeAspect="1" noChangeArrowheads="1"/>
          </p:cNvPicPr>
          <p:nvPr/>
        </p:nvPicPr>
        <p:blipFill rotWithShape="1">
          <a:blip r:embed="rId2"/>
          <a:srcRect t="4088" b="24213"/>
          <a:stretch/>
        </p:blipFill>
        <p:spPr bwMode="auto">
          <a:xfrm>
            <a:off x="254441" y="598141"/>
            <a:ext cx="8793282" cy="354146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C8D2B-F2A6-45D3-8277-0ED49599C22C}"/>
              </a:ext>
            </a:extLst>
          </p:cNvPr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*checked by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 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during our meeting on 3</a:t>
            </a:r>
            <a:r>
              <a:rPr lang="en-US" sz="11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rd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October, 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Google Shape;110;p17"/>
          <p:cNvSpPr txBox="1">
            <a:spLocks/>
          </p:cNvSpPr>
          <p:nvPr/>
        </p:nvSpPr>
        <p:spPr>
          <a:xfrm>
            <a:off x="751774" y="-17875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Games Developed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C8D2B-F2A6-45D3-8277-0ED49599C22C}"/>
              </a:ext>
            </a:extLst>
          </p:cNvPr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*checked by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 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during our meeting on 20 Nov,2019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5DDD4-C1A9-42E7-A962-F98B877D8D80}"/>
              </a:ext>
            </a:extLst>
          </p:cNvPr>
          <p:cNvPicPr/>
          <p:nvPr/>
        </p:nvPicPr>
        <p:blipFill rotWithShape="1">
          <a:blip r:embed="rId2"/>
          <a:srcRect t="-1390" b="14438"/>
          <a:stretch/>
        </p:blipFill>
        <p:spPr>
          <a:xfrm>
            <a:off x="210879" y="460051"/>
            <a:ext cx="4670673" cy="228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7C23F-00C1-42E6-8FCA-971049EE6BAD}"/>
              </a:ext>
            </a:extLst>
          </p:cNvPr>
          <p:cNvPicPr/>
          <p:nvPr/>
        </p:nvPicPr>
        <p:blipFill rotWithShape="1">
          <a:blip r:embed="rId3"/>
          <a:srcRect l="1" r="745" b="16866"/>
          <a:stretch/>
        </p:blipFill>
        <p:spPr>
          <a:xfrm>
            <a:off x="210879" y="2857244"/>
            <a:ext cx="4670673" cy="1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Google Shape;110;p17"/>
          <p:cNvSpPr txBox="1">
            <a:spLocks/>
          </p:cNvSpPr>
          <p:nvPr/>
        </p:nvSpPr>
        <p:spPr>
          <a:xfrm>
            <a:off x="751774" y="-17875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Games Developed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C8D2B-F2A6-45D3-8277-0ED49599C22C}"/>
              </a:ext>
            </a:extLst>
          </p:cNvPr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*checked by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 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during our meeting on 20 Nov,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097F6-5756-45DB-AEFA-BAAB0672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56" y="604513"/>
            <a:ext cx="7960288" cy="37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4" name="Google Shape;110;p17"/>
          <p:cNvSpPr txBox="1">
            <a:spLocks/>
          </p:cNvSpPr>
          <p:nvPr/>
        </p:nvSpPr>
        <p:spPr>
          <a:xfrm>
            <a:off x="751774" y="-178755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Games Developed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C8D2B-F2A6-45D3-8277-0ED49599C22C}"/>
              </a:ext>
            </a:extLst>
          </p:cNvPr>
          <p:cNvSpPr txBox="1"/>
          <p:nvPr/>
        </p:nvSpPr>
        <p:spPr>
          <a:xfrm>
            <a:off x="4572000" y="4712564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*checked by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 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during our meeting on 20 Nov,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5DD3E-06E0-44AD-8F98-834C182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31" y="693288"/>
            <a:ext cx="8116186" cy="38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9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Future Work:</a:t>
            </a:r>
            <a:br>
              <a:rPr lang="en-US" dirty="0"/>
            </a:br>
            <a:r>
              <a:rPr lang="en-US" dirty="0"/>
              <a:t>Processing the Data Obtained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D02AD-AB00-4AEA-B758-42EE50D7BAF7}"/>
              </a:ext>
            </a:extLst>
          </p:cNvPr>
          <p:cNvSpPr txBox="1"/>
          <p:nvPr/>
        </p:nvSpPr>
        <p:spPr>
          <a:xfrm>
            <a:off x="658560" y="1372757"/>
            <a:ext cx="62384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The next step is to analyze the data obtained from the players playing the games. </a:t>
            </a:r>
          </a:p>
          <a:p>
            <a:pPr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This phase is currently being planned as the data can be analyzed in various ways. </a:t>
            </a:r>
          </a:p>
          <a:p>
            <a:pPr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Some of the possible techniques which can be used are:</a:t>
            </a:r>
          </a:p>
          <a:p>
            <a:pPr algn="just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Sans Pro"/>
                <a:ea typeface="Source Sans Pro"/>
              </a:rPr>
              <a:t>Threshold Values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lvl="3"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The simplest method would be to establish a threshold value of the score                          obtained in a game to classify it as a Favorable or non-Favorable outcome.</a:t>
            </a:r>
          </a:p>
          <a:p>
            <a:pPr lvl="1"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While this is simple, it oversimplifies and ignores many of the fine parameters of the data.</a:t>
            </a:r>
          </a:p>
          <a:p>
            <a:pPr lvl="1" algn="just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Sans Pro"/>
                <a:ea typeface="Source Sans Pro"/>
              </a:rPr>
              <a:t>Comparative analysis</a:t>
            </a:r>
          </a:p>
          <a:p>
            <a:pPr lvl="3" algn="just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Similar to fitness apps, comparisons can be drawn within the user base to quantify the performance of the individual user. Needs a sizeable user base to be effective</a:t>
            </a:r>
          </a:p>
          <a:p>
            <a:pPr lvl="1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7857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Future Work:</a:t>
            </a:r>
            <a:br>
              <a:rPr lang="en-US" dirty="0"/>
            </a:br>
            <a:r>
              <a:rPr lang="en-US" dirty="0"/>
              <a:t>Processing the Data Obtained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D02AD-AB00-4AEA-B758-42EE50D7BAF7}"/>
              </a:ext>
            </a:extLst>
          </p:cNvPr>
          <p:cNvSpPr txBox="1"/>
          <p:nvPr/>
        </p:nvSpPr>
        <p:spPr>
          <a:xfrm>
            <a:off x="594764" y="1275907"/>
            <a:ext cx="658509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Sans Pro"/>
                <a:ea typeface="Source Sans Pro"/>
              </a:rPr>
              <a:t>Clustering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lvl="3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Data can be clustered together to find out similarity in outputs among different users. This can be cross-referenced with factors like age, institute, qualification etc. to establish trends. </a:t>
            </a:r>
          </a:p>
          <a:p>
            <a:pPr lvl="3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  <a:latin typeface="Source Sans Pro"/>
                <a:ea typeface="Source Sans Pro"/>
              </a:rPr>
              <a:t>Using Metrics</a:t>
            </a:r>
          </a:p>
          <a:p>
            <a:pPr lvl="3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Metrics can be used to quantify the performance based on the user scores. The metrics shall be  derived from methodologies of existing psychometric tests, as advised with ma’am.</a:t>
            </a:r>
          </a:p>
          <a:p>
            <a:pPr lvl="3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lvl="5">
              <a:buFont typeface="Arial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Source Sans Pro"/>
                <a:ea typeface="Source Sans Pro"/>
              </a:rPr>
              <a:t>       Environmental Factors</a:t>
            </a:r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pPr lvl="3"/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</a:rPr>
              <a:t>Various factors which may affect a person’s psychometric logicality or imbalance, setting up parameters to count the same.</a:t>
            </a:r>
          </a:p>
          <a:p>
            <a:pPr lvl="3"/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  <a:p>
            <a:endParaRPr lang="en-US" dirty="0">
              <a:solidFill>
                <a:srgbClr val="263238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8550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762570" cy="215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dirty="0"/>
              <a:t>React JS</a:t>
            </a:r>
          </a:p>
          <a:p>
            <a:pPr marL="342900" indent="-342900"/>
            <a:r>
              <a:rPr lang="en" dirty="0"/>
              <a:t>Redux</a:t>
            </a:r>
          </a:p>
          <a:p>
            <a:pPr marL="342900" indent="-342900"/>
            <a:r>
              <a:rPr lang="en" dirty="0"/>
              <a:t>Django </a:t>
            </a:r>
          </a:p>
          <a:p>
            <a:pPr marL="342900" indent="-342900"/>
            <a:r>
              <a:rPr lang="en" dirty="0"/>
              <a:t>Django </a:t>
            </a:r>
            <a:r>
              <a:rPr lang="en-US" dirty="0"/>
              <a:t>REST </a:t>
            </a:r>
            <a:r>
              <a:rPr lang="en" dirty="0"/>
              <a:t>Fra</a:t>
            </a:r>
            <a:r>
              <a:rPr lang="en-US" dirty="0"/>
              <a:t>mework</a:t>
            </a:r>
            <a:r>
              <a:rPr lang="en" dirty="0"/>
              <a:t> </a:t>
            </a:r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008" y="2158399"/>
            <a:ext cx="2581527" cy="8667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72" y="2450614"/>
            <a:ext cx="2303598" cy="23035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150" y="1084490"/>
            <a:ext cx="7571700" cy="3573600"/>
          </a:xfrm>
        </p:spPr>
        <p:txBody>
          <a:bodyPr/>
          <a:lstStyle/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Consultation with </a:t>
            </a:r>
            <a:r>
              <a:rPr lang="en-US" sz="1100" b="1" dirty="0"/>
              <a:t>Dr. Neha Sharma</a:t>
            </a:r>
            <a:r>
              <a:rPr lang="en-US" sz="1100" dirty="0"/>
              <a:t>, Assistant Professor, Department of Human Development, Gov. Home Science College, Sector 10, Chandigarh</a:t>
            </a:r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Jennifer Gunn, ‘</a:t>
            </a:r>
            <a:r>
              <a:rPr lang="en-US" sz="1100" b="1" dirty="0"/>
              <a:t>Building a Growth Mindset for Teachers’</a:t>
            </a:r>
            <a:r>
              <a:rPr lang="en-US" sz="1100" dirty="0"/>
              <a:t>, August 26, 2018, visited 10 September, 2019 </a:t>
            </a:r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Carol Dweck, </a:t>
            </a:r>
            <a:r>
              <a:rPr lang="en-US" sz="1100" b="1" dirty="0"/>
              <a:t>‘Mindset: The new Psychology of Success’, </a:t>
            </a:r>
            <a:r>
              <a:rPr lang="en-US" sz="1100" dirty="0"/>
              <a:t>Random House Publications, ISBN: 9781400062751 </a:t>
            </a:r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 err="1"/>
              <a:t>Samy</a:t>
            </a:r>
            <a:r>
              <a:rPr lang="en-US" sz="1100" dirty="0"/>
              <a:t> A </a:t>
            </a:r>
            <a:r>
              <a:rPr lang="en-US" sz="1100" dirty="0" err="1"/>
              <a:t>Azer</a:t>
            </a:r>
            <a:r>
              <a:rPr lang="en-US" sz="1100" dirty="0"/>
              <a:t>, </a:t>
            </a:r>
            <a:r>
              <a:rPr lang="en-US" sz="1100" b="1" dirty="0"/>
              <a:t>‘The qualities of a good teacher: how can they be acquired and sustained?’ </a:t>
            </a:r>
            <a:r>
              <a:rPr lang="en-US" sz="1100" i="1" dirty="0"/>
              <a:t>Journal of the Royal Society of Medicine, Feb 2005 </a:t>
            </a:r>
            <a:r>
              <a:rPr lang="en-US" sz="1100" dirty="0">
                <a:hlinkClick r:id="rId2"/>
              </a:rPr>
              <a:t>https://www.ncbi.nlm.nih.gov/pmc/articles/PMC1079387/</a:t>
            </a:r>
            <a:endParaRPr lang="en-US" sz="1100" dirty="0"/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Games from: </a:t>
            </a:r>
            <a:r>
              <a:rPr lang="en-US" sz="1100" dirty="0">
                <a:hlinkClick r:id="rId3"/>
              </a:rPr>
              <a:t>https://www.neuronation.com/science/brain-games</a:t>
            </a:r>
            <a:endParaRPr lang="en-US" sz="1100" dirty="0"/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National Research Council. 2003. </a:t>
            </a:r>
            <a:r>
              <a:rPr lang="en-US" sz="1100" b="1" i="1" dirty="0"/>
              <a:t>Evaluating and Improving Undergraduate Teaching in Science, Technology, Engineering, and Mathematics</a:t>
            </a:r>
            <a:r>
              <a:rPr lang="en-US" sz="1100" dirty="0"/>
              <a:t>. Washington, DC: The National Academies Press. </a:t>
            </a:r>
            <a:r>
              <a:rPr lang="en-US" sz="1100" u="sng" dirty="0">
                <a:hlinkClick r:id="rId4"/>
              </a:rPr>
              <a:t>https://doi.org/10.17226/10024</a:t>
            </a:r>
            <a:r>
              <a:rPr lang="en-IN" sz="1100" u="sng" dirty="0">
                <a:hlinkClick r:id="rId4"/>
              </a:rPr>
              <a:t>https://mindsetscholarsnetwork.org/teacher-student-surveys-and-perceptions/</a:t>
            </a:r>
            <a:endParaRPr lang="en-US" sz="1100" u="sng" dirty="0"/>
          </a:p>
          <a:p>
            <a:pPr marL="304800" indent="-228600">
              <a:lnSpc>
                <a:spcPct val="150000"/>
              </a:lnSpc>
              <a:buAutoNum type="arabicPeriod"/>
            </a:pPr>
            <a:r>
              <a:rPr lang="en-US" sz="1100" dirty="0"/>
              <a:t>Jess Hennessey</a:t>
            </a:r>
            <a:r>
              <a:rPr lang="en-US" sz="1100" b="1" dirty="0"/>
              <a:t>, ‘Mindsets and the learning environment: How teachers’ mindsets about mathematical ability influence their practice’, </a:t>
            </a:r>
            <a:r>
              <a:rPr lang="en-US" sz="1100" dirty="0"/>
              <a:t>November 7, 2017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3F58-274F-4478-AA10-45B20C3F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</p:spPr>
        <p:txBody>
          <a:bodyPr/>
          <a:lstStyle/>
          <a:p>
            <a:r>
              <a:rPr lang="en-IN" dirty="0"/>
              <a:t>Objectives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BE12-BE91-4C28-838B-B727A1B52915}"/>
              </a:ext>
            </a:extLst>
          </p:cNvPr>
          <p:cNvSpPr txBox="1"/>
          <p:nvPr/>
        </p:nvSpPr>
        <p:spPr>
          <a:xfrm>
            <a:off x="1353879" y="1765005"/>
            <a:ext cx="5762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build a comprehensive platform of psychometric games to analyze favorable traits for teachers and generate trait reports for the same</a:t>
            </a:r>
          </a:p>
          <a:p>
            <a:endParaRPr lang="en-US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perform analysis on the dataset thus formed to detect patterns and suggest measures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40204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3F58-274F-4478-AA10-45B20C3F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</p:spPr>
        <p:txBody>
          <a:bodyPr/>
          <a:lstStyle/>
          <a:p>
            <a:r>
              <a:rPr lang="en-IN" dirty="0"/>
              <a:t>Motivations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86E0-73BF-4DF9-BC6C-A8EA0ADA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94" y="1553627"/>
            <a:ext cx="5832600" cy="2620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Companies have started using Psychometric tests to evaluate potential candidates</a:t>
            </a:r>
          </a:p>
          <a:p>
            <a:pPr marL="38100" indent="0"/>
            <a:endParaRPr lang="en-US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 such framework is in use to evaluate existing and new teachers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This presents an avenue for development of the same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72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3F58-274F-4478-AA10-45B20C3F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373" y="393827"/>
            <a:ext cx="5832600" cy="1159800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86E0-73BF-4DF9-BC6C-A8EA0ADA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373" y="1787543"/>
            <a:ext cx="5832600" cy="262020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To develop a platform that uses Psychometric</a:t>
            </a:r>
          </a:p>
          <a:p>
            <a:r>
              <a:rPr lang="en-US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tests to </a:t>
            </a:r>
            <a:r>
              <a:rPr lang="en-US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analyze</a:t>
            </a:r>
            <a:r>
              <a:rPr lang="en-US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 the favorable traits of the</a:t>
            </a:r>
          </a:p>
          <a:p>
            <a:r>
              <a:rPr lang="en-US" sz="1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people in the teaching profession</a:t>
            </a:r>
          </a:p>
        </p:txBody>
      </p:sp>
    </p:spTree>
    <p:extLst>
      <p:ext uri="{BB962C8B-B14F-4D97-AF65-F5344CB8AC3E}">
        <p14:creationId xmlns:p14="http://schemas.microsoft.com/office/powerpoint/2010/main" val="11991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11767"/>
            <a:ext cx="7571700" cy="709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Proposed Solution:</a:t>
            </a:r>
            <a:br>
              <a:rPr lang="en-US" dirty="0"/>
            </a:br>
            <a:r>
              <a:rPr lang="en" dirty="0"/>
              <a:t>APP FLOW FUNCTIONALITY</a:t>
            </a:r>
            <a:endParaRPr dirty="0"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 Up/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ogin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</a:t>
            </a: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</a:t>
            </a: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ames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</a:t>
            </a:r>
            <a:r>
              <a:rPr lang="en-US" sz="1800" b="1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rint</a:t>
            </a: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Trait Report</a:t>
            </a: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E988-14B7-4CB9-804C-BE0726FF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19"/>
            <a:ext cx="3501733" cy="2555583"/>
          </a:xfrm>
        </p:spPr>
        <p:txBody>
          <a:bodyPr/>
          <a:lstStyle/>
          <a:p>
            <a:br>
              <a:rPr lang="en-US" dirty="0"/>
            </a:br>
            <a:r>
              <a:rPr lang="en" dirty="0"/>
              <a:t>APP FLOW FUNCTIONALITY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D1158-CA7A-428F-AACE-51DED3526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425A2-1873-4018-84AF-3F94F0BB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83" y="-113414"/>
            <a:ext cx="2963522" cy="5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Results Achieved:</a:t>
            </a:r>
            <a:br>
              <a:rPr lang="en-US" dirty="0"/>
            </a:br>
            <a:r>
              <a:rPr lang="en-US" dirty="0"/>
              <a:t>Favorable traits for the Teaching Profession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7347E-8971-4A51-BFC7-43435D89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015" y="1063256"/>
            <a:ext cx="3738328" cy="3862594"/>
          </a:xfrm>
        </p:spPr>
        <p:txBody>
          <a:bodyPr/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Experiment and innovate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RISK</a:t>
            </a:r>
          </a:p>
          <a:p>
            <a:pPr marL="457200" lvl="2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Be flexible 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FLEXIBILTY</a:t>
            </a:r>
          </a:p>
          <a:p>
            <a:pPr lvl="0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Truly Listen 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OPEN MINDEDNESS</a:t>
            </a:r>
          </a:p>
          <a:p>
            <a:pPr lvl="0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Reflection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KNOW YOURSELF</a:t>
            </a:r>
          </a:p>
          <a:p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5C74-A5F8-435E-A4B3-44AEE5C3EC5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19631" y="1010720"/>
            <a:ext cx="3738328" cy="3915130"/>
          </a:xfrm>
        </p:spPr>
        <p:txBody>
          <a:bodyPr/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 Growth Mindset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ADAPTABILITY</a:t>
            </a:r>
          </a:p>
          <a:p>
            <a:pPr marL="457200" lvl="2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Asking Questions 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CURIOSITY</a:t>
            </a:r>
          </a:p>
          <a:p>
            <a:pPr lvl="0" indent="0">
              <a:buNone/>
            </a:pPr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Learning new Technology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UNDERSTANDING</a:t>
            </a:r>
          </a:p>
          <a:p>
            <a:pPr lvl="0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Analyzing Capability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CRITICAL THINKING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1"/>
              </a:solidFill>
            </a:endParaRPr>
          </a:p>
          <a:p>
            <a:endParaRPr lang="en-US" sz="14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2F5E9-8D27-4F17-B09B-6BCA3906DD45}"/>
              </a:ext>
            </a:extLst>
          </p:cNvPr>
          <p:cNvSpPr txBox="1"/>
          <p:nvPr/>
        </p:nvSpPr>
        <p:spPr>
          <a:xfrm>
            <a:off x="4528622" y="4684393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*consultation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Assistant Professor, Gov. Home Science College, Sector 10, Chandigarh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D093F-8430-4AA0-802D-1636B4956CB0}"/>
              </a:ext>
            </a:extLst>
          </p:cNvPr>
          <p:cNvSpPr txBox="1"/>
          <p:nvPr/>
        </p:nvSpPr>
        <p:spPr>
          <a:xfrm>
            <a:off x="85059" y="4657150"/>
            <a:ext cx="3968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Jennifer Gunn,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Building a Growth Mindset for Teachers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August 26, 2018, visited 10 September, 2019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Results Achieved:</a:t>
            </a:r>
            <a:br>
              <a:rPr lang="en-US" dirty="0"/>
            </a:br>
            <a:r>
              <a:rPr lang="en-US" dirty="0"/>
              <a:t>Various games and traits to measure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06FCE9-376F-4549-BA19-613CC3287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5450" lvl="0" indent="-285750">
              <a:buClr>
                <a:schemeClr val="bg1">
                  <a:lumMod val="8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Building Tower of Hanoi</a:t>
            </a:r>
          </a:p>
          <a:p>
            <a:pPr marL="742950" lvl="2" indent="-285750">
              <a:buClr>
                <a:schemeClr val="bg1">
                  <a:lumMod val="85000"/>
                </a:schemeClr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PLANNING</a:t>
            </a:r>
          </a:p>
          <a:p>
            <a:pPr marL="457200" lvl="2">
              <a:buClr>
                <a:schemeClr val="bg1">
                  <a:lumMod val="85000"/>
                </a:schemeClr>
              </a:buClr>
            </a:pPr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Clr>
                <a:schemeClr val="bg1">
                  <a:lumMod val="8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Blow a balloon till it explodes</a:t>
            </a:r>
          </a:p>
          <a:p>
            <a:pPr marL="742950" lvl="0" indent="-285750">
              <a:buClr>
                <a:schemeClr val="bg1">
                  <a:lumMod val="85000"/>
                </a:schemeClr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RISK</a:t>
            </a:r>
          </a:p>
          <a:p>
            <a:pPr lvl="0">
              <a:buClr>
                <a:schemeClr val="bg1">
                  <a:lumMod val="85000"/>
                </a:schemeClr>
              </a:buClr>
            </a:pPr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Clr>
                <a:schemeClr val="bg1">
                  <a:lumMod val="8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Press space bar on red pop up</a:t>
            </a:r>
          </a:p>
          <a:p>
            <a:pPr marL="742950" lvl="0" indent="-285750">
              <a:buClr>
                <a:schemeClr val="bg1">
                  <a:lumMod val="85000"/>
                </a:schemeClr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ATTENTION</a:t>
            </a:r>
          </a:p>
          <a:p>
            <a:pPr lvl="0">
              <a:buClr>
                <a:schemeClr val="bg1">
                  <a:lumMod val="85000"/>
                </a:schemeClr>
              </a:buClr>
            </a:pPr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Clr>
                <a:schemeClr val="bg1">
                  <a:lumMod val="85000"/>
                </a:schemeClr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Flash digit sequence on the screen</a:t>
            </a:r>
          </a:p>
          <a:p>
            <a:pPr marL="742950" lvl="0" indent="-285750">
              <a:buClr>
                <a:schemeClr val="bg1">
                  <a:lumMod val="85000"/>
                </a:schemeClr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pPr lvl="0">
              <a:buClr>
                <a:schemeClr val="bg1">
                  <a:lumMod val="85000"/>
                </a:schemeClr>
              </a:buClr>
            </a:pPr>
            <a:endParaRPr lang="en-US" sz="1400" b="1" dirty="0">
              <a:solidFill>
                <a:schemeClr val="accent1"/>
              </a:solidFill>
            </a:endParaRPr>
          </a:p>
          <a:p>
            <a:pPr lvl="0"/>
            <a:endParaRPr lang="en-US" sz="1400" b="1" dirty="0">
              <a:solidFill>
                <a:schemeClr val="accent1"/>
              </a:solidFill>
            </a:endParaRPr>
          </a:p>
          <a:p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05682-A07C-4810-84F0-79C90B7C62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Answering a question by hearing clues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 </a:t>
            </a:r>
            <a:r>
              <a:rPr lang="en-US" sz="1400" b="1" dirty="0">
                <a:solidFill>
                  <a:schemeClr val="accent1"/>
                </a:solidFill>
              </a:rPr>
              <a:t>LISTENING</a:t>
            </a:r>
          </a:p>
          <a:p>
            <a:pPr marL="457200" lvl="2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Check facial expression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EMOTION</a:t>
            </a:r>
          </a:p>
          <a:p>
            <a:pPr lvl="0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Decide size of face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 : </a:t>
            </a:r>
            <a:r>
              <a:rPr lang="en-US" sz="1400" b="1" dirty="0">
                <a:solidFill>
                  <a:schemeClr val="accent1"/>
                </a:solidFill>
              </a:rPr>
              <a:t>LEARNING</a:t>
            </a:r>
          </a:p>
          <a:p>
            <a:pPr lvl="0"/>
            <a:endParaRPr lang="en-US" sz="1400" dirty="0">
              <a:solidFill>
                <a:srgbClr val="263238"/>
              </a:solidFill>
            </a:endParaRPr>
          </a:p>
          <a:p>
            <a:pPr marL="425450" lvl="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63238"/>
                </a:solidFill>
              </a:rPr>
              <a:t>Money Exchange</a:t>
            </a:r>
          </a:p>
          <a:p>
            <a:pPr marL="7429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63238"/>
                </a:solidFill>
              </a:rPr>
              <a:t>ATTRIBUTE: </a:t>
            </a:r>
            <a:r>
              <a:rPr lang="en-US" sz="1400" b="1" dirty="0">
                <a:solidFill>
                  <a:schemeClr val="accent1"/>
                </a:solidFill>
              </a:rPr>
              <a:t>TRUST</a:t>
            </a:r>
            <a:endParaRPr lang="en-US" sz="1400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54C5A-2D16-4D34-9B36-BF0A1610EA60}"/>
              </a:ext>
            </a:extLst>
          </p:cNvPr>
          <p:cNvSpPr txBox="1"/>
          <p:nvPr/>
        </p:nvSpPr>
        <p:spPr>
          <a:xfrm>
            <a:off x="4528622" y="4684393"/>
            <a:ext cx="4150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*consultation with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Dr. Neha Sharma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Assistant Professor, Gov. Home Science College, Sector 10, Chandigarh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50075-BDDD-415B-9790-A8114853A8A0}"/>
              </a:ext>
            </a:extLst>
          </p:cNvPr>
          <p:cNvSpPr txBox="1"/>
          <p:nvPr/>
        </p:nvSpPr>
        <p:spPr>
          <a:xfrm>
            <a:off x="85059" y="4657150"/>
            <a:ext cx="3968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Jennifer Gunn, </a:t>
            </a:r>
            <a:r>
              <a:rPr lang="en-US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Building a Growth Mindset for Teachers</a:t>
            </a:r>
            <a:r>
              <a:rPr lang="en-US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August 26, 2018, visited 10 September, 2019</a:t>
            </a:r>
          </a:p>
        </p:txBody>
      </p:sp>
    </p:spTree>
    <p:extLst>
      <p:ext uri="{BB962C8B-B14F-4D97-AF65-F5344CB8AC3E}">
        <p14:creationId xmlns:p14="http://schemas.microsoft.com/office/powerpoint/2010/main" val="20535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and their traits implemented till now: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 </a:t>
            </a:r>
            <a:r>
              <a:rPr lang="en-US" b="1" dirty="0"/>
              <a:t> Games</a:t>
            </a:r>
          </a:p>
          <a:p>
            <a:r>
              <a:rPr lang="en-US" dirty="0"/>
              <a:t>Listening Carefully</a:t>
            </a:r>
          </a:p>
          <a:p>
            <a:r>
              <a:rPr lang="en-US" dirty="0"/>
              <a:t>Collecting money</a:t>
            </a:r>
          </a:p>
          <a:p>
            <a:r>
              <a:rPr lang="en-US" dirty="0"/>
              <a:t>Blowing balloon</a:t>
            </a:r>
          </a:p>
          <a:p>
            <a:r>
              <a:rPr lang="en-US" dirty="0"/>
              <a:t>Match cards</a:t>
            </a:r>
          </a:p>
          <a:p>
            <a:r>
              <a:rPr lang="en-US" dirty="0"/>
              <a:t>Emotion Predictor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           Traits</a:t>
            </a:r>
          </a:p>
          <a:p>
            <a:r>
              <a:rPr lang="en-US" dirty="0"/>
              <a:t>Risk</a:t>
            </a:r>
          </a:p>
          <a:p>
            <a:r>
              <a:rPr lang="en-US" dirty="0"/>
              <a:t>Critical Listening</a:t>
            </a:r>
          </a:p>
          <a:p>
            <a:r>
              <a:rPr lang="en-US" dirty="0"/>
              <a:t>Understanding Capability</a:t>
            </a:r>
          </a:p>
          <a:p>
            <a:r>
              <a:rPr lang="en-US" dirty="0"/>
              <a:t>Learning Capability</a:t>
            </a:r>
          </a:p>
          <a:p>
            <a:r>
              <a:rPr lang="en-US" dirty="0"/>
              <a:t>Behavioral analysis</a:t>
            </a:r>
          </a:p>
          <a:p>
            <a:r>
              <a:rPr lang="en-US" dirty="0"/>
              <a:t>Personality reflection</a:t>
            </a:r>
          </a:p>
          <a:p>
            <a:r>
              <a:rPr lang="en-US" dirty="0"/>
              <a:t>Face study</a:t>
            </a:r>
          </a:p>
          <a:p>
            <a:endParaRPr lang="en-US" dirty="0"/>
          </a:p>
          <a:p>
            <a:pPr lvl="1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945</Words>
  <Application>Microsoft Office PowerPoint</Application>
  <PresentationFormat>On-screen Show (16:9)</PresentationFormat>
  <Paragraphs>158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Slab</vt:lpstr>
      <vt:lpstr>Source Sans Pro</vt:lpstr>
      <vt:lpstr>Cordelia template</vt:lpstr>
      <vt:lpstr>Mindset Analysis using Psychometric Games MAP-G</vt:lpstr>
      <vt:lpstr>Objectives</vt:lpstr>
      <vt:lpstr>Motivations </vt:lpstr>
      <vt:lpstr>Problem Statement</vt:lpstr>
      <vt:lpstr>Proposed Solution: APP FLOW FUNCTIONALITY</vt:lpstr>
      <vt:lpstr> APP FLOW FUNCTIONALITY</vt:lpstr>
      <vt:lpstr>Results Achieved: Favorable traits for the Teaching Profession</vt:lpstr>
      <vt:lpstr> Results Achieved: Various games and traits to measure</vt:lpstr>
      <vt:lpstr>Games and their traits implemented till now: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Future Work: Processing the Data Obtained</vt:lpstr>
      <vt:lpstr> Future Work: Processing the Data Obtained</vt:lpstr>
      <vt:lpstr>Technologies used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 measures to quantify favorable traits and improvement measures</dc:title>
  <dc:creator>HP</dc:creator>
  <cp:lastModifiedBy>Paritosh_Malhotra</cp:lastModifiedBy>
  <cp:revision>51</cp:revision>
  <dcterms:modified xsi:type="dcterms:W3CDTF">2019-12-04T06:13:59Z</dcterms:modified>
</cp:coreProperties>
</file>