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76" r:id="rId8"/>
    <p:sldId id="277" r:id="rId9"/>
    <p:sldId id="263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</p:sldIdLst>
  <p:sldSz cx="9144000" cy="5143500" type="screen16x9"/>
  <p:notesSz cx="6858000" cy="9144000"/>
  <p:embeddedFontLst>
    <p:embeddedFont>
      <p:font typeface="Roboto Slab" panose="020B0604020202020204" charset="0"/>
      <p:regular r:id="rId26"/>
      <p:bold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15D9A4-9F65-4CCC-87D9-E213A04F4747}">
  <a:tblStyle styleId="{F315D9A4-9F65-4CCC-87D9-E213A04F474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dc1207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7dc1207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7dc1207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87dc12072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079387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7226/10024https:/mindsetscholarsnetwork.org/teacher-student-surveys-and-perceptions/" TargetMode="External"/><Relationship Id="rId4" Type="http://schemas.openxmlformats.org/officeDocument/2006/relationships/hyperlink" Target="https://www.neuronation.com/science/brain-gam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p-g.s3-website.ap-south-1.amazonaw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54.224.51.29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2940650" y="907312"/>
            <a:ext cx="5807400" cy="233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chemeClr val="dk1"/>
                </a:solidFill>
              </a:rPr>
              <a:t>M</a:t>
            </a:r>
            <a:r>
              <a:rPr lang="en-US" sz="3600"/>
              <a:t>indset </a:t>
            </a:r>
            <a:r>
              <a:rPr lang="en-US" sz="3600">
                <a:solidFill>
                  <a:schemeClr val="dk1"/>
                </a:solidFill>
              </a:rPr>
              <a:t>A</a:t>
            </a:r>
            <a:r>
              <a:rPr lang="en-US" sz="3600"/>
              <a:t>nalysis using </a:t>
            </a:r>
            <a:r>
              <a:rPr lang="en-US" sz="3600">
                <a:solidFill>
                  <a:schemeClr val="dk1"/>
                </a:solidFill>
              </a:rPr>
              <a:t>P</a:t>
            </a:r>
            <a:r>
              <a:rPr lang="en-US" sz="3600"/>
              <a:t>sychometric </a:t>
            </a:r>
            <a:r>
              <a:rPr lang="en-US" sz="3600">
                <a:solidFill>
                  <a:schemeClr val="dk1"/>
                </a:solidFill>
              </a:rPr>
              <a:t>G</a:t>
            </a:r>
            <a:r>
              <a:rPr lang="en-US" sz="3600"/>
              <a:t>ames</a:t>
            </a:r>
            <a:br>
              <a:rPr lang="en-US" sz="3600"/>
            </a:br>
            <a:r>
              <a:rPr lang="en-US" sz="3600">
                <a:solidFill>
                  <a:schemeClr val="dk1"/>
                </a:solidFill>
              </a:rPr>
              <a:t>MAP-G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9" name="Google Shape;49;p8"/>
          <p:cNvSpPr txBox="1"/>
          <p:nvPr/>
        </p:nvSpPr>
        <p:spPr>
          <a:xfrm>
            <a:off x="253277" y="3405768"/>
            <a:ext cx="3179400" cy="151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Aanshi Bansal            16103055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Paritosh Malhotra   16103062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Vaibhav Setia             16103069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Shreya 	                  16103070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Navdeep Kaur             16103078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6103089" y="2904827"/>
            <a:ext cx="3040911" cy="223867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6166316" y="4066282"/>
            <a:ext cx="279892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Consultation: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Neha Sharma, Assistant Professor,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Human Development,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Gov. Home Science College,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Sector 10, Chandigarh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381439" y="3447606"/>
            <a:ext cx="25092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Mentor: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Dr. Manish Kamboj</a:t>
            </a:r>
            <a:endParaRPr sz="16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52250" y="260274"/>
            <a:ext cx="7571700" cy="5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Methodology</a:t>
            </a:r>
            <a:endParaRPr sz="2500" b="1"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75" y="926395"/>
            <a:ext cx="8768838" cy="343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51774" y="-1787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D97FF"/>
                </a:solidFill>
                <a:latin typeface="Roboto Slab"/>
                <a:ea typeface="Roboto Slab"/>
                <a:cs typeface="Roboto Slab"/>
                <a:sym typeface="Roboto Slab"/>
              </a:rPr>
              <a:t>IMPLEMENTATION</a:t>
            </a:r>
            <a:endParaRPr sz="2000" b="1" i="0" u="none" strike="noStrike" cap="none">
              <a:solidFill>
                <a:srgbClr val="2D97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1911" y="669047"/>
            <a:ext cx="42370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Logging into MAP-G system via Gmail</a:t>
            </a:r>
            <a:endParaRPr sz="1800" b="1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t="4020" b="49872"/>
          <a:stretch/>
        </p:blipFill>
        <p:spPr>
          <a:xfrm>
            <a:off x="1485900" y="1063261"/>
            <a:ext cx="6172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4257" b="34028"/>
          <a:stretch/>
        </p:blipFill>
        <p:spPr>
          <a:xfrm>
            <a:off x="1497647" y="2813051"/>
            <a:ext cx="614870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751774" y="-1787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D97FF"/>
                </a:solidFill>
                <a:latin typeface="Roboto Slab"/>
                <a:ea typeface="Roboto Slab"/>
                <a:cs typeface="Roboto Slab"/>
                <a:sym typeface="Roboto Slab"/>
              </a:rPr>
              <a:t>IMPLEMENTATION</a:t>
            </a:r>
            <a:endParaRPr sz="2000" b="1" i="0" u="none" strike="noStrike" cap="none">
              <a:solidFill>
                <a:srgbClr val="2D97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21" name="Google Shape;121;p17"/>
          <p:cNvGraphicFramePr/>
          <p:nvPr/>
        </p:nvGraphicFramePr>
        <p:xfrm>
          <a:off x="848027" y="552923"/>
          <a:ext cx="7652600" cy="4416100"/>
        </p:xfrm>
        <a:graphic>
          <a:graphicData uri="http://schemas.openxmlformats.org/drawingml/2006/table">
            <a:tbl>
              <a:tblPr firstRow="1" bandRow="1">
                <a:noFill/>
                <a:tableStyleId>{F315D9A4-9F65-4CCC-87D9-E213A04F4747}</a:tableStyleId>
              </a:tblPr>
              <a:tblGrid>
                <a:gridCol w="76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 b="1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Filling the details on logging in for the first time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80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Selecting Games on Dashboard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t="4020" r="2673" b="40886"/>
          <a:stretch/>
        </p:blipFill>
        <p:spPr>
          <a:xfrm>
            <a:off x="1483677" y="890939"/>
            <a:ext cx="5851149" cy="168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40847"/>
          <a:stretch/>
        </p:blipFill>
        <p:spPr>
          <a:xfrm>
            <a:off x="1391863" y="3151667"/>
            <a:ext cx="5942964" cy="1680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751774" y="-1787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D97FF"/>
                </a:solidFill>
                <a:latin typeface="Roboto Slab"/>
                <a:ea typeface="Roboto Slab"/>
                <a:cs typeface="Roboto Slab"/>
                <a:sym typeface="Roboto Slab"/>
              </a:rPr>
              <a:t>Games Developed</a:t>
            </a:r>
            <a:endParaRPr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848027" y="552922"/>
          <a:ext cx="7652600" cy="4159650"/>
        </p:xfrm>
        <a:graphic>
          <a:graphicData uri="http://schemas.openxmlformats.org/drawingml/2006/table">
            <a:tbl>
              <a:tblPr firstRow="1" bandRow="1">
                <a:noFill/>
                <a:tableStyleId>{F315D9A4-9F65-4CCC-87D9-E213A04F4747}</a:tableStyleId>
              </a:tblPr>
              <a:tblGrid>
                <a:gridCol w="76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6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 b="1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Playing Sharpness in Listening</a:t>
                      </a:r>
                      <a:endParaRPr/>
                    </a:p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Google Shape;131;p18"/>
          <p:cNvSpPr txBox="1"/>
          <p:nvPr/>
        </p:nvSpPr>
        <p:spPr>
          <a:xfrm>
            <a:off x="4572000" y="4712564"/>
            <a:ext cx="41501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*checked by with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Neha Sharma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during our meeting on 3</a:t>
            </a:r>
            <a:r>
              <a:rPr lang="en-US" sz="1100" b="0" i="0" u="none" strike="noStrike" cap="none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rd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October, 2019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t="4333" b="11744"/>
          <a:stretch/>
        </p:blipFill>
        <p:spPr>
          <a:xfrm>
            <a:off x="1368817" y="962697"/>
            <a:ext cx="6406365" cy="362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751774" y="-1787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D97FF"/>
                </a:solidFill>
                <a:latin typeface="Roboto Slab"/>
                <a:ea typeface="Roboto Slab"/>
                <a:cs typeface="Roboto Slab"/>
                <a:sym typeface="Roboto Slab"/>
              </a:rPr>
              <a:t>Games Developed</a:t>
            </a:r>
            <a:endParaRPr sz="2000" b="1" i="0" u="none" strike="noStrike" cap="none">
              <a:solidFill>
                <a:srgbClr val="2D97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572000" y="4712564"/>
            <a:ext cx="41501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*checked by with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Neha Sharma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during our meeting on 3</a:t>
            </a:r>
            <a:r>
              <a:rPr lang="en-US" sz="1100" b="0" i="0" u="none" strike="noStrike" cap="none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rd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October, 2019</a:t>
            </a:r>
            <a:endParaRPr/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848027" y="552922"/>
          <a:ext cx="7652600" cy="4159650"/>
        </p:xfrm>
        <a:graphic>
          <a:graphicData uri="http://schemas.openxmlformats.org/drawingml/2006/table">
            <a:tbl>
              <a:tblPr firstRow="1" bandRow="1">
                <a:noFill/>
                <a:tableStyleId>{F315D9A4-9F65-4CCC-87D9-E213A04F4747}</a:tableStyleId>
              </a:tblPr>
              <a:tblGrid>
                <a:gridCol w="76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6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 b="1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Playing Earn Maximum</a:t>
                      </a:r>
                      <a:endParaRPr/>
                    </a:p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t="4560" b="10833"/>
          <a:stretch/>
        </p:blipFill>
        <p:spPr>
          <a:xfrm>
            <a:off x="1356360" y="1066800"/>
            <a:ext cx="6431280" cy="336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751774" y="-1787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D97FF"/>
                </a:solidFill>
                <a:latin typeface="Roboto Slab"/>
                <a:ea typeface="Roboto Slab"/>
                <a:cs typeface="Roboto Slab"/>
                <a:sym typeface="Roboto Slab"/>
              </a:rPr>
              <a:t>Games Developed</a:t>
            </a:r>
            <a:endParaRPr sz="2000" b="1" i="0" u="none" strike="noStrike" cap="none">
              <a:solidFill>
                <a:srgbClr val="2D97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48" name="Google Shape;148;p20"/>
          <p:cNvGraphicFramePr/>
          <p:nvPr/>
        </p:nvGraphicFramePr>
        <p:xfrm>
          <a:off x="190916" y="590210"/>
          <a:ext cx="7652600" cy="4159650"/>
        </p:xfrm>
        <a:graphic>
          <a:graphicData uri="http://schemas.openxmlformats.org/drawingml/2006/table">
            <a:tbl>
              <a:tblPr firstRow="1" bandRow="1">
                <a:noFill/>
                <a:tableStyleId>{F315D9A4-9F65-4CCC-87D9-E213A04F4747}</a:tableStyleId>
              </a:tblPr>
              <a:tblGrid>
                <a:gridCol w="76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6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 b="1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Playing Emotion Predictor</a:t>
                      </a:r>
                      <a:endParaRPr/>
                    </a:p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t="4788" b="11288"/>
          <a:stretch/>
        </p:blipFill>
        <p:spPr>
          <a:xfrm>
            <a:off x="2914568" y="696125"/>
            <a:ext cx="5156008" cy="2252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t="4789" b="22919"/>
          <a:stretch/>
        </p:blipFill>
        <p:spPr>
          <a:xfrm>
            <a:off x="2914568" y="2591803"/>
            <a:ext cx="5156008" cy="1988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572000" y="4712564"/>
            <a:ext cx="41501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*checked by with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Neha Sharma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during our meeting on 20 Nov,2019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751774" y="-1787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D97FF"/>
                </a:solidFill>
                <a:latin typeface="Roboto Slab"/>
                <a:ea typeface="Roboto Slab"/>
                <a:cs typeface="Roboto Slab"/>
                <a:sym typeface="Roboto Slab"/>
              </a:rPr>
              <a:t>Games Developed</a:t>
            </a:r>
            <a:endParaRPr sz="2000" b="1" i="0" u="none" strike="noStrike" cap="none">
              <a:solidFill>
                <a:srgbClr val="2D97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190916" y="590210"/>
          <a:ext cx="7652600" cy="4159650"/>
        </p:xfrm>
        <a:graphic>
          <a:graphicData uri="http://schemas.openxmlformats.org/drawingml/2006/table">
            <a:tbl>
              <a:tblPr firstRow="1" bandRow="1">
                <a:noFill/>
                <a:tableStyleId>{F315D9A4-9F65-4CCC-87D9-E213A04F4747}</a:tableStyleId>
              </a:tblPr>
              <a:tblGrid>
                <a:gridCol w="76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6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 b="1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Blow Balloon Game</a:t>
                      </a:r>
                      <a:endParaRPr/>
                    </a:p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l="183" t="4558" r="2013" b="15669"/>
          <a:stretch/>
        </p:blipFill>
        <p:spPr>
          <a:xfrm>
            <a:off x="3025396" y="721968"/>
            <a:ext cx="5137944" cy="187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t="3906" b="11431"/>
          <a:stretch/>
        </p:blipFill>
        <p:spPr>
          <a:xfrm>
            <a:off x="3025396" y="2620773"/>
            <a:ext cx="5137944" cy="195680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4572000" y="4712564"/>
            <a:ext cx="41501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*checked by with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Neha Sharma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during our meeting on 20 Nov,2019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751774" y="-1787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D97FF"/>
                </a:solidFill>
                <a:latin typeface="Roboto Slab"/>
                <a:ea typeface="Roboto Slab"/>
                <a:cs typeface="Roboto Slab"/>
                <a:sym typeface="Roboto Slab"/>
              </a:rPr>
              <a:t>Generating Report</a:t>
            </a:r>
            <a:endParaRPr sz="2000" b="1" i="0" u="none" strike="noStrike" cap="none">
              <a:solidFill>
                <a:srgbClr val="2D97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4943"/>
          <a:stretch/>
        </p:blipFill>
        <p:spPr>
          <a:xfrm>
            <a:off x="2686363" y="523845"/>
            <a:ext cx="3702522" cy="422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751774" y="-1787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D97FF"/>
                </a:solidFill>
                <a:latin typeface="Roboto Slab"/>
                <a:ea typeface="Roboto Slab"/>
                <a:cs typeface="Roboto Slab"/>
                <a:sym typeface="Roboto Slab"/>
              </a:rPr>
              <a:t>Storing Data on Backend</a:t>
            </a:r>
            <a:endParaRPr sz="2000" b="1" i="0" u="none" strike="noStrike" cap="none">
              <a:solidFill>
                <a:srgbClr val="2D97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848027" y="552922"/>
          <a:ext cx="7652600" cy="4159650"/>
        </p:xfrm>
        <a:graphic>
          <a:graphicData uri="http://schemas.openxmlformats.org/drawingml/2006/table">
            <a:tbl>
              <a:tblPr firstRow="1" bandRow="1">
                <a:noFill/>
                <a:tableStyleId>{F315D9A4-9F65-4CCC-87D9-E213A04F4747}</a:tableStyleId>
              </a:tblPr>
              <a:tblGrid>
                <a:gridCol w="76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6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Char char="o"/>
                      </a:pPr>
                      <a:r>
                        <a:rPr lang="en-US" sz="1800" b="1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User Data</a:t>
                      </a: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460" y="755066"/>
            <a:ext cx="1704340" cy="223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l="1401" r="19076" b="12152"/>
          <a:stretch/>
        </p:blipFill>
        <p:spPr>
          <a:xfrm>
            <a:off x="4658775" y="854539"/>
            <a:ext cx="1887331" cy="24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2039" y="854540"/>
            <a:ext cx="1698598" cy="252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751774" y="-1787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D97FF"/>
                </a:solidFill>
                <a:latin typeface="Roboto Slab"/>
                <a:ea typeface="Roboto Slab"/>
                <a:cs typeface="Roboto Slab"/>
                <a:sym typeface="Roboto Slab"/>
              </a:rPr>
              <a:t>Storing Data on Backend</a:t>
            </a:r>
            <a:endParaRPr sz="2000" b="1" i="0" u="none" strike="noStrike" cap="none">
              <a:solidFill>
                <a:srgbClr val="2D97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357808" y="539749"/>
          <a:ext cx="8428400" cy="4210100"/>
        </p:xfrm>
        <a:graphic>
          <a:graphicData uri="http://schemas.openxmlformats.org/drawingml/2006/table">
            <a:tbl>
              <a:tblPr firstRow="1" bandRow="1">
                <a:noFill/>
                <a:tableStyleId>{F315D9A4-9F65-4CCC-87D9-E213A04F4747}</a:tableStyleId>
              </a:tblPr>
              <a:tblGrid>
                <a:gridCol w="421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010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Char char="o"/>
                      </a:pPr>
                      <a:r>
                        <a:rPr lang="en-US" sz="1800" b="1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Listening Game</a:t>
                      </a: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Char char="o"/>
                      </a:pPr>
                      <a:r>
                        <a:rPr lang="en-US" sz="1800" b="1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Balloon Blow</a:t>
                      </a: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618" y="1054735"/>
            <a:ext cx="1336040" cy="233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t="4977" b="3768"/>
          <a:stretch/>
        </p:blipFill>
        <p:spPr>
          <a:xfrm>
            <a:off x="287478" y="3528576"/>
            <a:ext cx="1544320" cy="1523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5">
            <a:alphaModFix/>
          </a:blip>
          <a:srcRect b="31036"/>
          <a:stretch/>
        </p:blipFill>
        <p:spPr>
          <a:xfrm>
            <a:off x="1773987" y="1054735"/>
            <a:ext cx="1184275" cy="134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92618" y="1054735"/>
            <a:ext cx="1391920" cy="398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24930" y="1010077"/>
            <a:ext cx="1854918" cy="34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1931" y="847607"/>
            <a:ext cx="1232453" cy="34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>
            <a:off x="1333373" y="393827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1353879" y="1765005"/>
            <a:ext cx="576284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build a comprehensive platform of psychometric games to analyze favorable traits for teachers and generate trait reports for the same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perform analysis on the dataset thus formed to detect patterns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751774" y="-1787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D97FF"/>
                </a:solidFill>
                <a:latin typeface="Roboto Slab"/>
                <a:ea typeface="Roboto Slab"/>
                <a:cs typeface="Roboto Slab"/>
                <a:sym typeface="Roboto Slab"/>
              </a:rPr>
              <a:t>Storing Data on Backend</a:t>
            </a:r>
            <a:endParaRPr sz="2000" b="1" i="0" u="none" strike="noStrike" cap="none">
              <a:solidFill>
                <a:srgbClr val="2D97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357808" y="539749"/>
          <a:ext cx="8428400" cy="4210100"/>
        </p:xfrm>
        <a:graphic>
          <a:graphicData uri="http://schemas.openxmlformats.org/drawingml/2006/table">
            <a:tbl>
              <a:tblPr firstRow="1" bandRow="1">
                <a:noFill/>
                <a:tableStyleId>{F315D9A4-9F65-4CCC-87D9-E213A04F4747}</a:tableStyleId>
              </a:tblPr>
              <a:tblGrid>
                <a:gridCol w="421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010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Char char="o"/>
                      </a:pPr>
                      <a:r>
                        <a:rPr lang="en-US" sz="1800" b="1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Pile Choosing</a:t>
                      </a: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Char char="o"/>
                      </a:pPr>
                      <a:r>
                        <a:rPr lang="en-US" sz="1800" b="1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Emotion Predictor</a:t>
                      </a: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t="602" b="669"/>
          <a:stretch/>
        </p:blipFill>
        <p:spPr>
          <a:xfrm>
            <a:off x="4989773" y="1010077"/>
            <a:ext cx="1716816" cy="34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t="878" b="1705"/>
          <a:stretch/>
        </p:blipFill>
        <p:spPr>
          <a:xfrm>
            <a:off x="7082351" y="1010078"/>
            <a:ext cx="1148359" cy="34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808" y="1129798"/>
            <a:ext cx="1806530" cy="271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95574" y="1129163"/>
            <a:ext cx="995656" cy="27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7808" y="4076626"/>
            <a:ext cx="1526429" cy="5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594764" y="1785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br>
              <a:rPr lang="en-US">
                <a:solidFill>
                  <a:srgbClr val="0091EA"/>
                </a:solidFill>
              </a:rPr>
            </a:br>
            <a:r>
              <a:rPr lang="en-US" b="1">
                <a:solidFill>
                  <a:srgbClr val="0091EA"/>
                </a:solidFill>
              </a:rPr>
              <a:t>Analysis &amp; Report Generation</a:t>
            </a:r>
            <a:endParaRPr>
              <a:solidFill>
                <a:srgbClr val="0091EA"/>
              </a:solidFill>
            </a:endParaRPr>
          </a:p>
        </p:txBody>
      </p:sp>
      <p:sp>
        <p:nvSpPr>
          <p:cNvPr id="209" name="Google Shape;209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594775" y="944700"/>
            <a:ext cx="79446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</a:t>
            </a: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conferred with Dr. Neha, we are performing a comparative analysis of a user’s performance in the games with other users. The statistical tools used are median and average  </a:t>
            </a: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Report Generation</a:t>
            </a:r>
            <a:endParaRPr sz="1600" b="1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the data is calculated, it is augmented as text on a base report template (using the </a:t>
            </a:r>
            <a:r>
              <a:rPr lang="en-US" sz="1400" b="1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OpenCv</a:t>
            </a:r>
            <a:r>
              <a:rPr lang="en-US" sz="1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library of python). The report is then saved locally on the server for record keeping</a:t>
            </a: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Emailing the report</a:t>
            </a: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report is then emailed to the user on his/her registered email id. The emails are sent using python’s </a:t>
            </a:r>
            <a:r>
              <a:rPr lang="en-US" sz="1400" b="1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SMTP</a:t>
            </a:r>
            <a:r>
              <a:rPr lang="en-US" sz="1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module and consist of salutation text with the report attached</a:t>
            </a: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r>
              <a:rPr lang="en-US" b="1">
                <a:solidFill>
                  <a:schemeClr val="dk1"/>
                </a:solidFill>
              </a:rPr>
              <a:t>Future Work:</a:t>
            </a:r>
            <a:br>
              <a:rPr lang="en-US"/>
            </a:b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1063675" y="1010724"/>
            <a:ext cx="6880800" cy="3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 of the data</a:t>
            </a: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be furthered using ML techniques, like K-nearest neighbors to identify the correlations and patterns in it</a:t>
            </a: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Recommendations for Improvements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the comparative analysis is complete we can suggest the users some activities/measures/resources to improve upon the underlying ability that a particular game targets. Eg: A low score in listening game indicates lack of concentration that can be improved upon by mediation.</a:t>
            </a: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3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3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Emotion predictor game analysis</a:t>
            </a:r>
            <a:endParaRPr/>
          </a:p>
          <a:p>
            <a:pPr marL="0" marR="0" lvl="3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the questions in the emotion predictor game have no correct answer hence a detailed comparative analysis of emotion predictor game requires considerable amount of data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3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3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3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786150" y="13459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786150" y="619650"/>
            <a:ext cx="8112600" cy="19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Consultation with </a:t>
            </a: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Dr. Neha Sharma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, Assistant Professor, Department of Human Development, Gov. Home Science College, Sector 10, Chandigarh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Jennifer Gunn, ‘</a:t>
            </a: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Building a Growth Mindset for Teachers’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, August 26, 2018, visited 10 September, 2019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Carol Dweck, </a:t>
            </a: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‘Mindset: The new Psychology of Success’,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Random House Publications, ISBN: 9781400062751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Samy A Azer, </a:t>
            </a: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‘The qualities of a good teacher: how can they be acquired and sustained?’ </a:t>
            </a:r>
            <a:r>
              <a:rPr lang="en-US" sz="1200" i="1">
                <a:latin typeface="Times New Roman"/>
                <a:ea typeface="Times New Roman"/>
                <a:cs typeface="Times New Roman"/>
                <a:sym typeface="Times New Roman"/>
              </a:rPr>
              <a:t>Journal of the Royal Society of Medicine, Feb 2005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https://www.ncbi.nlm.nih.gov/pmc/articles/PMC1079387/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Games from: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https://www.neuronation.com/science/brain-games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National Research Council. 2003. </a:t>
            </a: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Evaluating and Improving Undergraduate Teaching in Science, Technology, Engineering, and Mathematics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Washington, DC: The National Academies Press.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https://doi.org/10.17226/10024https://mindsetscholarsnetwork.org/teacher-student-surveys-and-perceptions/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Jess Hennessey</a:t>
            </a: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, ‘Mindsets and the learning environment: How teachers’ mindsets about mathematical ability influence their practice’,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November 7, 2017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1333373" y="393827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Motivations	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1046294" y="1553627"/>
            <a:ext cx="5832600" cy="26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Companies have started using Psychometric tests to evaluate potential candidates</a:t>
            </a:r>
            <a:endParaRPr/>
          </a:p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such framework is in use to evaluate existing and new teachers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presents an avenue for development of the same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ctrTitle"/>
          </p:nvPr>
        </p:nvSpPr>
        <p:spPr>
          <a:xfrm>
            <a:off x="1333373" y="393827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1333373" y="1787543"/>
            <a:ext cx="5832600" cy="26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develop a platform that uses Psychometric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tests to analyze the favorable traits of the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people in the teaching profession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solidFill>
                  <a:schemeClr val="dk1"/>
                </a:solidFill>
              </a:rPr>
              <a:t>Results Achieved:</a:t>
            </a:r>
            <a:br>
              <a:rPr lang="en-US"/>
            </a:br>
            <a:r>
              <a:rPr lang="en-US"/>
              <a:t>Favorable traits for the Teaching Profession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723015" y="1063256"/>
            <a:ext cx="3738328" cy="386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Experiment and innovate </a:t>
            </a:r>
            <a:endParaRPr dirty="0"/>
          </a:p>
          <a:p>
            <a:pPr marL="7429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 </a:t>
            </a:r>
            <a:r>
              <a:rPr lang="en-US" sz="1400" b="1" dirty="0">
                <a:solidFill>
                  <a:schemeClr val="accent1"/>
                </a:solidFill>
              </a:rPr>
              <a:t>RISK</a:t>
            </a:r>
            <a:endParaRPr dirty="0"/>
          </a:p>
          <a:p>
            <a:pPr marL="4572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dirty="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Be flexible </a:t>
            </a:r>
            <a:endParaRPr dirty="0"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FLEXIBILTY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 dirty="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Truly Listen </a:t>
            </a:r>
            <a:endParaRPr dirty="0"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OPEN MINDEDNESS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 dirty="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Reflection</a:t>
            </a:r>
            <a:endParaRPr dirty="0"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ATTRIBUTE: </a:t>
            </a:r>
            <a:r>
              <a:rPr lang="en-US" sz="1400" b="1" dirty="0">
                <a:solidFill>
                  <a:schemeClr val="accent1"/>
                </a:solidFill>
              </a:rPr>
              <a:t>RESPONSE AND 	                      THOUGHT PROCESS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4619631" y="1010720"/>
            <a:ext cx="3738328" cy="391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A Growth Mindset</a:t>
            </a:r>
            <a:endParaRPr dirty="0"/>
          </a:p>
          <a:p>
            <a:pPr marL="7429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 </a:t>
            </a:r>
            <a:r>
              <a:rPr lang="en-US" sz="1400" b="1" dirty="0">
                <a:solidFill>
                  <a:schemeClr val="accent1"/>
                </a:solidFill>
              </a:rPr>
              <a:t>ADAPTABILITY</a:t>
            </a:r>
            <a:endParaRPr dirty="0"/>
          </a:p>
          <a:p>
            <a:pPr marL="4572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dirty="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Asking Questions </a:t>
            </a:r>
            <a:endParaRPr dirty="0"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CURIOSITY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 dirty="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Learning new Technology</a:t>
            </a:r>
            <a:endParaRPr dirty="0"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UNDERSTANDING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 dirty="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Analyzing Capability</a:t>
            </a:r>
            <a:endParaRPr dirty="0"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ATTRIBUTE: </a:t>
            </a:r>
            <a:r>
              <a:rPr lang="en-US" sz="1400" b="1" dirty="0">
                <a:solidFill>
                  <a:schemeClr val="accent1"/>
                </a:solidFill>
              </a:rPr>
              <a:t>CRITICAL THINKING</a:t>
            </a:r>
            <a:endParaRPr dirty="0"/>
          </a:p>
          <a:p>
            <a:pPr marL="742950" lvl="0" indent="-158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</a:pPr>
            <a:endParaRPr sz="1400" b="1" dirty="0">
              <a:solidFill>
                <a:schemeClr val="accent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528622" y="4684393"/>
            <a:ext cx="41501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*consultation with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Neha Sharma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Assistant Professor, Gov. Home Science College, Sector 10, Chandigarh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5059" y="4657150"/>
            <a:ext cx="396851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Jennifer Gunn,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Building a Growth Mindset for Teachers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August 26, 2018, visited 10 September, 2019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r>
              <a:rPr lang="en-US" b="1">
                <a:solidFill>
                  <a:schemeClr val="dk1"/>
                </a:solidFill>
              </a:rPr>
              <a:t>Results Achieved:</a:t>
            </a:r>
            <a:br>
              <a:rPr lang="en-US"/>
            </a:br>
            <a:r>
              <a:rPr lang="en-US"/>
              <a:t>Various games and traits to measure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263238"/>
                </a:solidFill>
              </a:rPr>
              <a:t>Building Tower of Hanoi</a:t>
            </a:r>
            <a:endParaRPr/>
          </a:p>
          <a:p>
            <a:pPr marL="7429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62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</a:rPr>
              <a:t>ATTRIBUTE :  </a:t>
            </a:r>
            <a:r>
              <a:rPr lang="en-US" sz="1400" b="1">
                <a:solidFill>
                  <a:schemeClr val="accent1"/>
                </a:solidFill>
              </a:rPr>
              <a:t>PLANNING</a:t>
            </a:r>
            <a:endParaRPr/>
          </a:p>
          <a:p>
            <a:pPr marL="4572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endParaRPr sz="140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263238"/>
                </a:solidFill>
              </a:rPr>
              <a:t>Blow a balloon till it explodes</a:t>
            </a:r>
            <a:endParaRPr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62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</a:rPr>
              <a:t>ATTRIBUTE : </a:t>
            </a:r>
            <a:r>
              <a:rPr lang="en-US" sz="1400" b="1">
                <a:solidFill>
                  <a:schemeClr val="accent1"/>
                </a:solidFill>
              </a:rPr>
              <a:t>RISK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endParaRPr sz="140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263238"/>
                </a:solidFill>
              </a:rPr>
              <a:t>Press space bar on red pop up</a:t>
            </a:r>
            <a:endParaRPr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62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</a:rPr>
              <a:t>ATTRIBUTE : </a:t>
            </a:r>
            <a:r>
              <a:rPr lang="en-US" sz="1400" b="1">
                <a:solidFill>
                  <a:schemeClr val="accent1"/>
                </a:solidFill>
              </a:rPr>
              <a:t>ATTENTION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endParaRPr sz="140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263238"/>
                </a:solidFill>
              </a:rPr>
              <a:t>Flash digit sequence on the screen</a:t>
            </a:r>
            <a:endParaRPr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62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</a:rPr>
              <a:t>ATTRIBUTE: </a:t>
            </a:r>
            <a:r>
              <a:rPr lang="en-US" sz="1400" b="1">
                <a:solidFill>
                  <a:schemeClr val="accent1"/>
                </a:solidFill>
              </a:rPr>
              <a:t>MEMORY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endParaRPr sz="1400" b="1">
              <a:solidFill>
                <a:schemeClr val="accent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 b="1">
              <a:solidFill>
                <a:schemeClr val="accent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>
                <a:solidFill>
                  <a:srgbClr val="263238"/>
                </a:solidFill>
              </a:rPr>
              <a:t>Answering a question by hearing clues</a:t>
            </a:r>
            <a:endParaRPr/>
          </a:p>
          <a:p>
            <a:pPr marL="7429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</a:rPr>
              <a:t>ATTRIBUTE :  </a:t>
            </a:r>
            <a:r>
              <a:rPr lang="en-US" sz="1400" b="1">
                <a:solidFill>
                  <a:schemeClr val="accent1"/>
                </a:solidFill>
              </a:rPr>
              <a:t>LISTENING</a:t>
            </a:r>
            <a:endParaRPr/>
          </a:p>
          <a:p>
            <a:pPr marL="4572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>
                <a:solidFill>
                  <a:srgbClr val="263238"/>
                </a:solidFill>
              </a:rPr>
              <a:t>Check facial expression</a:t>
            </a:r>
            <a:endParaRPr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</a:rPr>
              <a:t>ATTRIBUTE : </a:t>
            </a:r>
            <a:r>
              <a:rPr lang="en-US" sz="1400" b="1">
                <a:solidFill>
                  <a:schemeClr val="accent1"/>
                </a:solidFill>
              </a:rPr>
              <a:t>EMOTION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>
                <a:solidFill>
                  <a:srgbClr val="263238"/>
                </a:solidFill>
              </a:rPr>
              <a:t>Decide size of face</a:t>
            </a:r>
            <a:endParaRPr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</a:rPr>
              <a:t>ATTRIBUTE : </a:t>
            </a:r>
            <a:r>
              <a:rPr lang="en-US" sz="1400" b="1">
                <a:solidFill>
                  <a:schemeClr val="accent1"/>
                </a:solidFill>
              </a:rPr>
              <a:t>LEARNING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>
              <a:solidFill>
                <a:srgbClr val="263238"/>
              </a:solidFill>
            </a:endParaRPr>
          </a:p>
          <a:p>
            <a:pPr marL="4254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>
                <a:solidFill>
                  <a:srgbClr val="263238"/>
                </a:solidFill>
              </a:rPr>
              <a:t>Money Exchange</a:t>
            </a:r>
            <a:endParaRPr/>
          </a:p>
          <a:p>
            <a:pPr marL="7429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</a:rPr>
              <a:t>ATTRIBUTE: </a:t>
            </a:r>
            <a:r>
              <a:rPr lang="en-US" sz="1400" b="1">
                <a:solidFill>
                  <a:schemeClr val="accent1"/>
                </a:solidFill>
              </a:rPr>
              <a:t>TRUST</a:t>
            </a:r>
            <a:endParaRPr sz="140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528622" y="4684393"/>
            <a:ext cx="41501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*consultation with 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Neha Sharma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Assistant Professor, Gov. Home Science College, Sector 10, Chandigarh</a:t>
            </a:r>
            <a:endParaRPr dirty="0"/>
          </a:p>
        </p:txBody>
      </p:sp>
      <p:sp>
        <p:nvSpPr>
          <p:cNvPr id="97" name="Google Shape;97;p14"/>
          <p:cNvSpPr txBox="1"/>
          <p:nvPr/>
        </p:nvSpPr>
        <p:spPr>
          <a:xfrm>
            <a:off x="85059" y="4657150"/>
            <a:ext cx="396851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Jennifer Gunn, 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Building a Growth Mindset for Teachers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August 26, 2018, visited 10 September, 2019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786150" y="198988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19251" cy="302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2000"/>
              <a:t>React JS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2000"/>
              <a:t>Redux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2000"/>
              <a:t>Axios</a:t>
            </a:r>
            <a:endParaRPr/>
          </a:p>
        </p:txBody>
      </p:sp>
      <p:cxnSp>
        <p:nvCxnSpPr>
          <p:cNvPr id="225" name="Google Shape;225;p28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28"/>
          <p:cNvCxnSpPr/>
          <p:nvPr/>
        </p:nvCxnSpPr>
        <p:spPr>
          <a:xfrm rot="10800000" flipH="1">
            <a:off x="4548720" y="4661201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4738599" y="1504953"/>
            <a:ext cx="3619200" cy="3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</a:pPr>
            <a:r>
              <a:rPr lang="en-US"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Django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</a:pPr>
            <a:r>
              <a:rPr lang="en-US"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Django REST Framework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</a:pPr>
            <a:r>
              <a:rPr lang="en-US"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Postgres Database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graphicFrame>
        <p:nvGraphicFramePr>
          <p:cNvPr id="229" name="Google Shape;229;p28"/>
          <p:cNvGraphicFramePr/>
          <p:nvPr/>
        </p:nvGraphicFramePr>
        <p:xfrm>
          <a:off x="4707253" y="982348"/>
          <a:ext cx="3101525" cy="590600"/>
        </p:xfrm>
        <a:graphic>
          <a:graphicData uri="http://schemas.openxmlformats.org/drawingml/2006/table">
            <a:tbl>
              <a:tblPr firstRow="1" bandRow="1">
                <a:noFill/>
                <a:tableStyleId>{F315D9A4-9F65-4CCC-87D9-E213A04F4747}</a:tableStyleId>
              </a:tblPr>
              <a:tblGrid>
                <a:gridCol w="310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Backend Tech stack</a:t>
                      </a: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endParaRPr sz="1400" b="1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876" y="3416548"/>
            <a:ext cx="2581525" cy="86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5393" y="2698123"/>
            <a:ext cx="2303598" cy="230359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822500" y="982350"/>
            <a:ext cx="34350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>
                <a:latin typeface="Source Sans Pro"/>
                <a:ea typeface="Source Sans Pro"/>
                <a:cs typeface="Source Sans Pro"/>
                <a:sym typeface="Source Sans Pro"/>
              </a:rPr>
              <a:t>Front end Tech stack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765368" y="846064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2000" b="1"/>
              <a:t>Frontend</a:t>
            </a:r>
            <a:r>
              <a:rPr lang="en-US" sz="2000"/>
              <a:t> has been hosted on AWS S3 bucket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2000"/>
              <a:t>3rd party app ‘buddy’ used to automatic deploy new builds from GitHub (vcs)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2000"/>
              <a:t>Frontend URL 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http://map-g.s3-website.ap-south-1.amazonaws.com/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2000" b="1"/>
              <a:t>Backend</a:t>
            </a:r>
            <a:r>
              <a:rPr lang="en-US" sz="2000"/>
              <a:t> has been hosted using an EC2 instance of AWS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2000"/>
              <a:t>Backend IP address: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http://54.224.51.29/</a:t>
            </a:r>
            <a:endParaRPr sz="200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716877" y="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D97FF"/>
                </a:solidFill>
                <a:latin typeface="Roboto Slab"/>
                <a:ea typeface="Roboto Slab"/>
                <a:cs typeface="Roboto Slab"/>
                <a:sym typeface="Roboto Slab"/>
              </a:rPr>
              <a:t>HOSTING</a:t>
            </a:r>
            <a:endParaRPr sz="2000" b="1" i="0" u="none" strike="noStrike" cap="none">
              <a:solidFill>
                <a:srgbClr val="2D97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0" name="Google Shape;240;p29" descr="https://lh3.googleusercontent.com/aFjClnlKBzD8ta2RyGYS3FJwZsG4kExXTxvIeswidz4SdSCeYshhAaKAhYR7_c9MmTp_uCQSgE0xyv9nEmr2rdP9RSFVHAmjMT2euk-65He80vWy-3i-XmwrlDNZzOFPO9ZuGq_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1679" y="3794412"/>
            <a:ext cx="3278683" cy="104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 descr="https://lh5.googleusercontent.com/7-VbgBjj0Ham63TAepGwd_XjarILRPpfnajScELxLV82FjVS_j2RsxrtxFaZeeJSNN-Y4EdJSkFFBFQRUPkeMPBjvGdvsVQLbuKiaNe3rXiOadtOssiKPs_NkeRcN3pxp_PRaC6v"/>
          <p:cNvPicPr preferRelativeResize="0"/>
          <p:nvPr/>
        </p:nvPicPr>
        <p:blipFill rotWithShape="1">
          <a:blip r:embed="rId6">
            <a:alphaModFix/>
          </a:blip>
          <a:srcRect l="35709" t="63883" r="33898" b="9206"/>
          <a:stretch/>
        </p:blipFill>
        <p:spPr>
          <a:xfrm>
            <a:off x="6587884" y="4028272"/>
            <a:ext cx="1046018" cy="58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 descr="https://lh5.googleusercontent.com/7-VbgBjj0Ham63TAepGwd_XjarILRPpfnajScELxLV82FjVS_j2RsxrtxFaZeeJSNN-Y4EdJSkFFBFQRUPkeMPBjvGdvsVQLbuKiaNe3rXiOadtOssiKPs_NkeRcN3pxp_PRaC6v"/>
          <p:cNvPicPr preferRelativeResize="0"/>
          <p:nvPr/>
        </p:nvPicPr>
        <p:blipFill rotWithShape="1">
          <a:blip r:embed="rId6">
            <a:alphaModFix/>
          </a:blip>
          <a:srcRect l="25877" t="10635" r="19981" b="33333"/>
          <a:stretch/>
        </p:blipFill>
        <p:spPr>
          <a:xfrm>
            <a:off x="5250873" y="3794412"/>
            <a:ext cx="1679863" cy="118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Games and their traits implemented till now: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		 </a:t>
            </a:r>
            <a:r>
              <a:rPr lang="en-US" b="1" dirty="0"/>
              <a:t> Games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-US" dirty="0"/>
              <a:t>Listening Carefully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-US" dirty="0"/>
              <a:t>Collecting money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-US" dirty="0"/>
              <a:t>Blowing balloon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-US" dirty="0"/>
              <a:t>Emotion Predictor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	</a:t>
            </a:r>
            <a:r>
              <a:rPr lang="en-US" b="1" dirty="0"/>
              <a:t>           Traits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-US" dirty="0"/>
              <a:t>Risk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-US" dirty="0"/>
              <a:t>Critical Listening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-US" dirty="0"/>
              <a:t>Understanding Capability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-US" dirty="0"/>
              <a:t>Learning Capability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-US" dirty="0"/>
              <a:t>Behavioral analysis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-US" dirty="0"/>
              <a:t>Personality reflection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-US" dirty="0"/>
              <a:t>Face study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B1EBF-C52E-44D8-9550-6D75C0D2A2C8}"/>
              </a:ext>
            </a:extLst>
          </p:cNvPr>
          <p:cNvSpPr/>
          <p:nvPr/>
        </p:nvSpPr>
        <p:spPr>
          <a:xfrm>
            <a:off x="4146911" y="457377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/>
            <a:r>
              <a:rPr lang="en-US" sz="1200" dirty="0">
                <a:latin typeface="Source Sans Pro"/>
                <a:ea typeface="Source Sans Pro"/>
                <a:cs typeface="Source Sans Pro"/>
                <a:sym typeface="Source Sans Pro"/>
              </a:rPr>
              <a:t>*consultation with </a:t>
            </a:r>
            <a:r>
              <a:rPr lang="en-US" sz="1200" b="1" dirty="0">
                <a:latin typeface="Source Sans Pro"/>
                <a:ea typeface="Source Sans Pro"/>
                <a:cs typeface="Source Sans Pro"/>
                <a:sym typeface="Source Sans Pro"/>
              </a:rPr>
              <a:t>Dr. Neha Sharma</a:t>
            </a:r>
            <a:r>
              <a:rPr lang="en-US" sz="1200" dirty="0">
                <a:latin typeface="Source Sans Pro"/>
                <a:ea typeface="Source Sans Pro"/>
                <a:cs typeface="Source Sans Pro"/>
                <a:sym typeface="Source Sans Pro"/>
              </a:rPr>
              <a:t>, Assistant Professor, Gov. Home Science College, Sector 10, Chandigarh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D5ADF-FC7C-49EB-8399-66E6D28D6096}"/>
              </a:ext>
            </a:extLst>
          </p:cNvPr>
          <p:cNvSpPr/>
          <p:nvPr/>
        </p:nvSpPr>
        <p:spPr>
          <a:xfrm>
            <a:off x="-6742" y="4604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>
                <a:latin typeface="Source Sans Pro"/>
                <a:ea typeface="Source Sans Pro"/>
                <a:cs typeface="Source Sans Pro"/>
                <a:sym typeface="Source Sans Pro"/>
              </a:rPr>
              <a:t>Jennifer Gunn, </a:t>
            </a:r>
            <a:r>
              <a:rPr lang="en-US" sz="1200" b="1" dirty="0">
                <a:latin typeface="Source Sans Pro"/>
                <a:ea typeface="Source Sans Pro"/>
                <a:cs typeface="Source Sans Pro"/>
                <a:sym typeface="Source Sans Pro"/>
              </a:rPr>
              <a:t>Building a Growth Mindset for Teachers</a:t>
            </a:r>
            <a:r>
              <a:rPr lang="en-US" sz="1200" dirty="0">
                <a:latin typeface="Source Sans Pro"/>
                <a:ea typeface="Source Sans Pro"/>
                <a:cs typeface="Source Sans Pro"/>
                <a:sym typeface="Source Sans Pro"/>
              </a:rPr>
              <a:t>, August 26, 2018, visited 10 September, 2019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1081</Words>
  <Application>Microsoft Office PowerPoint</Application>
  <PresentationFormat>On-screen Show (16:9)</PresentationFormat>
  <Paragraphs>188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Times New Roman</vt:lpstr>
      <vt:lpstr>Roboto Slab</vt:lpstr>
      <vt:lpstr>Source Sans Pro</vt:lpstr>
      <vt:lpstr>Courier New</vt:lpstr>
      <vt:lpstr>Arial</vt:lpstr>
      <vt:lpstr>Cordelia template</vt:lpstr>
      <vt:lpstr>Mindset Analysis using Psychometric Games MAP-G</vt:lpstr>
      <vt:lpstr>Objectives</vt:lpstr>
      <vt:lpstr>Motivations </vt:lpstr>
      <vt:lpstr>Problem Statement</vt:lpstr>
      <vt:lpstr>Results Achieved: Favorable traits for the Teaching Profession</vt:lpstr>
      <vt:lpstr> Results Achieved: Various games and traits to measure</vt:lpstr>
      <vt:lpstr>Technologies used</vt:lpstr>
      <vt:lpstr>HOSTING</vt:lpstr>
      <vt:lpstr>Games and their traits implemented till now: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Analysis &amp; Report Generation</vt:lpstr>
      <vt:lpstr> Future Work: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Mindset Analysis using Psychometric Games MAP-G</dc:title>
  <dc:creator>HP</dc:creator>
  <cp:lastModifiedBy>Shreya Garg</cp:lastModifiedBy>
  <cp:revision>2</cp:revision>
  <dcterms:modified xsi:type="dcterms:W3CDTF">2020-06-01T16:40:35Z</dcterms:modified>
</cp:coreProperties>
</file>