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C66CB5-D969-4D18-9F5C-6666A3914D85}"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415578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66CB5-D969-4D18-9F5C-6666A3914D85}"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220393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66CB5-D969-4D18-9F5C-6666A3914D85}"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218450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66CB5-D969-4D18-9F5C-6666A3914D85}"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419987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C66CB5-D969-4D18-9F5C-6666A3914D85}"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72298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C66CB5-D969-4D18-9F5C-6666A3914D85}"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133977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C66CB5-D969-4D18-9F5C-6666A3914D85}"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422621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C66CB5-D969-4D18-9F5C-6666A3914D85}"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215556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66CB5-D969-4D18-9F5C-6666A3914D85}"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336177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66CB5-D969-4D18-9F5C-6666A3914D85}"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254931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66CB5-D969-4D18-9F5C-6666A3914D85}"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67836-FF04-44D8-AAD3-217E52F6CE62}" type="slidenum">
              <a:rPr lang="en-US" smtClean="0"/>
              <a:t>‹#›</a:t>
            </a:fld>
            <a:endParaRPr lang="en-US"/>
          </a:p>
        </p:txBody>
      </p:sp>
    </p:spTree>
    <p:extLst>
      <p:ext uri="{BB962C8B-B14F-4D97-AF65-F5344CB8AC3E}">
        <p14:creationId xmlns:p14="http://schemas.microsoft.com/office/powerpoint/2010/main" val="258174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66CB5-D969-4D18-9F5C-6666A3914D85}"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67836-FF04-44D8-AAD3-217E52F6CE62}" type="slidenum">
              <a:rPr lang="en-US" smtClean="0"/>
              <a:t>‹#›</a:t>
            </a:fld>
            <a:endParaRPr lang="en-US"/>
          </a:p>
        </p:txBody>
      </p:sp>
    </p:spTree>
    <p:extLst>
      <p:ext uri="{BB962C8B-B14F-4D97-AF65-F5344CB8AC3E}">
        <p14:creationId xmlns:p14="http://schemas.microsoft.com/office/powerpoint/2010/main" val="39237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2060"/>
                </a:solidFill>
              </a:rPr>
              <a:t>Linear Regression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744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DETECTING AND CORRECTING MULTICOLLINEARITY PROBLEM IN REGRESSION MODEL</a:t>
            </a:r>
            <a:br>
              <a:rPr lang="en-US" cap="all" dirty="0"/>
            </a:br>
            <a:endParaRPr lang="en-US" dirty="0"/>
          </a:p>
        </p:txBody>
      </p:sp>
      <p:sp>
        <p:nvSpPr>
          <p:cNvPr id="3" name="Content Placeholder 2"/>
          <p:cNvSpPr>
            <a:spLocks noGrp="1"/>
          </p:cNvSpPr>
          <p:nvPr>
            <p:ph idx="1"/>
          </p:nvPr>
        </p:nvSpPr>
        <p:spPr/>
        <p:txBody>
          <a:bodyPr/>
          <a:lstStyle/>
          <a:p>
            <a:pPr marL="0" indent="0">
              <a:buNone/>
            </a:pPr>
            <a:r>
              <a:rPr lang="en-US" dirty="0"/>
              <a:t>Multicollinearity means independent variables are highly correlated to each other</a:t>
            </a:r>
            <a:r>
              <a:rPr lang="en-US" dirty="0" smtClean="0"/>
              <a:t>.</a:t>
            </a:r>
          </a:p>
          <a:p>
            <a:pPr marL="0" indent="0">
              <a:buNone/>
            </a:pPr>
            <a:r>
              <a:rPr lang="en-US" dirty="0"/>
              <a:t>Lets say, Y is regressed against X1 and X2 and where X1 and X2 are highly correlated. Then the effect of X1 on Y is hard to distinguish from the effect of X2 on Y because any increase in X1 tends to be associated with an increase in X2</a:t>
            </a:r>
            <a:r>
              <a:rPr lang="en-US" dirty="0" smtClean="0"/>
              <a:t>.</a:t>
            </a:r>
          </a:p>
          <a:p>
            <a:pPr marL="0" indent="0">
              <a:buNone/>
            </a:pPr>
            <a:r>
              <a:rPr lang="en-US" dirty="0"/>
              <a:t>Another way to look at multicollinearity problem is : Individual t-test P values can be misleading. It means a P value can be high which means variable is not important, even though the variable is important.</a:t>
            </a:r>
          </a:p>
        </p:txBody>
      </p:sp>
    </p:spTree>
    <p:extLst>
      <p:ext uri="{BB962C8B-B14F-4D97-AF65-F5344CB8AC3E}">
        <p14:creationId xmlns:p14="http://schemas.microsoft.com/office/powerpoint/2010/main" val="56818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detect multicollinearity?</a:t>
            </a:r>
            <a:endParaRPr lang="en-US" dirty="0"/>
          </a:p>
        </p:txBody>
      </p:sp>
      <p:sp>
        <p:nvSpPr>
          <p:cNvPr id="3" name="Content Placeholder 2"/>
          <p:cNvSpPr>
            <a:spLocks noGrp="1"/>
          </p:cNvSpPr>
          <p:nvPr>
            <p:ph idx="1"/>
          </p:nvPr>
        </p:nvSpPr>
        <p:spPr/>
        <p:txBody>
          <a:bodyPr/>
          <a:lstStyle/>
          <a:p>
            <a:pPr algn="just" fontAlgn="base"/>
            <a:r>
              <a:rPr lang="en-US" b="1" dirty="0"/>
              <a:t>Variance Inflation Factor (VIF) -</a:t>
            </a:r>
            <a:r>
              <a:rPr lang="en-US" dirty="0"/>
              <a:t> It provides an index that measures how much the variance (the square of the estimate's standard deviation) of an estimated regression coefficient is increased because of collinearity.</a:t>
            </a:r>
          </a:p>
          <a:p>
            <a:pPr marL="0" indent="0" algn="just" fontAlgn="base">
              <a:spcAft>
                <a:spcPts val="600"/>
              </a:spcAft>
              <a:buNone/>
            </a:pPr>
            <a:r>
              <a:rPr lang="en-US" dirty="0"/>
              <a:t/>
            </a:r>
            <a:br>
              <a:rPr lang="en-US" dirty="0"/>
            </a:br>
            <a:r>
              <a:rPr lang="en-US" dirty="0" smtClean="0"/>
              <a:t>                           VIF </a:t>
            </a:r>
            <a:r>
              <a:rPr lang="en-US" dirty="0"/>
              <a:t>= 1 / (1-R-Square of j-</a:t>
            </a:r>
            <a:r>
              <a:rPr lang="en-US" dirty="0" err="1"/>
              <a:t>th</a:t>
            </a:r>
            <a:r>
              <a:rPr lang="en-US" dirty="0"/>
              <a:t> variable</a:t>
            </a:r>
            <a:r>
              <a:rPr lang="en-US" dirty="0" smtClean="0"/>
              <a:t>)</a:t>
            </a:r>
          </a:p>
          <a:p>
            <a:pPr marL="0" indent="0" algn="just" fontAlgn="base">
              <a:spcAft>
                <a:spcPts val="1200"/>
              </a:spcAft>
              <a:buNone/>
            </a:pPr>
            <a:r>
              <a:rPr lang="en-US" i="1" dirty="0"/>
              <a:t>If VIF &gt; 5 then there is a problem with multicollinearity.</a:t>
            </a:r>
            <a:endParaRPr lang="en-US" dirty="0" smtClean="0"/>
          </a:p>
          <a:p>
            <a:pPr marL="0" indent="0" algn="just" fontAlgn="base">
              <a:buNone/>
            </a:pPr>
            <a:r>
              <a:rPr lang="en-US" dirty="0"/>
              <a:t>W</a:t>
            </a:r>
            <a:r>
              <a:rPr lang="en-US" dirty="0" smtClean="0"/>
              <a:t>here </a:t>
            </a:r>
            <a:r>
              <a:rPr lang="en-US" dirty="0"/>
              <a:t>R2 of </a:t>
            </a:r>
            <a:r>
              <a:rPr lang="en-US" dirty="0" err="1"/>
              <a:t>jth</a:t>
            </a:r>
            <a:r>
              <a:rPr lang="en-US" dirty="0"/>
              <a:t> </a:t>
            </a:r>
            <a:r>
              <a:rPr lang="en-US" dirty="0" smtClean="0"/>
              <a:t>variable </a:t>
            </a:r>
            <a:r>
              <a:rPr lang="en-US" dirty="0"/>
              <a:t>is the coefficient of determination of the model that includes all independent variables except the </a:t>
            </a:r>
            <a:r>
              <a:rPr lang="en-US" dirty="0" err="1"/>
              <a:t>jth</a:t>
            </a:r>
            <a:r>
              <a:rPr lang="en-US" dirty="0"/>
              <a:t> predictor.</a:t>
            </a:r>
          </a:p>
          <a:p>
            <a:pPr algn="just"/>
            <a:endParaRPr lang="en-US" dirty="0"/>
          </a:p>
        </p:txBody>
      </p:sp>
    </p:spTree>
    <p:extLst>
      <p:ext uri="{BB962C8B-B14F-4D97-AF65-F5344CB8AC3E}">
        <p14:creationId xmlns:p14="http://schemas.microsoft.com/office/powerpoint/2010/main" val="4103451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112"/>
            <a:ext cx="10515600" cy="792163"/>
          </a:xfrm>
        </p:spPr>
        <p:txBody>
          <a:bodyPr/>
          <a:lstStyle/>
          <a:p>
            <a:r>
              <a:rPr lang="en-US" b="1" dirty="0"/>
              <a:t>Correcting Multicollinearity</a:t>
            </a:r>
            <a:endParaRPr lang="en-US" dirty="0"/>
          </a:p>
        </p:txBody>
      </p:sp>
      <p:sp>
        <p:nvSpPr>
          <p:cNvPr id="3" name="Content Placeholder 2"/>
          <p:cNvSpPr>
            <a:spLocks noGrp="1"/>
          </p:cNvSpPr>
          <p:nvPr>
            <p:ph idx="1"/>
          </p:nvPr>
        </p:nvSpPr>
        <p:spPr>
          <a:xfrm>
            <a:off x="838200" y="1057275"/>
            <a:ext cx="10515600" cy="5119688"/>
          </a:xfrm>
        </p:spPr>
        <p:txBody>
          <a:bodyPr>
            <a:normAutofit lnSpcReduction="10000"/>
          </a:bodyPr>
          <a:lstStyle/>
          <a:p>
            <a:pPr algn="just" fontAlgn="base"/>
            <a:r>
              <a:rPr lang="en-US" dirty="0"/>
              <a:t>Remove one of highly correlated independent variable from the model.  If you have two or more factors with a high VIF, remove one from the model. </a:t>
            </a:r>
          </a:p>
          <a:p>
            <a:pPr algn="just" fontAlgn="base"/>
            <a:r>
              <a:rPr lang="en-US" b="1" dirty="0"/>
              <a:t>Principle Component Analysis (PCA)</a:t>
            </a:r>
            <a:r>
              <a:rPr lang="en-US" dirty="0"/>
              <a:t> - It cut the number of interdependent variables to a smaller set of uncorrelated components. Instead of using highly correlated variables, use components in the model that have eigenvalue greater than 1.</a:t>
            </a:r>
          </a:p>
          <a:p>
            <a:pPr algn="just" fontAlgn="base"/>
            <a:r>
              <a:rPr lang="en-US" b="1" dirty="0" smtClean="0"/>
              <a:t>Ridge </a:t>
            </a:r>
            <a:r>
              <a:rPr lang="en-US" b="1" dirty="0"/>
              <a:t>Regression - </a:t>
            </a:r>
            <a:r>
              <a:rPr lang="en-US" dirty="0"/>
              <a:t>It is a technique for analyzing multiple regression data that suffer from multicollinearity.</a:t>
            </a:r>
          </a:p>
          <a:p>
            <a:pPr algn="just" fontAlgn="base"/>
            <a:r>
              <a:rPr lang="en-US" dirty="0"/>
              <a:t>If you include an interaction term (the product of two independent variables), you can also reduce multicollinearity by "</a:t>
            </a:r>
            <a:r>
              <a:rPr lang="en-US" dirty="0">
                <a:solidFill>
                  <a:srgbClr val="C00000"/>
                </a:solidFill>
              </a:rPr>
              <a:t>centering</a:t>
            </a:r>
            <a:r>
              <a:rPr lang="en-US" dirty="0"/>
              <a:t>" the variables. By "centering", it means subtracting the mean from the independent variables values before creating the products.</a:t>
            </a:r>
          </a:p>
          <a:p>
            <a:pPr algn="just"/>
            <a:endParaRPr lang="en-US" dirty="0"/>
          </a:p>
        </p:txBody>
      </p:sp>
    </p:spTree>
    <p:extLst>
      <p:ext uri="{BB962C8B-B14F-4D97-AF65-F5344CB8AC3E}">
        <p14:creationId xmlns:p14="http://schemas.microsoft.com/office/powerpoint/2010/main" val="3764372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a:t>If you include an interaction term (the product of two independent variables), you can also reduce multicollinearity by "centering" the variables. By "centering", it means subtracting the mean from the independent variables values before creating the products.</a:t>
            </a:r>
          </a:p>
          <a:p>
            <a:pPr fontAlgn="base"/>
            <a:r>
              <a:rPr lang="en-US" dirty="0"/>
              <a:t>For example : Height and Height2 are faced with problem of multicollinearity.</a:t>
            </a:r>
            <a:br>
              <a:rPr lang="en-US" dirty="0"/>
            </a:br>
            <a:endParaRPr lang="en-US" dirty="0"/>
          </a:p>
          <a:p>
            <a:pPr fontAlgn="base"/>
            <a:r>
              <a:rPr lang="en-US" b="1" dirty="0"/>
              <a:t>First Step :</a:t>
            </a:r>
            <a:r>
              <a:rPr lang="en-US" dirty="0"/>
              <a:t> </a:t>
            </a:r>
            <a:r>
              <a:rPr lang="en-US" dirty="0" err="1"/>
              <a:t>Center_Height</a:t>
            </a:r>
            <a:r>
              <a:rPr lang="en-US" dirty="0"/>
              <a:t> = Height - mean(Height)</a:t>
            </a:r>
          </a:p>
          <a:p>
            <a:pPr fontAlgn="base"/>
            <a:r>
              <a:rPr lang="en-US" b="1" dirty="0"/>
              <a:t>Second Step :</a:t>
            </a:r>
            <a:r>
              <a:rPr lang="en-US" dirty="0"/>
              <a:t> Center_Height2 = Height2 - mean(Height2)</a:t>
            </a:r>
            <a:br>
              <a:rPr lang="en-US" dirty="0"/>
            </a:br>
            <a:r>
              <a:rPr lang="en-US" b="1" dirty="0"/>
              <a:t>Third Step :</a:t>
            </a:r>
            <a:r>
              <a:rPr lang="en-US" dirty="0"/>
              <a:t> Center_Height3 = </a:t>
            </a:r>
            <a:r>
              <a:rPr lang="en-US" dirty="0" err="1"/>
              <a:t>Center_Height</a:t>
            </a:r>
            <a:r>
              <a:rPr lang="en-US" dirty="0"/>
              <a:t> * Center_Height2</a:t>
            </a:r>
          </a:p>
          <a:p>
            <a:endParaRPr lang="en-US" dirty="0"/>
          </a:p>
        </p:txBody>
      </p:sp>
    </p:spTree>
    <p:extLst>
      <p:ext uri="{BB962C8B-B14F-4D97-AF65-F5344CB8AC3E}">
        <p14:creationId xmlns:p14="http://schemas.microsoft.com/office/powerpoint/2010/main" val="184542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
            <a:ext cx="10515600" cy="620713"/>
          </a:xfrm>
        </p:spPr>
        <p:txBody>
          <a:bodyPr>
            <a:normAutofit fontScale="90000"/>
          </a:bodyPr>
          <a:lstStyle/>
          <a:p>
            <a:r>
              <a:rPr lang="en-US" b="1" dirty="0" smtClean="0"/>
              <a:t>Assumptions: Linear Regression Model</a:t>
            </a:r>
            <a:endParaRPr lang="en-US" dirty="0"/>
          </a:p>
        </p:txBody>
      </p:sp>
      <p:sp>
        <p:nvSpPr>
          <p:cNvPr id="3" name="Content Placeholder 2"/>
          <p:cNvSpPr>
            <a:spLocks noGrp="1"/>
          </p:cNvSpPr>
          <p:nvPr>
            <p:ph idx="1"/>
          </p:nvPr>
        </p:nvSpPr>
        <p:spPr>
          <a:xfrm>
            <a:off x="838200" y="868362"/>
            <a:ext cx="10515600" cy="5646738"/>
          </a:xfrm>
        </p:spPr>
        <p:txBody>
          <a:bodyPr>
            <a:normAutofit/>
          </a:bodyPr>
          <a:lstStyle/>
          <a:p>
            <a:pPr algn="just"/>
            <a:r>
              <a:rPr lang="en-US" sz="2400" dirty="0">
                <a:solidFill>
                  <a:srgbClr val="C00000"/>
                </a:solidFill>
              </a:rPr>
              <a:t>Linearity: </a:t>
            </a:r>
            <a:r>
              <a:rPr lang="en-US" sz="2400" dirty="0"/>
              <a:t>The relationship between the two variables is linear.</a:t>
            </a:r>
          </a:p>
          <a:p>
            <a:pPr algn="just"/>
            <a:r>
              <a:rPr lang="en-US" sz="2400" dirty="0">
                <a:solidFill>
                  <a:srgbClr val="C00000"/>
                </a:solidFill>
              </a:rPr>
              <a:t>Homoscedasticity: </a:t>
            </a:r>
            <a:r>
              <a:rPr lang="en-US" sz="2400" dirty="0"/>
              <a:t>The variance around the regression line is the same for all values of X. A clear violation of this assumption is shown in Figure 1. Notice that the predictions for students with high high-school GPAs are very good, whereas the predictions for students with low high-school GPAs are not very good. In other words, the points for students with high high-school GPAs are close to the regression line, whereas the points for low high-school GPA students are not</a:t>
            </a:r>
            <a:r>
              <a:rPr lang="en-US" sz="2400" dirty="0" smtClean="0"/>
              <a:t>.</a:t>
            </a:r>
          </a:p>
          <a:p>
            <a:pPr algn="just"/>
            <a:endParaRPr lang="en-US" sz="2400" dirty="0"/>
          </a:p>
          <a:p>
            <a:pPr algn="just"/>
            <a:endParaRPr lang="en-US" sz="2400" dirty="0"/>
          </a:p>
        </p:txBody>
      </p:sp>
      <p:pic>
        <p:nvPicPr>
          <p:cNvPr id="6" name="Picture 5"/>
          <p:cNvPicPr>
            <a:picLocks noChangeAspect="1"/>
          </p:cNvPicPr>
          <p:nvPr/>
        </p:nvPicPr>
        <p:blipFill>
          <a:blip r:embed="rId2"/>
          <a:stretch>
            <a:fillRect/>
          </a:stretch>
        </p:blipFill>
        <p:spPr>
          <a:xfrm>
            <a:off x="2600325" y="3386138"/>
            <a:ext cx="6486525" cy="3254374"/>
          </a:xfrm>
          <a:prstGeom prst="rect">
            <a:avLst/>
          </a:prstGeom>
        </p:spPr>
      </p:pic>
    </p:spTree>
    <p:extLst>
      <p:ext uri="{BB962C8B-B14F-4D97-AF65-F5344CB8AC3E}">
        <p14:creationId xmlns:p14="http://schemas.microsoft.com/office/powerpoint/2010/main" val="1835463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6"/>
            <a:ext cx="10515600" cy="635000"/>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838200" y="996950"/>
            <a:ext cx="10515600" cy="4351338"/>
          </a:xfrm>
        </p:spPr>
        <p:txBody>
          <a:bodyPr/>
          <a:lstStyle/>
          <a:p>
            <a:pPr algn="just"/>
            <a:r>
              <a:rPr lang="en-US" dirty="0">
                <a:solidFill>
                  <a:srgbClr val="C00000"/>
                </a:solidFill>
              </a:rPr>
              <a:t>The errors of prediction are distributed </a:t>
            </a:r>
            <a:r>
              <a:rPr lang="en-US" dirty="0" smtClean="0">
                <a:solidFill>
                  <a:srgbClr val="C00000"/>
                </a:solidFill>
              </a:rPr>
              <a:t>normally</a:t>
            </a:r>
            <a:r>
              <a:rPr lang="en-US" dirty="0" smtClean="0"/>
              <a:t>: </a:t>
            </a:r>
            <a:r>
              <a:rPr lang="en-US" dirty="0"/>
              <a:t>This means that the deviations from the regression line are normally distributed. It does not mean that X or Y is normally distributed.</a:t>
            </a:r>
          </a:p>
          <a:p>
            <a:pPr algn="just"/>
            <a:endParaRPr lang="en-US" dirty="0"/>
          </a:p>
        </p:txBody>
      </p:sp>
    </p:spTree>
    <p:extLst>
      <p:ext uri="{BB962C8B-B14F-4D97-AF65-F5344CB8AC3E}">
        <p14:creationId xmlns:p14="http://schemas.microsoft.com/office/powerpoint/2010/main" val="3822325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975"/>
            <a:ext cx="10515600" cy="549275"/>
          </a:xfrm>
        </p:spPr>
        <p:txBody>
          <a:bodyPr>
            <a:normAutofit fontScale="90000"/>
          </a:bodyPr>
          <a:lstStyle/>
          <a:p>
            <a:r>
              <a:rPr lang="en-US" dirty="0">
                <a:solidFill>
                  <a:srgbClr val="002060"/>
                </a:solidFill>
              </a:rPr>
              <a:t>Simple Linear Regression</a:t>
            </a:r>
          </a:p>
        </p:txBody>
      </p:sp>
      <p:sp>
        <p:nvSpPr>
          <p:cNvPr id="3" name="Content Placeholder 2"/>
          <p:cNvSpPr>
            <a:spLocks noGrp="1"/>
          </p:cNvSpPr>
          <p:nvPr>
            <p:ph idx="1"/>
          </p:nvPr>
        </p:nvSpPr>
        <p:spPr>
          <a:xfrm>
            <a:off x="595312" y="1111249"/>
            <a:ext cx="10515600" cy="4989514"/>
          </a:xfrm>
        </p:spPr>
        <p:txBody>
          <a:bodyPr>
            <a:normAutofit/>
          </a:bodyPr>
          <a:lstStyle/>
          <a:p>
            <a:pPr marL="0" indent="0" algn="ctr">
              <a:buNone/>
            </a:pPr>
            <a:r>
              <a:rPr lang="en-US" sz="3600" dirty="0">
                <a:solidFill>
                  <a:srgbClr val="C00000"/>
                </a:solidFill>
              </a:rPr>
              <a:t>y = B0 + </a:t>
            </a:r>
            <a:r>
              <a:rPr lang="en-US" sz="3600" dirty="0" smtClean="0">
                <a:solidFill>
                  <a:srgbClr val="C00000"/>
                </a:solidFill>
              </a:rPr>
              <a:t>B1x</a:t>
            </a:r>
          </a:p>
          <a:p>
            <a:pPr algn="just"/>
            <a:r>
              <a:rPr lang="en-US" dirty="0"/>
              <a:t>This is a line where y is the output variable we want to predict, x is the input </a:t>
            </a:r>
            <a:r>
              <a:rPr lang="en-US" dirty="0" smtClean="0"/>
              <a:t>variable we </a:t>
            </a:r>
            <a:r>
              <a:rPr lang="en-US" dirty="0"/>
              <a:t>know and B0 and B1 are </a:t>
            </a:r>
            <a:r>
              <a:rPr lang="en-US" dirty="0" smtClean="0"/>
              <a:t>coefficients </a:t>
            </a:r>
            <a:r>
              <a:rPr lang="en-US" dirty="0"/>
              <a:t>that we need to </a:t>
            </a:r>
            <a:r>
              <a:rPr lang="en-US" dirty="0" smtClean="0"/>
              <a:t>estimate. </a:t>
            </a:r>
          </a:p>
          <a:p>
            <a:pPr algn="just"/>
            <a:r>
              <a:rPr lang="en-US" dirty="0" smtClean="0"/>
              <a:t>B0 </a:t>
            </a:r>
            <a:r>
              <a:rPr lang="en-US" dirty="0"/>
              <a:t>is called the intercept because it determines where the line intercepts the </a:t>
            </a:r>
            <a:r>
              <a:rPr lang="en-US" dirty="0" smtClean="0"/>
              <a:t>y-axis. In </a:t>
            </a:r>
            <a:r>
              <a:rPr lang="en-US" dirty="0"/>
              <a:t>machine learning we can call this the bias, because it is added to </a:t>
            </a:r>
            <a:r>
              <a:rPr lang="en-US" dirty="0" smtClean="0">
                <a:solidFill>
                  <a:srgbClr val="C00000"/>
                </a:solidFill>
              </a:rPr>
              <a:t>offset</a:t>
            </a:r>
            <a:r>
              <a:rPr lang="en-US" dirty="0" smtClean="0"/>
              <a:t> </a:t>
            </a:r>
            <a:r>
              <a:rPr lang="en-US" dirty="0"/>
              <a:t>all predictions </a:t>
            </a:r>
            <a:r>
              <a:rPr lang="en-US" dirty="0" smtClean="0"/>
              <a:t>that we </a:t>
            </a:r>
            <a:r>
              <a:rPr lang="en-US" dirty="0"/>
              <a:t>make. </a:t>
            </a:r>
            <a:endParaRPr lang="en-US" dirty="0" smtClean="0"/>
          </a:p>
          <a:p>
            <a:pPr algn="just"/>
            <a:r>
              <a:rPr lang="en-US" dirty="0" smtClean="0"/>
              <a:t>The </a:t>
            </a:r>
            <a:r>
              <a:rPr lang="en-US" dirty="0"/>
              <a:t>B1 term is called the slope because it </a:t>
            </a:r>
            <a:r>
              <a:rPr lang="en-US" dirty="0" smtClean="0"/>
              <a:t>defines </a:t>
            </a:r>
            <a:r>
              <a:rPr lang="en-US" dirty="0"/>
              <a:t>the slope of the line or how </a:t>
            </a:r>
            <a:r>
              <a:rPr lang="en-US" dirty="0" smtClean="0"/>
              <a:t>x translates </a:t>
            </a:r>
            <a:r>
              <a:rPr lang="en-US" dirty="0"/>
              <a:t>into a y </a:t>
            </a:r>
            <a:r>
              <a:rPr lang="en-US" dirty="0" smtClean="0"/>
              <a:t>value </a:t>
            </a:r>
            <a:r>
              <a:rPr lang="en-US" dirty="0"/>
              <a:t>before we add our bias</a:t>
            </a:r>
            <a:r>
              <a:rPr lang="en-US" dirty="0" smtClean="0"/>
              <a:t>.</a:t>
            </a:r>
          </a:p>
          <a:p>
            <a:pPr algn="just"/>
            <a:r>
              <a:rPr lang="en-US" dirty="0"/>
              <a:t>The goal is to </a:t>
            </a:r>
            <a:r>
              <a:rPr lang="en-US" dirty="0" smtClean="0"/>
              <a:t>find </a:t>
            </a:r>
            <a:r>
              <a:rPr lang="en-US" dirty="0"/>
              <a:t>the best estimates for the </a:t>
            </a:r>
            <a:r>
              <a:rPr lang="en-US" dirty="0" smtClean="0"/>
              <a:t>coefficients </a:t>
            </a:r>
            <a:r>
              <a:rPr lang="en-US" dirty="0"/>
              <a:t>to minimize the errors in </a:t>
            </a:r>
            <a:r>
              <a:rPr lang="en-US" dirty="0" smtClean="0"/>
              <a:t>predicting y </a:t>
            </a:r>
            <a:r>
              <a:rPr lang="en-US" dirty="0"/>
              <a:t>from x.</a:t>
            </a:r>
          </a:p>
        </p:txBody>
      </p:sp>
    </p:spTree>
    <p:extLst>
      <p:ext uri="{BB962C8B-B14F-4D97-AF65-F5344CB8AC3E}">
        <p14:creationId xmlns:p14="http://schemas.microsoft.com/office/powerpoint/2010/main" val="2124336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392113"/>
          </a:xfrm>
        </p:spPr>
        <p:txBody>
          <a:bodyPr>
            <a:normAutofit fontScale="90000"/>
          </a:bodyPr>
          <a:lstStyle/>
          <a:p>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2714625" y="1262856"/>
            <a:ext cx="5786437" cy="1237457"/>
          </a:xfrm>
          <a:prstGeom prst="rect">
            <a:avLst/>
          </a:prstGeom>
        </p:spPr>
      </p:pic>
      <p:pic>
        <p:nvPicPr>
          <p:cNvPr id="5" name="Picture 4"/>
          <p:cNvPicPr>
            <a:picLocks noChangeAspect="1"/>
          </p:cNvPicPr>
          <p:nvPr/>
        </p:nvPicPr>
        <p:blipFill>
          <a:blip r:embed="rId3"/>
          <a:stretch>
            <a:fillRect/>
          </a:stretch>
        </p:blipFill>
        <p:spPr>
          <a:xfrm>
            <a:off x="3214688" y="3290887"/>
            <a:ext cx="5072061" cy="923925"/>
          </a:xfrm>
          <a:prstGeom prst="rect">
            <a:avLst/>
          </a:prstGeom>
        </p:spPr>
      </p:pic>
    </p:spTree>
    <p:extLst>
      <p:ext uri="{BB962C8B-B14F-4D97-AF65-F5344CB8AC3E}">
        <p14:creationId xmlns:p14="http://schemas.microsoft.com/office/powerpoint/2010/main" val="3645420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463550"/>
          </a:xfrm>
        </p:spPr>
        <p:txBody>
          <a:bodyPr>
            <a:normAutofit fontScale="90000"/>
          </a:bodyPr>
          <a:lstStyle/>
          <a:p>
            <a:r>
              <a:rPr lang="en-US" dirty="0" smtClean="0"/>
              <a:t>Why Normal Distribution:</a:t>
            </a:r>
            <a:endParaRPr lang="en-US" dirty="0"/>
          </a:p>
        </p:txBody>
      </p:sp>
      <p:sp>
        <p:nvSpPr>
          <p:cNvPr id="3" name="Content Placeholder 2"/>
          <p:cNvSpPr>
            <a:spLocks noGrp="1"/>
          </p:cNvSpPr>
          <p:nvPr>
            <p:ph idx="1"/>
          </p:nvPr>
        </p:nvSpPr>
        <p:spPr>
          <a:xfrm>
            <a:off x="838200" y="857250"/>
            <a:ext cx="10515600" cy="6000750"/>
          </a:xfrm>
        </p:spPr>
        <p:txBody>
          <a:bodyPr>
            <a:normAutofit fontScale="85000" lnSpcReduction="20000"/>
          </a:bodyPr>
          <a:lstStyle/>
          <a:p>
            <a:pPr algn="just"/>
            <a:r>
              <a:rPr lang="en-US" dirty="0"/>
              <a:t> </a:t>
            </a:r>
            <a:r>
              <a:rPr lang="en-US" dirty="0" smtClean="0"/>
              <a:t>Random </a:t>
            </a:r>
            <a:r>
              <a:rPr lang="en-US" dirty="0"/>
              <a:t>errors from different types of processes could be described by any one of a wide range of different probability distributions in general, including the </a:t>
            </a:r>
            <a:r>
              <a:rPr lang="en-US" dirty="0">
                <a:solidFill>
                  <a:srgbClr val="FF0000"/>
                </a:solidFill>
              </a:rPr>
              <a:t>uniform, triangular, double exponential, binomial and Poisson distributions</a:t>
            </a:r>
            <a:r>
              <a:rPr lang="en-US" dirty="0" smtClean="0"/>
              <a:t>.</a:t>
            </a:r>
          </a:p>
          <a:p>
            <a:pPr algn="just"/>
            <a:r>
              <a:rPr lang="en-US" dirty="0"/>
              <a:t>With most process modeling methods, however, inferences about the process are based on the idea that the </a:t>
            </a:r>
            <a:r>
              <a:rPr lang="en-US" dirty="0">
                <a:solidFill>
                  <a:srgbClr val="FF0000"/>
                </a:solidFill>
              </a:rPr>
              <a:t>random errors are drawn from a normal distribution</a:t>
            </a:r>
            <a:r>
              <a:rPr lang="en-US" dirty="0" smtClean="0"/>
              <a:t>.</a:t>
            </a:r>
          </a:p>
          <a:p>
            <a:pPr algn="just"/>
            <a:r>
              <a:rPr lang="en-US" dirty="0"/>
              <a:t>One reason this is done is because the normal distribution often describes the </a:t>
            </a:r>
            <a:r>
              <a:rPr lang="en-US" dirty="0">
                <a:solidFill>
                  <a:srgbClr val="FF0000"/>
                </a:solidFill>
              </a:rPr>
              <a:t>actual distribution </a:t>
            </a:r>
            <a:r>
              <a:rPr lang="en-US" dirty="0"/>
              <a:t>of the random errors in real-world processes reasonably well</a:t>
            </a:r>
            <a:r>
              <a:rPr lang="en-US" dirty="0" smtClean="0"/>
              <a:t>.</a:t>
            </a:r>
          </a:p>
          <a:p>
            <a:pPr algn="just"/>
            <a:r>
              <a:rPr lang="en-US" dirty="0"/>
              <a:t>The normal distribution is also used because the mathematical theory behind it is </a:t>
            </a:r>
            <a:r>
              <a:rPr lang="en-US" dirty="0" smtClean="0"/>
              <a:t>well-developed.</a:t>
            </a:r>
          </a:p>
          <a:p>
            <a:pPr algn="just"/>
            <a:r>
              <a:rPr lang="en-US" dirty="0"/>
              <a:t>Of course, if it turns out that the random errors in the process </a:t>
            </a:r>
            <a:r>
              <a:rPr lang="en-US" dirty="0">
                <a:solidFill>
                  <a:srgbClr val="FF0000"/>
                </a:solidFill>
              </a:rPr>
              <a:t>are not normally </a:t>
            </a:r>
            <a:r>
              <a:rPr lang="en-US" dirty="0"/>
              <a:t>distributed, then any inferences made about the process may be </a:t>
            </a:r>
            <a:r>
              <a:rPr lang="en-US" dirty="0">
                <a:solidFill>
                  <a:srgbClr val="FF0000"/>
                </a:solidFill>
              </a:rPr>
              <a:t>incorrect</a:t>
            </a:r>
            <a:r>
              <a:rPr lang="en-US" dirty="0" smtClean="0"/>
              <a:t>.</a:t>
            </a:r>
          </a:p>
          <a:p>
            <a:pPr algn="just"/>
            <a:r>
              <a:rPr lang="en-US" dirty="0"/>
              <a:t> least squares, often work best for data that are </a:t>
            </a:r>
            <a:r>
              <a:rPr lang="en-US" dirty="0">
                <a:solidFill>
                  <a:srgbClr val="FF0000"/>
                </a:solidFill>
              </a:rPr>
              <a:t>free from </a:t>
            </a:r>
            <a:r>
              <a:rPr lang="en-US" dirty="0"/>
              <a:t>extreme random fluctuations</a:t>
            </a:r>
            <a:r>
              <a:rPr lang="en-US" dirty="0" smtClean="0"/>
              <a:t>.</a:t>
            </a:r>
          </a:p>
          <a:p>
            <a:pPr algn="just"/>
            <a:r>
              <a:rPr lang="en-US" dirty="0"/>
              <a:t>The normal distribution is one of the probability distributions in which </a:t>
            </a:r>
            <a:r>
              <a:rPr lang="en-US" dirty="0">
                <a:solidFill>
                  <a:srgbClr val="FF0000"/>
                </a:solidFill>
              </a:rPr>
              <a:t>extreme random errors are rare</a:t>
            </a:r>
            <a:r>
              <a:rPr lang="en-US" dirty="0" smtClean="0">
                <a:solidFill>
                  <a:srgbClr val="FF0000"/>
                </a:solidFill>
              </a:rPr>
              <a:t>.</a:t>
            </a:r>
          </a:p>
          <a:p>
            <a:pPr algn="just"/>
            <a:r>
              <a:rPr lang="en-US" dirty="0" smtClean="0"/>
              <a:t> </a:t>
            </a:r>
            <a:r>
              <a:rPr lang="en-US" dirty="0"/>
              <a:t>If some other distribution actually describes the random errors </a:t>
            </a:r>
            <a:r>
              <a:rPr lang="en-US" dirty="0">
                <a:solidFill>
                  <a:srgbClr val="FF0000"/>
                </a:solidFill>
              </a:rPr>
              <a:t>better than </a:t>
            </a:r>
            <a:r>
              <a:rPr lang="en-US" dirty="0"/>
              <a:t>the normal distribution does, then different parameter estimation methods might need to be used in order to obtain good estimates </a:t>
            </a:r>
          </a:p>
        </p:txBody>
      </p:sp>
    </p:spTree>
    <p:extLst>
      <p:ext uri="{BB962C8B-B14F-4D97-AF65-F5344CB8AC3E}">
        <p14:creationId xmlns:p14="http://schemas.microsoft.com/office/powerpoint/2010/main" val="2701823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63"/>
          </a:xfrm>
        </p:spPr>
        <p:txBody>
          <a:bodyPr>
            <a:normAutofit fontScale="90000"/>
          </a:bodyPr>
          <a:lstStyle/>
          <a:p>
            <a:r>
              <a:rPr lang="en-US" b="1" dirty="0">
                <a:solidFill>
                  <a:srgbClr val="002060"/>
                </a:solidFill>
              </a:rPr>
              <a:t>Linear Regression</a:t>
            </a:r>
          </a:p>
        </p:txBody>
      </p:sp>
      <p:sp>
        <p:nvSpPr>
          <p:cNvPr id="3" name="Content Placeholder 2"/>
          <p:cNvSpPr>
            <a:spLocks noGrp="1"/>
          </p:cNvSpPr>
          <p:nvPr>
            <p:ph idx="1"/>
          </p:nvPr>
        </p:nvSpPr>
        <p:spPr>
          <a:xfrm>
            <a:off x="623887" y="1468438"/>
            <a:ext cx="10515600" cy="4351338"/>
          </a:xfrm>
        </p:spPr>
        <p:txBody>
          <a:bodyPr>
            <a:normAutofit/>
          </a:bodyPr>
          <a:lstStyle/>
          <a:p>
            <a:pPr marL="0" indent="0" algn="just">
              <a:buNone/>
            </a:pPr>
            <a:r>
              <a:rPr lang="en-US" dirty="0"/>
              <a:t>Linear regression is perhaps one of the most well known and well understood algorithms </a:t>
            </a:r>
            <a:r>
              <a:rPr lang="en-US" dirty="0" smtClean="0"/>
              <a:t>in statistics </a:t>
            </a:r>
            <a:r>
              <a:rPr lang="en-US" dirty="0"/>
              <a:t>and machine learning</a:t>
            </a:r>
            <a:r>
              <a:rPr lang="en-US" dirty="0" smtClean="0"/>
              <a:t>.</a:t>
            </a:r>
          </a:p>
          <a:p>
            <a:pPr marL="0" indent="0" algn="just">
              <a:buNone/>
            </a:pPr>
            <a:endParaRPr lang="en-US" dirty="0" smtClean="0"/>
          </a:p>
          <a:p>
            <a:pPr marL="0" indent="0" algn="just">
              <a:buNone/>
            </a:pPr>
            <a:r>
              <a:rPr lang="en-US" b="1" dirty="0" smtClean="0">
                <a:solidFill>
                  <a:srgbClr val="C00000"/>
                </a:solidFill>
              </a:rPr>
              <a:t>Our Concern:</a:t>
            </a:r>
          </a:p>
          <a:p>
            <a:pPr algn="just"/>
            <a:endParaRPr lang="en-US" dirty="0"/>
          </a:p>
          <a:p>
            <a:pPr algn="just"/>
            <a:r>
              <a:rPr lang="en-US" dirty="0"/>
              <a:t>The representation and learning algorithms used to create a linear regression model.</a:t>
            </a:r>
          </a:p>
          <a:p>
            <a:pPr algn="just"/>
            <a:r>
              <a:rPr lang="en-US" dirty="0" smtClean="0"/>
              <a:t>How </a:t>
            </a:r>
            <a:r>
              <a:rPr lang="en-US" dirty="0"/>
              <a:t>to best prepare your data when modeling using linear regression.</a:t>
            </a:r>
          </a:p>
        </p:txBody>
      </p:sp>
    </p:spTree>
    <p:extLst>
      <p:ext uri="{BB962C8B-B14F-4D97-AF65-F5344CB8AC3E}">
        <p14:creationId xmlns:p14="http://schemas.microsoft.com/office/powerpoint/2010/main" val="1372550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Linear Regression: Background</a:t>
            </a:r>
            <a:endParaRPr lang="en-US" dirty="0"/>
          </a:p>
        </p:txBody>
      </p:sp>
      <p:sp>
        <p:nvSpPr>
          <p:cNvPr id="3" name="Content Placeholder 2"/>
          <p:cNvSpPr>
            <a:spLocks noGrp="1"/>
          </p:cNvSpPr>
          <p:nvPr>
            <p:ph idx="1"/>
          </p:nvPr>
        </p:nvSpPr>
        <p:spPr>
          <a:xfrm>
            <a:off x="838200" y="1414462"/>
            <a:ext cx="10515600" cy="5443538"/>
          </a:xfrm>
        </p:spPr>
        <p:txBody>
          <a:bodyPr>
            <a:normAutofit fontScale="85000" lnSpcReduction="10000"/>
          </a:bodyPr>
          <a:lstStyle/>
          <a:p>
            <a:pPr algn="just">
              <a:lnSpc>
                <a:spcPct val="120000"/>
              </a:lnSpc>
              <a:spcBef>
                <a:spcPts val="0"/>
              </a:spcBef>
              <a:spcAft>
                <a:spcPts val="600"/>
              </a:spcAft>
            </a:pPr>
            <a:r>
              <a:rPr lang="en-US" dirty="0"/>
              <a:t>Linear regression is a linear model, e.g. a model that assumes a linear relationship </a:t>
            </a:r>
            <a:r>
              <a:rPr lang="en-US" dirty="0" smtClean="0"/>
              <a:t>between the </a:t>
            </a:r>
            <a:r>
              <a:rPr lang="en-US" dirty="0"/>
              <a:t>input variables (x) and the </a:t>
            </a:r>
            <a:r>
              <a:rPr lang="en-US" dirty="0">
                <a:solidFill>
                  <a:srgbClr val="C00000"/>
                </a:solidFill>
              </a:rPr>
              <a:t>single</a:t>
            </a:r>
            <a:r>
              <a:rPr lang="en-US" dirty="0"/>
              <a:t> output variable (y). </a:t>
            </a:r>
            <a:endParaRPr lang="en-US" dirty="0" smtClean="0"/>
          </a:p>
          <a:p>
            <a:pPr algn="just">
              <a:lnSpc>
                <a:spcPct val="120000"/>
              </a:lnSpc>
              <a:spcBef>
                <a:spcPts val="0"/>
              </a:spcBef>
              <a:spcAft>
                <a:spcPts val="600"/>
              </a:spcAft>
            </a:pPr>
            <a:r>
              <a:rPr lang="en-US" dirty="0" smtClean="0"/>
              <a:t>More specifically</a:t>
            </a:r>
            <a:r>
              <a:rPr lang="en-US" dirty="0"/>
              <a:t>, that y can </a:t>
            </a:r>
            <a:r>
              <a:rPr lang="en-US" dirty="0" smtClean="0"/>
              <a:t>be calculated </a:t>
            </a:r>
            <a:r>
              <a:rPr lang="en-US" dirty="0"/>
              <a:t>from a linear combination of the input variables (x). </a:t>
            </a:r>
            <a:endParaRPr lang="en-US" dirty="0" smtClean="0"/>
          </a:p>
          <a:p>
            <a:pPr algn="just">
              <a:lnSpc>
                <a:spcPct val="120000"/>
              </a:lnSpc>
              <a:spcBef>
                <a:spcPts val="0"/>
              </a:spcBef>
              <a:spcAft>
                <a:spcPts val="600"/>
              </a:spcAft>
            </a:pPr>
            <a:r>
              <a:rPr lang="en-US" dirty="0" smtClean="0"/>
              <a:t>When </a:t>
            </a:r>
            <a:r>
              <a:rPr lang="en-US" dirty="0"/>
              <a:t>there is a single </a:t>
            </a:r>
            <a:r>
              <a:rPr lang="en-US" dirty="0" smtClean="0"/>
              <a:t>input variable </a:t>
            </a:r>
            <a:r>
              <a:rPr lang="en-US" dirty="0"/>
              <a:t>(x), the method is referred to as simple linear regression. </a:t>
            </a:r>
            <a:endParaRPr lang="en-US" dirty="0" smtClean="0"/>
          </a:p>
          <a:p>
            <a:pPr algn="just">
              <a:lnSpc>
                <a:spcPct val="120000"/>
              </a:lnSpc>
              <a:spcBef>
                <a:spcPts val="0"/>
              </a:spcBef>
              <a:spcAft>
                <a:spcPts val="600"/>
              </a:spcAft>
            </a:pPr>
            <a:r>
              <a:rPr lang="en-US" dirty="0" smtClean="0"/>
              <a:t>When </a:t>
            </a:r>
            <a:r>
              <a:rPr lang="en-US" dirty="0"/>
              <a:t>there are </a:t>
            </a:r>
            <a:r>
              <a:rPr lang="en-US" dirty="0" smtClean="0"/>
              <a:t>multiple input </a:t>
            </a:r>
            <a:r>
              <a:rPr lang="en-US" dirty="0"/>
              <a:t>variables, literature from statistics often refers to the method as multiple linear regression</a:t>
            </a:r>
            <a:r>
              <a:rPr lang="en-US" dirty="0" smtClean="0"/>
              <a:t>.</a:t>
            </a:r>
          </a:p>
          <a:p>
            <a:pPr algn="just">
              <a:lnSpc>
                <a:spcPct val="120000"/>
              </a:lnSpc>
              <a:spcBef>
                <a:spcPts val="0"/>
              </a:spcBef>
              <a:spcAft>
                <a:spcPts val="600"/>
              </a:spcAft>
            </a:pPr>
            <a:r>
              <a:rPr lang="en-US" dirty="0" smtClean="0"/>
              <a:t>Different </a:t>
            </a:r>
            <a:r>
              <a:rPr lang="en-US" dirty="0"/>
              <a:t>techniques can be used to prepare or train the linear regression equation from </a:t>
            </a:r>
            <a:r>
              <a:rPr lang="en-US" dirty="0" smtClean="0"/>
              <a:t>data, the </a:t>
            </a:r>
            <a:r>
              <a:rPr lang="en-US" dirty="0"/>
              <a:t>most common of which is called </a:t>
            </a:r>
            <a:r>
              <a:rPr lang="en-US" dirty="0" smtClean="0">
                <a:solidFill>
                  <a:srgbClr val="C00000"/>
                </a:solidFill>
              </a:rPr>
              <a:t>Least </a:t>
            </a:r>
            <a:r>
              <a:rPr lang="en-US" dirty="0">
                <a:solidFill>
                  <a:srgbClr val="C00000"/>
                </a:solidFill>
              </a:rPr>
              <a:t>Squares</a:t>
            </a:r>
            <a:r>
              <a:rPr lang="en-US" dirty="0"/>
              <a:t>. It is common to therefore refer </a:t>
            </a:r>
            <a:r>
              <a:rPr lang="en-US" dirty="0" smtClean="0"/>
              <a:t>to a </a:t>
            </a:r>
            <a:r>
              <a:rPr lang="en-US" dirty="0"/>
              <a:t>model prepared this way as </a:t>
            </a:r>
            <a:r>
              <a:rPr lang="en-US" dirty="0" smtClean="0"/>
              <a:t>Least </a:t>
            </a:r>
            <a:r>
              <a:rPr lang="en-US" dirty="0"/>
              <a:t>Squares Linear </a:t>
            </a:r>
            <a:r>
              <a:rPr lang="en-US" dirty="0" smtClean="0"/>
              <a:t>Regression.</a:t>
            </a:r>
            <a:endParaRPr lang="en-US" dirty="0"/>
          </a:p>
        </p:txBody>
      </p:sp>
    </p:spTree>
    <p:extLst>
      <p:ext uri="{BB962C8B-B14F-4D97-AF65-F5344CB8AC3E}">
        <p14:creationId xmlns:p14="http://schemas.microsoft.com/office/powerpoint/2010/main" val="399783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Linear Regression Model Representation</a:t>
            </a:r>
          </a:p>
        </p:txBody>
      </p:sp>
      <p:sp>
        <p:nvSpPr>
          <p:cNvPr id="3" name="Content Placeholder 2"/>
          <p:cNvSpPr>
            <a:spLocks noGrp="1"/>
          </p:cNvSpPr>
          <p:nvPr>
            <p:ph idx="1"/>
          </p:nvPr>
        </p:nvSpPr>
        <p:spPr>
          <a:xfrm>
            <a:off x="838200" y="1844675"/>
            <a:ext cx="10515600" cy="4351338"/>
          </a:xfrm>
        </p:spPr>
        <p:txBody>
          <a:bodyPr>
            <a:normAutofit lnSpcReduction="10000"/>
          </a:bodyPr>
          <a:lstStyle/>
          <a:p>
            <a:pPr algn="just"/>
            <a:r>
              <a:rPr lang="en-US" dirty="0"/>
              <a:t>The </a:t>
            </a:r>
            <a:r>
              <a:rPr lang="en-US" dirty="0" smtClean="0"/>
              <a:t>representation </a:t>
            </a:r>
            <a:r>
              <a:rPr lang="en-US" dirty="0"/>
              <a:t>is a linear equation that combines a </a:t>
            </a:r>
            <a:r>
              <a:rPr lang="en-US" dirty="0" smtClean="0"/>
              <a:t>specific </a:t>
            </a:r>
            <a:r>
              <a:rPr lang="en-US" dirty="0"/>
              <a:t>set of input values (x) </a:t>
            </a:r>
            <a:r>
              <a:rPr lang="en-US" dirty="0" smtClean="0"/>
              <a:t>which is used to predict </a:t>
            </a:r>
            <a:r>
              <a:rPr lang="en-US" dirty="0"/>
              <a:t>output </a:t>
            </a:r>
            <a:r>
              <a:rPr lang="en-US" dirty="0" smtClean="0"/>
              <a:t>values </a:t>
            </a:r>
            <a:r>
              <a:rPr lang="en-US" dirty="0"/>
              <a:t>(y). As such, both the input values </a:t>
            </a:r>
            <a:r>
              <a:rPr lang="en-US" dirty="0" smtClean="0"/>
              <a:t>(x</a:t>
            </a:r>
            <a:r>
              <a:rPr lang="en-US" dirty="0"/>
              <a:t>) </a:t>
            </a:r>
            <a:r>
              <a:rPr lang="en-US" dirty="0" smtClean="0"/>
              <a:t>and the </a:t>
            </a:r>
            <a:r>
              <a:rPr lang="en-US" dirty="0"/>
              <a:t>output value are numeric</a:t>
            </a:r>
            <a:r>
              <a:rPr lang="en-US" dirty="0" smtClean="0"/>
              <a:t>.</a:t>
            </a:r>
          </a:p>
          <a:p>
            <a:pPr algn="just"/>
            <a:endParaRPr lang="en-US" dirty="0"/>
          </a:p>
          <a:p>
            <a:pPr algn="just"/>
            <a:r>
              <a:rPr lang="en-US" dirty="0"/>
              <a:t>The linear equation assigns one scale factor to each input </a:t>
            </a:r>
            <a:r>
              <a:rPr lang="en-US" dirty="0" smtClean="0"/>
              <a:t>value, called </a:t>
            </a:r>
            <a:r>
              <a:rPr lang="en-US" dirty="0"/>
              <a:t>a </a:t>
            </a:r>
            <a:r>
              <a:rPr lang="en-US" dirty="0" smtClean="0">
                <a:solidFill>
                  <a:srgbClr val="C00000"/>
                </a:solidFill>
              </a:rPr>
              <a:t>coefficient</a:t>
            </a:r>
            <a:r>
              <a:rPr lang="en-US" dirty="0" smtClean="0"/>
              <a:t> that </a:t>
            </a:r>
            <a:r>
              <a:rPr lang="en-US" dirty="0"/>
              <a:t>is commonly represented by the Greek letter Beta </a:t>
            </a:r>
            <a:r>
              <a:rPr lang="en-US" dirty="0" smtClean="0"/>
              <a:t>(</a:t>
            </a:r>
            <a:r>
              <a:rPr lang="el-GR" dirty="0" smtClean="0"/>
              <a:t>β</a:t>
            </a:r>
            <a:r>
              <a:rPr lang="en-US" dirty="0" smtClean="0"/>
              <a:t>). </a:t>
            </a:r>
            <a:r>
              <a:rPr lang="en-US" dirty="0"/>
              <a:t>One additional </a:t>
            </a:r>
            <a:r>
              <a:rPr lang="en-US" dirty="0" smtClean="0"/>
              <a:t>coefficient is also </a:t>
            </a:r>
            <a:r>
              <a:rPr lang="en-US" dirty="0"/>
              <a:t>added, giving the line an additional degree of freedom (e.g. moving up and down on </a:t>
            </a:r>
            <a:r>
              <a:rPr lang="en-US" dirty="0" smtClean="0"/>
              <a:t>a two-dimensional </a:t>
            </a:r>
            <a:r>
              <a:rPr lang="en-US" dirty="0"/>
              <a:t>plot) and is often called the </a:t>
            </a:r>
            <a:r>
              <a:rPr lang="en-US" dirty="0">
                <a:solidFill>
                  <a:srgbClr val="C00000"/>
                </a:solidFill>
              </a:rPr>
              <a:t>intercept</a:t>
            </a:r>
            <a:r>
              <a:rPr lang="en-US" dirty="0"/>
              <a:t> or the </a:t>
            </a:r>
            <a:r>
              <a:rPr lang="en-US" dirty="0">
                <a:solidFill>
                  <a:srgbClr val="C00000"/>
                </a:solidFill>
              </a:rPr>
              <a:t>bias</a:t>
            </a:r>
            <a:r>
              <a:rPr lang="en-US" dirty="0"/>
              <a:t> </a:t>
            </a:r>
            <a:r>
              <a:rPr lang="en-US" dirty="0" smtClean="0"/>
              <a:t>coefficient</a:t>
            </a:r>
            <a:r>
              <a:rPr lang="en-US" dirty="0"/>
              <a:t>. For example</a:t>
            </a:r>
            <a:r>
              <a:rPr lang="en-US" dirty="0" smtClean="0"/>
              <a:t>,</a:t>
            </a:r>
          </a:p>
          <a:p>
            <a:pPr marL="0" indent="0" algn="just">
              <a:buNone/>
            </a:pPr>
            <a:r>
              <a:rPr lang="en-US" dirty="0" smtClean="0"/>
              <a:t>                                                    y </a:t>
            </a:r>
            <a:r>
              <a:rPr lang="en-US" dirty="0"/>
              <a:t>= B0 + B1  x</a:t>
            </a:r>
          </a:p>
        </p:txBody>
      </p:sp>
      <p:sp>
        <p:nvSpPr>
          <p:cNvPr id="4" name="Rectangle 3"/>
          <p:cNvSpPr/>
          <p:nvPr/>
        </p:nvSpPr>
        <p:spPr>
          <a:xfrm>
            <a:off x="4491037" y="6145212"/>
            <a:ext cx="1604963" cy="40957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intercept/bias</a:t>
            </a:r>
            <a:endParaRPr lang="en-US" dirty="0"/>
          </a:p>
        </p:txBody>
      </p:sp>
      <p:sp>
        <p:nvSpPr>
          <p:cNvPr id="5" name="Rectangle 4"/>
          <p:cNvSpPr/>
          <p:nvPr/>
        </p:nvSpPr>
        <p:spPr>
          <a:xfrm>
            <a:off x="6443662" y="6145211"/>
            <a:ext cx="1604963" cy="40957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Coefficient</a:t>
            </a:r>
            <a:endParaRPr lang="en-US" dirty="0"/>
          </a:p>
        </p:txBody>
      </p:sp>
      <p:cxnSp>
        <p:nvCxnSpPr>
          <p:cNvPr id="12" name="Straight Arrow Connector 11"/>
          <p:cNvCxnSpPr/>
          <p:nvPr/>
        </p:nvCxnSpPr>
        <p:spPr>
          <a:xfrm>
            <a:off x="5686425" y="5943600"/>
            <a:ext cx="14288" cy="20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00825" y="5943600"/>
            <a:ext cx="14288" cy="20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5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dirty="0"/>
              <a:t>In higher dimensions when we have more than one input (x), the line is called a </a:t>
            </a:r>
            <a:r>
              <a:rPr lang="en-US" dirty="0">
                <a:solidFill>
                  <a:srgbClr val="C00000"/>
                </a:solidFill>
              </a:rPr>
              <a:t>plane</a:t>
            </a:r>
            <a:r>
              <a:rPr lang="en-US" dirty="0"/>
              <a:t> or </a:t>
            </a:r>
            <a:r>
              <a:rPr lang="en-US" dirty="0" smtClean="0"/>
              <a:t>a </a:t>
            </a:r>
            <a:r>
              <a:rPr lang="en-US" dirty="0" smtClean="0">
                <a:solidFill>
                  <a:srgbClr val="C00000"/>
                </a:solidFill>
              </a:rPr>
              <a:t>hyperplane</a:t>
            </a:r>
            <a:r>
              <a:rPr lang="en-US" dirty="0" smtClean="0"/>
              <a:t>. </a:t>
            </a:r>
          </a:p>
          <a:p>
            <a:pPr algn="just"/>
            <a:endParaRPr lang="en-US" dirty="0" smtClean="0"/>
          </a:p>
          <a:p>
            <a:pPr algn="just"/>
            <a:r>
              <a:rPr lang="en-US" dirty="0" smtClean="0"/>
              <a:t>It </a:t>
            </a:r>
            <a:r>
              <a:rPr lang="en-US" dirty="0"/>
              <a:t>is common to talk about </a:t>
            </a:r>
            <a:r>
              <a:rPr lang="en-US" dirty="0" smtClean="0"/>
              <a:t>the complexity </a:t>
            </a:r>
            <a:r>
              <a:rPr lang="en-US" dirty="0"/>
              <a:t>of a regression model like linear regression. This refers to the number of </a:t>
            </a:r>
            <a:r>
              <a:rPr lang="en-US" dirty="0" smtClean="0"/>
              <a:t>coefficients used </a:t>
            </a:r>
            <a:r>
              <a:rPr lang="en-US" dirty="0"/>
              <a:t>in the model</a:t>
            </a:r>
            <a:r>
              <a:rPr lang="en-US" dirty="0" smtClean="0"/>
              <a:t>.</a:t>
            </a:r>
          </a:p>
          <a:p>
            <a:pPr algn="just"/>
            <a:endParaRPr lang="en-US" dirty="0" smtClean="0"/>
          </a:p>
          <a:p>
            <a:pPr algn="just"/>
            <a:r>
              <a:rPr lang="en-US" dirty="0"/>
              <a:t>When a </a:t>
            </a:r>
            <a:r>
              <a:rPr lang="en-US" dirty="0" smtClean="0"/>
              <a:t>coefficient </a:t>
            </a:r>
            <a:r>
              <a:rPr lang="en-US" dirty="0"/>
              <a:t>becomes zero, it </a:t>
            </a:r>
            <a:r>
              <a:rPr lang="en-US" dirty="0" smtClean="0"/>
              <a:t>effectively </a:t>
            </a:r>
            <a:r>
              <a:rPr lang="en-US" dirty="0"/>
              <a:t>removes the </a:t>
            </a:r>
            <a:r>
              <a:rPr lang="en-US" dirty="0" smtClean="0"/>
              <a:t>influence </a:t>
            </a:r>
            <a:r>
              <a:rPr lang="en-US" dirty="0"/>
              <a:t>of the input variable </a:t>
            </a:r>
            <a:r>
              <a:rPr lang="en-US" dirty="0" smtClean="0"/>
              <a:t>on the </a:t>
            </a:r>
            <a:r>
              <a:rPr lang="en-US" dirty="0"/>
              <a:t>model</a:t>
            </a:r>
          </a:p>
        </p:txBody>
      </p:sp>
    </p:spTree>
    <p:extLst>
      <p:ext uri="{BB962C8B-B14F-4D97-AF65-F5344CB8AC3E}">
        <p14:creationId xmlns:p14="http://schemas.microsoft.com/office/powerpoint/2010/main" val="3083828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Content Placeholder 2"/>
          <p:cNvSpPr>
            <a:spLocks noGrp="1"/>
          </p:cNvSpPr>
          <p:nvPr>
            <p:ph idx="1"/>
          </p:nvPr>
        </p:nvSpPr>
        <p:spPr/>
        <p:txBody>
          <a:bodyPr/>
          <a:lstStyle/>
          <a:p>
            <a:r>
              <a:rPr lang="en-US" dirty="0"/>
              <a:t>When a </a:t>
            </a:r>
            <a:r>
              <a:rPr lang="en-US" dirty="0" smtClean="0"/>
              <a:t>coefficient </a:t>
            </a:r>
            <a:r>
              <a:rPr lang="en-US" dirty="0"/>
              <a:t>becomes zero, it </a:t>
            </a:r>
            <a:r>
              <a:rPr lang="en-US" dirty="0" smtClean="0"/>
              <a:t>effectively </a:t>
            </a:r>
            <a:r>
              <a:rPr lang="en-US" dirty="0"/>
              <a:t>removes the </a:t>
            </a:r>
            <a:r>
              <a:rPr lang="en-US" dirty="0" smtClean="0"/>
              <a:t>influence </a:t>
            </a:r>
            <a:r>
              <a:rPr lang="en-US" dirty="0"/>
              <a:t>of the input variable </a:t>
            </a:r>
            <a:r>
              <a:rPr lang="en-US" dirty="0" smtClean="0"/>
              <a:t>on the </a:t>
            </a:r>
            <a:r>
              <a:rPr lang="en-US" dirty="0"/>
              <a:t>model and therefore from the prediction made from the model (0  x = 0). This </a:t>
            </a:r>
            <a:r>
              <a:rPr lang="en-US" dirty="0" smtClean="0"/>
              <a:t>becomes relevant </a:t>
            </a:r>
            <a:r>
              <a:rPr lang="en-US" dirty="0"/>
              <a:t>if you look at regularization methods that change the learning algorithm to reduce</a:t>
            </a:r>
          </a:p>
          <a:p>
            <a:r>
              <a:rPr lang="en-US" dirty="0"/>
              <a:t>the complexity of regression models by putting pressure on the absolute size of the </a:t>
            </a:r>
            <a:r>
              <a:rPr lang="en-US" dirty="0" smtClean="0"/>
              <a:t>coefficients</a:t>
            </a:r>
            <a:r>
              <a:rPr lang="en-US" dirty="0"/>
              <a:t>,</a:t>
            </a:r>
          </a:p>
          <a:p>
            <a:r>
              <a:rPr lang="en-US" dirty="0"/>
              <a:t>driving some to zero.</a:t>
            </a:r>
          </a:p>
        </p:txBody>
      </p:sp>
    </p:spTree>
    <p:extLst>
      <p:ext uri="{BB962C8B-B14F-4D97-AF65-F5344CB8AC3E}">
        <p14:creationId xmlns:p14="http://schemas.microsoft.com/office/powerpoint/2010/main" val="177590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r>
              <a:rPr lang="en-US" dirty="0">
                <a:solidFill>
                  <a:srgbClr val="002060"/>
                </a:solidFill>
              </a:rPr>
              <a:t>Linear </a:t>
            </a:r>
            <a:r>
              <a:rPr lang="en-US" dirty="0" smtClean="0">
                <a:solidFill>
                  <a:srgbClr val="002060"/>
                </a:solidFill>
              </a:rPr>
              <a:t>Regression Model Learning</a:t>
            </a:r>
            <a:endParaRPr lang="en-US" dirty="0">
              <a:solidFill>
                <a:srgbClr val="002060"/>
              </a:solidFill>
            </a:endParaRPr>
          </a:p>
        </p:txBody>
      </p:sp>
      <p:sp>
        <p:nvSpPr>
          <p:cNvPr id="3" name="Content Placeholder 2"/>
          <p:cNvSpPr>
            <a:spLocks noGrp="1"/>
          </p:cNvSpPr>
          <p:nvPr>
            <p:ph idx="1"/>
          </p:nvPr>
        </p:nvSpPr>
        <p:spPr>
          <a:xfrm>
            <a:off x="838200" y="1196975"/>
            <a:ext cx="10515600" cy="528955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Learning </a:t>
            </a:r>
            <a:r>
              <a:rPr lang="en-US" dirty="0"/>
              <a:t>a linear regression model means estimating the values of the </a:t>
            </a:r>
            <a:r>
              <a:rPr lang="en-US" dirty="0" smtClean="0"/>
              <a:t>coefficients with </a:t>
            </a:r>
            <a:r>
              <a:rPr lang="en-US" dirty="0"/>
              <a:t>the data that we have available.</a:t>
            </a:r>
          </a:p>
        </p:txBody>
      </p:sp>
    </p:spTree>
    <p:extLst>
      <p:ext uri="{BB962C8B-B14F-4D97-AF65-F5344CB8AC3E}">
        <p14:creationId xmlns:p14="http://schemas.microsoft.com/office/powerpoint/2010/main" val="214033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013"/>
          </a:xfrm>
        </p:spPr>
        <p:txBody>
          <a:bodyPr/>
          <a:lstStyle/>
          <a:p>
            <a:r>
              <a:rPr lang="en-US" dirty="0">
                <a:solidFill>
                  <a:srgbClr val="002060"/>
                </a:solidFill>
              </a:rPr>
              <a:t>Preparing Data For Linear Regression</a:t>
            </a:r>
          </a:p>
        </p:txBody>
      </p:sp>
      <p:sp>
        <p:nvSpPr>
          <p:cNvPr id="3" name="Content Placeholder 2"/>
          <p:cNvSpPr>
            <a:spLocks noGrp="1"/>
          </p:cNvSpPr>
          <p:nvPr>
            <p:ph idx="1"/>
          </p:nvPr>
        </p:nvSpPr>
        <p:spPr>
          <a:xfrm>
            <a:off x="838200" y="1100137"/>
            <a:ext cx="10515600" cy="5557837"/>
          </a:xfrm>
        </p:spPr>
        <p:txBody>
          <a:bodyPr>
            <a:normAutofit/>
          </a:bodyPr>
          <a:lstStyle/>
          <a:p>
            <a:pPr marL="0" indent="0" algn="just">
              <a:spcAft>
                <a:spcPts val="600"/>
              </a:spcAft>
              <a:buNone/>
            </a:pPr>
            <a:r>
              <a:rPr lang="en-US" dirty="0"/>
              <a:t>In </a:t>
            </a:r>
            <a:r>
              <a:rPr lang="en-US" dirty="0" smtClean="0"/>
              <a:t>practice, you </a:t>
            </a:r>
            <a:r>
              <a:rPr lang="en-US" dirty="0"/>
              <a:t>can use these rules more as rules of thumb when using </a:t>
            </a:r>
            <a:r>
              <a:rPr lang="en-US" dirty="0" smtClean="0"/>
              <a:t>Least </a:t>
            </a:r>
            <a:r>
              <a:rPr lang="en-US" dirty="0"/>
              <a:t>Squares </a:t>
            </a:r>
            <a:r>
              <a:rPr lang="en-US" dirty="0" smtClean="0"/>
              <a:t>Regression, the </a:t>
            </a:r>
            <a:r>
              <a:rPr lang="en-US" dirty="0"/>
              <a:t>most common implementation of linear regression</a:t>
            </a:r>
            <a:r>
              <a:rPr lang="en-US" dirty="0" smtClean="0"/>
              <a:t>.</a:t>
            </a:r>
          </a:p>
          <a:p>
            <a:pPr algn="just">
              <a:spcAft>
                <a:spcPts val="600"/>
              </a:spcAft>
            </a:pPr>
            <a:r>
              <a:rPr lang="en-US" dirty="0">
                <a:solidFill>
                  <a:srgbClr val="C00000"/>
                </a:solidFill>
              </a:rPr>
              <a:t>Linear </a:t>
            </a:r>
            <a:r>
              <a:rPr lang="en-US" dirty="0" smtClean="0">
                <a:solidFill>
                  <a:srgbClr val="C00000"/>
                </a:solidFill>
              </a:rPr>
              <a:t>Assumption: </a:t>
            </a:r>
            <a:r>
              <a:rPr lang="en-US" dirty="0"/>
              <a:t>Linear regression assumes that the relationship between your </a:t>
            </a:r>
            <a:r>
              <a:rPr lang="en-US" dirty="0" smtClean="0"/>
              <a:t>input and </a:t>
            </a:r>
            <a:r>
              <a:rPr lang="en-US" dirty="0"/>
              <a:t>output is linear. It does not support anything else. This may be obvious, but it </a:t>
            </a:r>
            <a:r>
              <a:rPr lang="en-US" dirty="0" smtClean="0"/>
              <a:t>is good </a:t>
            </a:r>
            <a:r>
              <a:rPr lang="en-US" dirty="0"/>
              <a:t>to remember when you have a lot of attributes. You may need to transform data </a:t>
            </a:r>
            <a:r>
              <a:rPr lang="en-US" dirty="0" smtClean="0"/>
              <a:t>to make </a:t>
            </a:r>
            <a:r>
              <a:rPr lang="en-US" dirty="0"/>
              <a:t>the relationship linear (e.g. log transform for an exponential relationship</a:t>
            </a:r>
            <a:r>
              <a:rPr lang="en-US" dirty="0" smtClean="0"/>
              <a:t>).</a:t>
            </a:r>
          </a:p>
          <a:p>
            <a:pPr algn="just"/>
            <a:r>
              <a:rPr lang="en-US" dirty="0" smtClean="0">
                <a:solidFill>
                  <a:srgbClr val="C00000"/>
                </a:solidFill>
              </a:rPr>
              <a:t>Remove Noise: </a:t>
            </a:r>
            <a:r>
              <a:rPr lang="en-US" dirty="0"/>
              <a:t>Linear regression assumes that your input and output variables </a:t>
            </a:r>
            <a:r>
              <a:rPr lang="en-US" dirty="0" smtClean="0"/>
              <a:t>are not </a:t>
            </a:r>
            <a:r>
              <a:rPr lang="en-US" dirty="0"/>
              <a:t>noisy. Consider using data cleaning operations that let you better expose and </a:t>
            </a:r>
            <a:r>
              <a:rPr lang="en-US" dirty="0" smtClean="0"/>
              <a:t>clarify the </a:t>
            </a:r>
            <a:r>
              <a:rPr lang="en-US" dirty="0"/>
              <a:t>signal in your data. This is most important for the output variable </a:t>
            </a:r>
            <a:r>
              <a:rPr lang="en-US" dirty="0" smtClean="0"/>
              <a:t>and should remove </a:t>
            </a:r>
            <a:r>
              <a:rPr lang="en-US" dirty="0"/>
              <a:t>outliers in the output variable (y) if possible.</a:t>
            </a:r>
          </a:p>
        </p:txBody>
      </p:sp>
    </p:spTree>
    <p:extLst>
      <p:ext uri="{BB962C8B-B14F-4D97-AF65-F5344CB8AC3E}">
        <p14:creationId xmlns:p14="http://schemas.microsoft.com/office/powerpoint/2010/main" val="2339579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863"/>
          </a:xfrm>
        </p:spPr>
        <p:txBody>
          <a:bodyPr>
            <a:normAutofit fontScale="90000"/>
          </a:bodyPr>
          <a:lstStyle/>
          <a:p>
            <a:r>
              <a:rPr lang="en-US" dirty="0" smtClean="0"/>
              <a:t>Contd. </a:t>
            </a:r>
            <a:endParaRPr lang="en-US" dirty="0"/>
          </a:p>
        </p:txBody>
      </p:sp>
      <p:sp>
        <p:nvSpPr>
          <p:cNvPr id="3" name="Content Placeholder 2"/>
          <p:cNvSpPr>
            <a:spLocks noGrp="1"/>
          </p:cNvSpPr>
          <p:nvPr>
            <p:ph idx="1"/>
          </p:nvPr>
        </p:nvSpPr>
        <p:spPr>
          <a:xfrm>
            <a:off x="838200" y="1042988"/>
            <a:ext cx="10515600" cy="5414962"/>
          </a:xfrm>
        </p:spPr>
        <p:txBody>
          <a:bodyPr>
            <a:normAutofit lnSpcReduction="10000"/>
          </a:bodyPr>
          <a:lstStyle/>
          <a:p>
            <a:pPr algn="just"/>
            <a:r>
              <a:rPr lang="en-US" dirty="0">
                <a:solidFill>
                  <a:srgbClr val="C00000"/>
                </a:solidFill>
              </a:rPr>
              <a:t>Remove </a:t>
            </a:r>
            <a:r>
              <a:rPr lang="en-US" dirty="0" smtClean="0">
                <a:solidFill>
                  <a:srgbClr val="C00000"/>
                </a:solidFill>
              </a:rPr>
              <a:t>Collinearity: </a:t>
            </a:r>
            <a:r>
              <a:rPr lang="en-US" dirty="0" smtClean="0"/>
              <a:t>It will not work when </a:t>
            </a:r>
            <a:r>
              <a:rPr lang="en-US" dirty="0"/>
              <a:t>you have </a:t>
            </a:r>
            <a:r>
              <a:rPr lang="en-US" dirty="0" smtClean="0"/>
              <a:t>highly correlated </a:t>
            </a:r>
            <a:r>
              <a:rPr lang="en-US" dirty="0"/>
              <a:t>input variables. Consider calculating pairwise correlations for your input </a:t>
            </a:r>
            <a:r>
              <a:rPr lang="en-US" dirty="0" smtClean="0"/>
              <a:t>data and </a:t>
            </a:r>
            <a:r>
              <a:rPr lang="en-US" dirty="0"/>
              <a:t>removing the most correlated</a:t>
            </a:r>
            <a:r>
              <a:rPr lang="en-US" dirty="0" smtClean="0"/>
              <a:t>.</a:t>
            </a:r>
          </a:p>
          <a:p>
            <a:pPr algn="just"/>
            <a:endParaRPr lang="en-US" dirty="0"/>
          </a:p>
          <a:p>
            <a:pPr algn="just"/>
            <a:r>
              <a:rPr lang="en-US" dirty="0" smtClean="0">
                <a:solidFill>
                  <a:srgbClr val="C00000"/>
                </a:solidFill>
              </a:rPr>
              <a:t>Gaussian Distributions: </a:t>
            </a:r>
            <a:r>
              <a:rPr lang="en-US" dirty="0"/>
              <a:t>Linear regression will make more reliable predictions if </a:t>
            </a:r>
            <a:r>
              <a:rPr lang="en-US" dirty="0" smtClean="0"/>
              <a:t>your input </a:t>
            </a:r>
            <a:r>
              <a:rPr lang="en-US" dirty="0"/>
              <a:t>and output variables have a Gaussian distribution. You may get some </a:t>
            </a:r>
            <a:r>
              <a:rPr lang="en-US" dirty="0" smtClean="0"/>
              <a:t>benefit using </a:t>
            </a:r>
            <a:r>
              <a:rPr lang="en-US" dirty="0"/>
              <a:t>transforms (e.g. log or BoxCox) on your variables to make their distribution </a:t>
            </a:r>
            <a:r>
              <a:rPr lang="en-US" dirty="0" smtClean="0"/>
              <a:t>more Gaussian </a:t>
            </a:r>
            <a:r>
              <a:rPr lang="en-US" dirty="0"/>
              <a:t>looking</a:t>
            </a:r>
            <a:r>
              <a:rPr lang="en-US" dirty="0" smtClean="0"/>
              <a:t>.</a:t>
            </a:r>
          </a:p>
          <a:p>
            <a:pPr algn="just"/>
            <a:endParaRPr lang="en-US" dirty="0" smtClean="0"/>
          </a:p>
          <a:p>
            <a:pPr algn="just"/>
            <a:r>
              <a:rPr lang="en-US" dirty="0">
                <a:solidFill>
                  <a:srgbClr val="C00000"/>
                </a:solidFill>
              </a:rPr>
              <a:t>Rescale Inputs: </a:t>
            </a:r>
            <a:r>
              <a:rPr lang="en-US" dirty="0"/>
              <a:t>Linear regression will often make more reliable predictions if you </a:t>
            </a:r>
            <a:r>
              <a:rPr lang="en-US" dirty="0" smtClean="0"/>
              <a:t>rescale input </a:t>
            </a:r>
            <a:r>
              <a:rPr lang="en-US" dirty="0"/>
              <a:t>variables using standardization or normalization.</a:t>
            </a:r>
          </a:p>
        </p:txBody>
      </p:sp>
    </p:spTree>
    <p:extLst>
      <p:ext uri="{BB962C8B-B14F-4D97-AF65-F5344CB8AC3E}">
        <p14:creationId xmlns:p14="http://schemas.microsoft.com/office/powerpoint/2010/main" val="3267060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2990</TotalTime>
  <Words>1197</Words>
  <Application>Microsoft Office PowerPoint</Application>
  <PresentationFormat>Widescreen</PresentationFormat>
  <Paragraphs>85</Paragraphs>
  <Slides>18</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Linear Regression</vt:lpstr>
      <vt:lpstr>Linear Regression</vt:lpstr>
      <vt:lpstr>Linear Regression: Background</vt:lpstr>
      <vt:lpstr>Linear Regression Model Representation</vt:lpstr>
      <vt:lpstr>Contd.</vt:lpstr>
      <vt:lpstr>Hidden</vt:lpstr>
      <vt:lpstr>Linear Regression Model Learning</vt:lpstr>
      <vt:lpstr>Preparing Data For Linear Regression</vt:lpstr>
      <vt:lpstr>Contd. </vt:lpstr>
      <vt:lpstr>DETECTING AND CORRECTING MULTICOLLINEARITY PROBLEM IN REGRESSION MODEL </vt:lpstr>
      <vt:lpstr>How to detect multicollinearity?</vt:lpstr>
      <vt:lpstr>Correcting Multicollinearity</vt:lpstr>
      <vt:lpstr>PowerPoint Presentation</vt:lpstr>
      <vt:lpstr>Assumptions: Linear Regression Model</vt:lpstr>
      <vt:lpstr>Contd.</vt:lpstr>
      <vt:lpstr>Simple Linear Regression</vt:lpstr>
      <vt:lpstr>Cont.</vt:lpstr>
      <vt:lpstr>Why Normal Distribution: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59</cp:revision>
  <dcterms:created xsi:type="dcterms:W3CDTF">2018-01-03T17:08:57Z</dcterms:created>
  <dcterms:modified xsi:type="dcterms:W3CDTF">2018-04-08T13:12:08Z</dcterms:modified>
</cp:coreProperties>
</file>