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sldIdLst>
    <p:sldId id="322" r:id="rId2"/>
    <p:sldId id="323" r:id="rId3"/>
    <p:sldId id="325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2" r:id="rId17"/>
    <p:sldId id="339" r:id="rId18"/>
    <p:sldId id="340" r:id="rId19"/>
    <p:sldId id="341" r:id="rId20"/>
    <p:sldId id="354" r:id="rId21"/>
    <p:sldId id="343" r:id="rId22"/>
    <p:sldId id="344" r:id="rId23"/>
    <p:sldId id="345" r:id="rId24"/>
    <p:sldId id="311" r:id="rId25"/>
    <p:sldId id="346" r:id="rId26"/>
    <p:sldId id="347" r:id="rId27"/>
    <p:sldId id="348" r:id="rId28"/>
  </p:sldIdLst>
  <p:sldSz cx="9144000" cy="6858000" type="screen4x3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2" y="96"/>
      </p:cViewPr>
      <p:guideLst>
        <p:guide orient="horz" pos="2136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Naive </a:t>
            </a:r>
            <a:r>
              <a:rPr lang="en-US" dirty="0" smtClean="0">
                <a:solidFill>
                  <a:srgbClr val="C00000"/>
                </a:solidFill>
              </a:rPr>
              <a:t>Bayes Classifier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Naive Bayes is a simple but surprisingly powerful algorithm for predictive modeling. We will discuss-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/>
              <a:t>The </a:t>
            </a:r>
            <a:r>
              <a:rPr lang="en-US" sz="2800" i="1" dirty="0" smtClean="0">
                <a:solidFill>
                  <a:schemeClr val="tx2"/>
                </a:solidFill>
              </a:rPr>
              <a:t>representations</a:t>
            </a:r>
            <a:r>
              <a:rPr lang="en-US" sz="2800" dirty="0" smtClean="0"/>
              <a:t> </a:t>
            </a:r>
            <a:r>
              <a:rPr lang="en-US" sz="2800" dirty="0"/>
              <a:t>used by naive </a:t>
            </a:r>
            <a:r>
              <a:rPr lang="en-US" sz="2800" dirty="0" smtClean="0"/>
              <a:t>Bayes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How </a:t>
            </a:r>
            <a:r>
              <a:rPr lang="en-US" sz="2800" dirty="0" smtClean="0"/>
              <a:t>it </a:t>
            </a:r>
            <a:r>
              <a:rPr lang="en-US" sz="2800" i="1" dirty="0" smtClean="0">
                <a:solidFill>
                  <a:schemeClr val="tx2"/>
                </a:solidFill>
              </a:rPr>
              <a:t>learn</a:t>
            </a:r>
            <a:r>
              <a:rPr lang="en-US" sz="2800" dirty="0" smtClean="0"/>
              <a:t> from </a:t>
            </a:r>
            <a:r>
              <a:rPr lang="en-US" sz="2800" dirty="0"/>
              <a:t>training </a:t>
            </a:r>
            <a:r>
              <a:rPr lang="en-US" sz="2800" dirty="0" smtClean="0"/>
              <a:t>data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How a learned model can be used to make </a:t>
            </a:r>
            <a:r>
              <a:rPr lang="en-US" sz="2800" i="1" dirty="0" smtClean="0">
                <a:solidFill>
                  <a:schemeClr val="tx2"/>
                </a:solidFill>
              </a:rPr>
              <a:t>predictions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0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Conditional Probability with Bayes Theorem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P(A/B)= </a:t>
            </a:r>
            <a:r>
              <a:rPr lang="en-US" dirty="0"/>
              <a:t>p(A</a:t>
            </a:r>
            <a:r>
              <a:rPr lang="en-US" b="1" dirty="0"/>
              <a:t> ∩ </a:t>
            </a:r>
            <a:r>
              <a:rPr lang="en-US" dirty="0"/>
              <a:t>B) </a:t>
            </a:r>
            <a:r>
              <a:rPr lang="en-US" dirty="0" smtClean="0"/>
              <a:t>/p(B)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/>
              <a:t>P(A/B</a:t>
            </a:r>
            <a:r>
              <a:rPr lang="en-US" sz="2800" dirty="0" smtClean="0"/>
              <a:t>)- probability of event A, given that event B occurred. Probability of event A is depend on what happened with event B. Bayes theorem can be written as:</a:t>
            </a:r>
          </a:p>
          <a:p>
            <a:pPr marL="0" indent="0">
              <a:buNone/>
            </a:pPr>
            <a:r>
              <a:rPr lang="en-US" dirty="0" smtClean="0">
                <a:latin typeface="+mn-ea"/>
                <a:sym typeface="+mn-ea"/>
              </a:rPr>
              <a:t>           P(A|B</a:t>
            </a:r>
            <a:r>
              <a:rPr lang="en-US" dirty="0">
                <a:latin typeface="+mn-ea"/>
                <a:sym typeface="+mn-ea"/>
              </a:rPr>
              <a:t>) = </a:t>
            </a:r>
            <a:r>
              <a:rPr lang="en-US" u="sng" dirty="0" smtClean="0">
                <a:latin typeface="+mn-ea"/>
                <a:sym typeface="+mn-ea"/>
              </a:rPr>
              <a:t>P(B|A) * </a:t>
            </a:r>
            <a:r>
              <a:rPr lang="en-US" u="sng" dirty="0">
                <a:latin typeface="+mn-ea"/>
                <a:sym typeface="+mn-ea"/>
              </a:rPr>
              <a:t>P(A) </a:t>
            </a:r>
            <a:r>
              <a:rPr lang="en-US" u="sng" dirty="0" smtClean="0">
                <a:latin typeface="+mn-ea"/>
                <a:sym typeface="+mn-ea"/>
              </a:rPr>
              <a:t> </a:t>
            </a:r>
            <a:endParaRPr lang="en-US" u="sng" dirty="0">
              <a:latin typeface="+mn-ea"/>
            </a:endParaRPr>
          </a:p>
          <a:p>
            <a:pPr indent="0">
              <a:buNone/>
            </a:pPr>
            <a:r>
              <a:rPr lang="en-US" dirty="0">
                <a:latin typeface="+mn-ea"/>
                <a:sym typeface="+mn-ea"/>
              </a:rPr>
              <a:t>                   </a:t>
            </a:r>
            <a:r>
              <a:rPr lang="en-US" dirty="0" smtClean="0">
                <a:latin typeface="+mn-ea"/>
                <a:sym typeface="+mn-ea"/>
              </a:rPr>
              <a:t>          P(B</a:t>
            </a:r>
            <a:r>
              <a:rPr lang="en-US" dirty="0">
                <a:latin typeface="+mn-ea"/>
                <a:sym typeface="+mn-ea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en-US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latin typeface="+mn-ea"/>
                <a:sym typeface="+mn-ea"/>
              </a:rPr>
              <a:t>  </a:t>
            </a:r>
            <a:r>
              <a:rPr lang="en-US" sz="2400" dirty="0" smtClean="0">
                <a:latin typeface="+mn-ea"/>
                <a:sym typeface="+mn-ea"/>
              </a:rPr>
              <a:t>P(</a:t>
            </a:r>
            <a:r>
              <a:rPr lang="en-US" sz="2400" dirty="0" err="1" smtClean="0">
                <a:latin typeface="+mn-ea"/>
                <a:sym typeface="+mn-ea"/>
              </a:rPr>
              <a:t>spam|lottery</a:t>
            </a:r>
            <a:r>
              <a:rPr lang="en-US" sz="2400" dirty="0" smtClean="0">
                <a:latin typeface="+mn-ea"/>
                <a:sym typeface="+mn-ea"/>
              </a:rPr>
              <a:t>) </a:t>
            </a:r>
            <a:r>
              <a:rPr lang="en-US" sz="2400" dirty="0">
                <a:latin typeface="+mn-ea"/>
                <a:sym typeface="+mn-ea"/>
              </a:rPr>
              <a:t>= </a:t>
            </a:r>
            <a:r>
              <a:rPr lang="en-US" sz="2400" u="sng" dirty="0" smtClean="0">
                <a:latin typeface="+mn-ea"/>
                <a:sym typeface="+mn-ea"/>
              </a:rPr>
              <a:t>P(</a:t>
            </a:r>
            <a:r>
              <a:rPr lang="en-US" sz="2400" u="sng" dirty="0" err="1" smtClean="0">
                <a:latin typeface="+mn-ea"/>
                <a:sym typeface="+mn-ea"/>
              </a:rPr>
              <a:t>lottery|spam</a:t>
            </a:r>
            <a:r>
              <a:rPr lang="en-US" sz="2400" u="sng" dirty="0" smtClean="0">
                <a:latin typeface="+mn-ea"/>
                <a:sym typeface="+mn-ea"/>
              </a:rPr>
              <a:t>) </a:t>
            </a:r>
            <a:r>
              <a:rPr lang="en-US" sz="2400" u="sng" dirty="0">
                <a:latin typeface="+mn-ea"/>
                <a:sym typeface="+mn-ea"/>
              </a:rPr>
              <a:t>* </a:t>
            </a:r>
            <a:r>
              <a:rPr lang="en-US" sz="2400" u="sng" dirty="0" smtClean="0">
                <a:latin typeface="+mn-ea"/>
                <a:sym typeface="+mn-ea"/>
              </a:rPr>
              <a:t>P(spam)  </a:t>
            </a:r>
            <a:endParaRPr lang="en-US" sz="2400" u="sng" dirty="0">
              <a:latin typeface="+mn-ea"/>
            </a:endParaRPr>
          </a:p>
          <a:p>
            <a:pPr indent="0">
              <a:buNone/>
            </a:pPr>
            <a:r>
              <a:rPr lang="en-US" sz="2400" dirty="0">
                <a:latin typeface="+mn-ea"/>
                <a:sym typeface="+mn-ea"/>
              </a:rPr>
              <a:t>                             </a:t>
            </a:r>
            <a:r>
              <a:rPr lang="en-US" sz="2400" dirty="0" smtClean="0">
                <a:latin typeface="+mn-ea"/>
                <a:sym typeface="+mn-ea"/>
              </a:rPr>
              <a:t>          P(lottery)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59632" y="1327029"/>
            <a:ext cx="295232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9200" y="1418093"/>
            <a:ext cx="295232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 Probability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9200" y="3933056"/>
            <a:ext cx="295232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Marginal Likelihood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926124"/>
            <a:ext cx="295232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Posterior Probability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35896" y="2191125"/>
            <a:ext cx="360040" cy="44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5364" y="2282189"/>
            <a:ext cx="0" cy="4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1933364" y="3212976"/>
            <a:ext cx="0" cy="71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5580112" y="3632297"/>
            <a:ext cx="725252" cy="30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Learn a Naive Bayes Model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Learning a naive Bayes model from your training data is fast. Training is fast because only </a:t>
            </a:r>
            <a:r>
              <a:rPr lang="en-US" sz="2200" dirty="0" smtClean="0"/>
              <a:t>the probability </a:t>
            </a:r>
            <a:r>
              <a:rPr lang="en-US" sz="2200" dirty="0"/>
              <a:t>of each class and the probability of each class given </a:t>
            </a:r>
            <a:r>
              <a:rPr lang="en-US" sz="2200" dirty="0" smtClean="0"/>
              <a:t>different </a:t>
            </a:r>
            <a:r>
              <a:rPr lang="en-US" sz="2200" dirty="0"/>
              <a:t>input (x) values </a:t>
            </a:r>
            <a:r>
              <a:rPr lang="en-US" sz="2200" dirty="0" smtClean="0"/>
              <a:t>need to </a:t>
            </a:r>
            <a:r>
              <a:rPr lang="en-US" sz="2200" dirty="0"/>
              <a:t>be calculated. </a:t>
            </a:r>
            <a:r>
              <a:rPr lang="en-US" sz="2200" dirty="0">
                <a:solidFill>
                  <a:srgbClr val="002060"/>
                </a:solidFill>
              </a:rPr>
              <a:t>No </a:t>
            </a:r>
            <a:r>
              <a:rPr lang="en-US" sz="2200" dirty="0" smtClean="0">
                <a:solidFill>
                  <a:srgbClr val="002060"/>
                </a:solidFill>
              </a:rPr>
              <a:t>coefficients</a:t>
            </a:r>
            <a:r>
              <a:rPr lang="en-US" sz="2200" dirty="0" smtClean="0"/>
              <a:t> </a:t>
            </a:r>
            <a:r>
              <a:rPr lang="en-US" sz="2200" dirty="0"/>
              <a:t>need to be </a:t>
            </a:r>
            <a:r>
              <a:rPr lang="en-US" sz="2200" dirty="0" smtClean="0"/>
              <a:t>fitted </a:t>
            </a:r>
            <a:r>
              <a:rPr lang="en-US" sz="2200" dirty="0"/>
              <a:t>by optimization procedures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Calculating Class </a:t>
            </a:r>
            <a:r>
              <a:rPr lang="en-US" sz="2400" dirty="0" smtClean="0">
                <a:solidFill>
                  <a:srgbClr val="002060"/>
                </a:solidFill>
              </a:rPr>
              <a:t>Probabilities</a:t>
            </a:r>
          </a:p>
          <a:p>
            <a:pPr marL="0" indent="0" algn="just">
              <a:buNone/>
            </a:pPr>
            <a:r>
              <a:rPr lang="en-US" sz="2400" dirty="0"/>
              <a:t>The class probabilities are simply the frequency of instances that belong to each class </a:t>
            </a:r>
            <a:r>
              <a:rPr lang="en-US" sz="2400" dirty="0" smtClean="0"/>
              <a:t>divided by </a:t>
            </a:r>
            <a:r>
              <a:rPr lang="en-US" sz="2400" dirty="0"/>
              <a:t>the total number of </a:t>
            </a:r>
            <a:r>
              <a:rPr lang="en-US" sz="2400" dirty="0" smtClean="0"/>
              <a:t>instances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653136"/>
            <a:ext cx="46958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600816" cy="4987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002060"/>
                </a:solidFill>
              </a:rPr>
              <a:t>Calculating Conditional </a:t>
            </a:r>
            <a:r>
              <a:rPr lang="en-US" sz="2200" dirty="0" smtClean="0">
                <a:solidFill>
                  <a:srgbClr val="002060"/>
                </a:solidFill>
              </a:rPr>
              <a:t>Probabilities:</a:t>
            </a:r>
          </a:p>
          <a:p>
            <a:pPr marL="0" indent="0" algn="just">
              <a:buNone/>
            </a:pPr>
            <a:r>
              <a:rPr lang="en-US" sz="2200" dirty="0"/>
              <a:t>The conditional probabilities are the frequency of </a:t>
            </a:r>
            <a:r>
              <a:rPr lang="en-US" sz="2200" dirty="0">
                <a:solidFill>
                  <a:srgbClr val="C00000"/>
                </a:solidFill>
              </a:rPr>
              <a:t>each attribute </a:t>
            </a:r>
            <a:r>
              <a:rPr lang="en-US" sz="2200" dirty="0"/>
              <a:t>value for a </a:t>
            </a:r>
            <a:r>
              <a:rPr lang="en-US" sz="2200" dirty="0">
                <a:solidFill>
                  <a:srgbClr val="C00000"/>
                </a:solidFill>
              </a:rPr>
              <a:t>given class </a:t>
            </a:r>
            <a:r>
              <a:rPr lang="en-US" sz="2200" dirty="0" smtClean="0"/>
              <a:t>value divided </a:t>
            </a:r>
            <a:r>
              <a:rPr lang="en-US" sz="2200" dirty="0"/>
              <a:t>by the frequency of instances with that class value. For example, if a weather </a:t>
            </a:r>
            <a:r>
              <a:rPr lang="en-US" sz="2200" dirty="0" smtClean="0"/>
              <a:t>attribute had </a:t>
            </a:r>
            <a:r>
              <a:rPr lang="en-US" sz="2200" dirty="0"/>
              <a:t>the values sunny and rainy and the class attribute had the class values go-out </a:t>
            </a:r>
            <a:r>
              <a:rPr lang="en-US" sz="2200" dirty="0" smtClean="0"/>
              <a:t>and stay-home</a:t>
            </a:r>
            <a:r>
              <a:rPr lang="en-US" sz="2200" dirty="0"/>
              <a:t>, then the conditional probabilities of each weather value for each class value </a:t>
            </a:r>
            <a:r>
              <a:rPr lang="en-US" sz="2200" dirty="0" smtClean="0"/>
              <a:t>could be </a:t>
            </a:r>
            <a:r>
              <a:rPr lang="en-US" sz="2200" dirty="0"/>
              <a:t>calculated as: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52936"/>
            <a:ext cx="86008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Make Predictions With a Naive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Using our example above, if we had a new instance with the weather of sunny, we </a:t>
            </a:r>
            <a:r>
              <a:rPr lang="en-US" sz="2200" dirty="0" smtClean="0"/>
              <a:t>can calculate: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We can choose the class that has the largest calculated value. We can turn these values </a:t>
            </a:r>
            <a:r>
              <a:rPr lang="en-US" sz="2200" dirty="0" smtClean="0"/>
              <a:t>into probabilities </a:t>
            </a:r>
            <a:r>
              <a:rPr lang="en-US" sz="2200" dirty="0"/>
              <a:t>by normalizing them as follows: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689477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581128"/>
            <a:ext cx="5429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Multiple Features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If we had more input variables we could extend the above example. For example, </a:t>
            </a:r>
            <a:r>
              <a:rPr lang="en-US" sz="2200" dirty="0" smtClean="0"/>
              <a:t>pretend we </a:t>
            </a:r>
            <a:r>
              <a:rPr lang="en-US" sz="2200" dirty="0"/>
              <a:t>have a car attribute with the values working and broken. We can multiply this </a:t>
            </a:r>
            <a:r>
              <a:rPr lang="en-US" sz="2200" dirty="0" smtClean="0"/>
              <a:t>probability into </a:t>
            </a:r>
            <a:r>
              <a:rPr lang="en-US" sz="2200" dirty="0"/>
              <a:t>the equation. For example below is the calculation for the go-out class label with </a:t>
            </a:r>
            <a:r>
              <a:rPr lang="en-US" sz="2200" dirty="0" smtClean="0"/>
              <a:t>the addition </a:t>
            </a:r>
            <a:r>
              <a:rPr lang="en-US" sz="2200" dirty="0"/>
              <a:t>of the car input variable set to working</a:t>
            </a:r>
            <a:r>
              <a:rPr lang="en-US" sz="2200" dirty="0" smtClean="0"/>
              <a:t>: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25365"/>
            <a:ext cx="547260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C</a:t>
            </a:r>
            <a:r>
              <a:rPr lang="en-US" sz="2800" dirty="0" smtClean="0"/>
              <a:t>- Class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L</a:t>
            </a:r>
            <a:r>
              <a:rPr lang="en-US" sz="2800" dirty="0" smtClean="0"/>
              <a:t>- level/attribute of class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-Features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1/Z</a:t>
            </a:r>
            <a:r>
              <a:rPr lang="en-US" sz="2800" dirty="0" smtClean="0"/>
              <a:t>= Scaling factor to convert likelihood value to probability</a:t>
            </a:r>
          </a:p>
          <a:p>
            <a:pPr marL="0" indent="0" algn="just">
              <a:buNone/>
            </a:pPr>
            <a:r>
              <a:rPr lang="en-US" sz="2800" dirty="0" smtClean="0"/>
              <a:t>                          -------*-------*-------*-------</a:t>
            </a:r>
          </a:p>
          <a:p>
            <a:pPr marL="0" indent="0" algn="just">
              <a:buNone/>
            </a:pPr>
            <a:r>
              <a:rPr lang="en-US" sz="2800" dirty="0" smtClean="0"/>
              <a:t>Refer Example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ML1- 89-92</a:t>
            </a:r>
          </a:p>
          <a:p>
            <a:pPr marL="0" indent="0" algn="just">
              <a:buNone/>
            </a:pP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021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16112" y="588149"/>
                <a:ext cx="615617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,....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12" y="588149"/>
                <a:ext cx="615617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9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13674"/>
              </p:ext>
            </p:extLst>
          </p:nvPr>
        </p:nvGraphicFramePr>
        <p:xfrm>
          <a:off x="457200" y="1138238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Lottery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No-spam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982368"/>
              </p:ext>
            </p:extLst>
          </p:nvPr>
        </p:nvGraphicFramePr>
        <p:xfrm>
          <a:off x="457200" y="378904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Lottery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No-spam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79/80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P(spam/Lottery=Yes)= P(Lottery=yes/spam)*p(spam) / p(lottery)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= (4/20)*(20/100)  /  (5/100)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= 0.80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P(no-spam/Lottery=yes)= P(Lottery=yes/no-spam</a:t>
            </a:r>
            <a:r>
              <a:rPr lang="en-US" sz="2000" dirty="0"/>
              <a:t>)*</a:t>
            </a:r>
            <a:r>
              <a:rPr lang="en-US" sz="2000" dirty="0" smtClean="0"/>
              <a:t>p(no-spam</a:t>
            </a:r>
            <a:r>
              <a:rPr lang="en-US" sz="2000" dirty="0"/>
              <a:t>) / p(lottery)</a:t>
            </a:r>
          </a:p>
          <a:p>
            <a:pPr marL="0" indent="0">
              <a:buNone/>
            </a:pPr>
            <a:r>
              <a:rPr lang="en-US" sz="2000" dirty="0"/>
              <a:t>                                      = </a:t>
            </a:r>
            <a:r>
              <a:rPr lang="en-US" sz="2000" dirty="0" smtClean="0"/>
              <a:t>(1/80)*(80/100</a:t>
            </a:r>
            <a:r>
              <a:rPr lang="en-US" sz="2000" dirty="0"/>
              <a:t>)  /  (5/100)</a:t>
            </a:r>
          </a:p>
          <a:p>
            <a:pPr marL="0" indent="0">
              <a:buNone/>
            </a:pPr>
            <a:r>
              <a:rPr lang="en-US" sz="2000" dirty="0"/>
              <a:t>                                      = </a:t>
            </a:r>
            <a:r>
              <a:rPr lang="en-US" sz="2000" dirty="0" smtClean="0"/>
              <a:t>0.20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Naïve Bayes Classifier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Strength:</a:t>
            </a:r>
          </a:p>
          <a:p>
            <a:pPr algn="just"/>
            <a:r>
              <a:rPr lang="en-US" dirty="0" smtClean="0"/>
              <a:t>Simple, fast, very effective</a:t>
            </a:r>
          </a:p>
          <a:p>
            <a:pPr algn="just"/>
            <a:r>
              <a:rPr lang="en-US" dirty="0" smtClean="0"/>
              <a:t>Does well with noisy and missing data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Weakness:</a:t>
            </a:r>
          </a:p>
          <a:p>
            <a:pPr algn="just"/>
            <a:r>
              <a:rPr lang="en-US" dirty="0" smtClean="0"/>
              <a:t>Assumption- equal importance and independent feature</a:t>
            </a:r>
          </a:p>
          <a:p>
            <a:pPr algn="just"/>
            <a:r>
              <a:rPr lang="en-US" dirty="0" smtClean="0"/>
              <a:t>Not ideal for dataset with many numeric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Background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Weather forecasting-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“70% chance of rain”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it is calculated?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C00000"/>
                </a:solidFill>
                <a:sym typeface="+mn-ea"/>
              </a:rPr>
              <a:t> </a:t>
            </a:r>
            <a:br>
              <a:rPr lang="en-US" sz="4800" dirty="0">
                <a:solidFill>
                  <a:srgbClr val="C00000"/>
                </a:solidFill>
                <a:sym typeface="+mn-ea"/>
              </a:rPr>
            </a:br>
            <a:r>
              <a:rPr lang="en-US" sz="4800" dirty="0">
                <a:solidFill>
                  <a:srgbClr val="C00000"/>
                </a:solidFill>
                <a:sym typeface="+mn-ea"/>
              </a:rPr>
              <a:t>Pros and Cons of Naive Bayes</a:t>
            </a:r>
            <a:r>
              <a:rPr lang="en-US" sz="4800" dirty="0">
                <a:solidFill>
                  <a:srgbClr val="C00000"/>
                </a:solidFill>
              </a:rPr>
              <a:t/>
            </a:r>
            <a:br>
              <a:rPr lang="en-US" sz="4800" dirty="0">
                <a:solidFill>
                  <a:srgbClr val="C00000"/>
                </a:solidFill>
              </a:rPr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PROS:</a:t>
            </a:r>
          </a:p>
          <a:p>
            <a:pPr marL="0" indent="0" algn="just"/>
            <a:r>
              <a:rPr lang="en-US" sz="2800" dirty="0">
                <a:sym typeface="+mn-ea"/>
              </a:rPr>
              <a:t> Easy and fast to predict class and perform well in 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multi class prediction</a:t>
            </a:r>
            <a:r>
              <a:rPr lang="en-US" sz="2800" dirty="0">
                <a:sym typeface="+mn-ea"/>
              </a:rPr>
              <a:t>.</a:t>
            </a:r>
            <a:endParaRPr lang="en-US" sz="2800" dirty="0"/>
          </a:p>
          <a:p>
            <a:pPr marL="0" indent="0" algn="just"/>
            <a:r>
              <a:rPr lang="en-US" sz="2800" dirty="0">
                <a:sym typeface="+mn-ea"/>
              </a:rPr>
              <a:t> Naive Bayes classifier requires 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less training data</a:t>
            </a:r>
            <a:r>
              <a:rPr lang="en-US" sz="2800" dirty="0">
                <a:sym typeface="+mn-ea"/>
              </a:rPr>
              <a:t>.</a:t>
            </a:r>
            <a:endParaRPr lang="en-US" sz="2800" dirty="0"/>
          </a:p>
          <a:p>
            <a:pPr marL="0" indent="0" algn="just"/>
            <a:r>
              <a:rPr lang="en-US" sz="2800" dirty="0">
                <a:sym typeface="+mn-ea"/>
              </a:rPr>
              <a:t>It perform well in case of categorical input variables compared to numerical variable(s)</a:t>
            </a:r>
            <a:endParaRPr lang="en-US" sz="2800" dirty="0"/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CONS: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  <a:sym typeface="+mn-ea"/>
              </a:rPr>
              <a:t>Zero Frequency</a:t>
            </a:r>
            <a:endParaRPr lang="en-US" sz="2800" i="1" dirty="0">
              <a:solidFill>
                <a:srgbClr val="FF0000"/>
              </a:solidFill>
            </a:endParaRPr>
          </a:p>
          <a:p>
            <a:pPr marL="0" indent="0" algn="just"/>
            <a:r>
              <a:rPr lang="en-US" sz="2800" dirty="0" smtClean="0">
                <a:sym typeface="+mn-ea"/>
              </a:rPr>
              <a:t>Naive </a:t>
            </a:r>
            <a:r>
              <a:rPr lang="en-US" sz="2800" dirty="0">
                <a:sym typeface="+mn-ea"/>
              </a:rPr>
              <a:t>Bayes is </a:t>
            </a:r>
            <a:r>
              <a:rPr lang="en-US" sz="2800" dirty="0" smtClean="0">
                <a:sym typeface="+mn-ea"/>
              </a:rPr>
              <a:t>based </a:t>
            </a:r>
            <a:r>
              <a:rPr lang="en-US" sz="2800" dirty="0">
                <a:sym typeface="+mn-ea"/>
              </a:rPr>
              <a:t>on the assumption of independent predictors.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/>
            <a:endParaRPr lang="en-US" sz="2800" dirty="0"/>
          </a:p>
          <a:p>
            <a:pPr marL="0" indent="0" algn="just"/>
            <a:endParaRPr lang="en-US" sz="2800" dirty="0"/>
          </a:p>
          <a:p>
            <a:pPr marL="0" indent="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4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Zero Problem/Laplace Estimator (smoothing)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Suppose, </a:t>
            </a:r>
          </a:p>
          <a:p>
            <a:pPr marL="0" indent="0" algn="just">
              <a:buNone/>
            </a:pPr>
            <a:r>
              <a:rPr lang="en-US" dirty="0" smtClean="0"/>
              <a:t>we received a message containing four words (w1,w2,w3,w4)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27740"/>
              </p:ext>
            </p:extLst>
          </p:nvPr>
        </p:nvGraphicFramePr>
        <p:xfrm>
          <a:off x="457200" y="1138238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Lottery</a:t>
                      </a:r>
                    </a:p>
                    <a:p>
                      <a:pPr algn="ctr"/>
                      <a:r>
                        <a:rPr lang="en-US" sz="1800" dirty="0" smtClean="0"/>
                        <a:t>(w1)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Money</a:t>
                      </a:r>
                    </a:p>
                    <a:p>
                      <a:pPr algn="ctr"/>
                      <a:r>
                        <a:rPr lang="en-US" sz="1800" dirty="0" smtClean="0"/>
                        <a:t>(w2)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Groceries</a:t>
                      </a:r>
                    </a:p>
                    <a:p>
                      <a:pPr algn="ctr"/>
                      <a:r>
                        <a:rPr lang="en-US" sz="1800" dirty="0" smtClean="0"/>
                        <a:t>(w3)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offer</a:t>
                      </a:r>
                    </a:p>
                    <a:p>
                      <a:pPr algn="ctr"/>
                      <a:r>
                        <a:rPr lang="en-US" sz="1800" dirty="0" smtClean="0"/>
                        <a:t>(w4)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Likelihood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        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         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         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         No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4/20   16/20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10/20 10/20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0/20</a:t>
                      </a:r>
                      <a:r>
                        <a:rPr lang="en-US" sz="1800" dirty="0" smtClean="0"/>
                        <a:t>  20/20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12/20   8/20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No-spam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1/80 </a:t>
                      </a:r>
                      <a:r>
                        <a:rPr lang="en-US" sz="1800" dirty="0" smtClean="0"/>
                        <a:t>  79/80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14/80 66/80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8/80   71/80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23/80 57/80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5/100</a:t>
                      </a:r>
                    </a:p>
                    <a:p>
                      <a:r>
                        <a:rPr lang="en-US" sz="1800" baseline="0" dirty="0" smtClean="0"/>
                        <a:t>         </a:t>
                      </a:r>
                      <a:r>
                        <a:rPr lang="en-US" sz="1800" dirty="0" smtClean="0"/>
                        <a:t>95/100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24/100</a:t>
                      </a:r>
                    </a:p>
                    <a:p>
                      <a:r>
                        <a:rPr lang="en-US" sz="1800" dirty="0" smtClean="0"/>
                        <a:t>       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76/100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8/100</a:t>
                      </a:r>
                    </a:p>
                    <a:p>
                      <a:r>
                        <a:rPr lang="en-US" sz="1800" dirty="0" smtClean="0"/>
                        <a:t>        91/100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35/100</a:t>
                      </a:r>
                    </a:p>
                    <a:p>
                      <a:r>
                        <a:rPr lang="en-US" sz="1800" dirty="0" smtClean="0"/>
                        <a:t>       65/100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Likelihood of spam: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=(4/20)*(10/20)*(</a:t>
            </a:r>
            <a:r>
              <a:rPr lang="en-US" sz="2800" dirty="0" smtClean="0">
                <a:solidFill>
                  <a:srgbClr val="FF0000"/>
                </a:solidFill>
              </a:rPr>
              <a:t>0/20</a:t>
            </a:r>
            <a:r>
              <a:rPr lang="en-US" sz="2800" dirty="0" smtClean="0"/>
              <a:t>)*(12/20)*(20/100)   =0</a:t>
            </a:r>
          </a:p>
          <a:p>
            <a:pPr marL="0" indent="0">
              <a:buNone/>
            </a:pPr>
            <a:r>
              <a:rPr lang="en-US" dirty="0" smtClean="0"/>
              <a:t>Likelihood </a:t>
            </a:r>
            <a:r>
              <a:rPr lang="en-US" dirty="0"/>
              <a:t>of </a:t>
            </a:r>
            <a:r>
              <a:rPr lang="en-US" dirty="0" smtClean="0"/>
              <a:t>no-spam</a:t>
            </a:r>
            <a:r>
              <a:rPr lang="en-US" dirty="0"/>
              <a:t>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dirty="0" smtClean="0"/>
              <a:t>   =(</a:t>
            </a:r>
            <a:r>
              <a:rPr lang="en-US" sz="2800" dirty="0"/>
              <a:t>1/80)*(14/80)*(8/80)*(</a:t>
            </a:r>
            <a:r>
              <a:rPr lang="en-US" sz="2800" dirty="0" smtClean="0"/>
              <a:t>23/80)*(80/100) =0.00005</a:t>
            </a:r>
            <a:endParaRPr lang="en-US" sz="2800" dirty="0"/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Probability of Spam= 0/(0+0.00005)=0</a:t>
            </a:r>
          </a:p>
          <a:p>
            <a:pPr marL="0" indent="0">
              <a:buNone/>
            </a:pPr>
            <a:r>
              <a:rPr lang="en-US" dirty="0"/>
              <a:t>Probability of </a:t>
            </a:r>
            <a:r>
              <a:rPr lang="en-US" dirty="0" smtClean="0"/>
              <a:t>no-Spam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0.00005/(0+0.00005</a:t>
            </a:r>
            <a:r>
              <a:rPr lang="en-US" dirty="0"/>
              <a:t>)=1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800"/>
              </a:spcAft>
            </a:pPr>
            <a:r>
              <a:rPr lang="en-US" dirty="0" smtClean="0"/>
              <a:t>Because the probabilities in </a:t>
            </a:r>
            <a:r>
              <a:rPr lang="en-US" dirty="0" err="1"/>
              <a:t>N</a:t>
            </a:r>
            <a:r>
              <a:rPr lang="en-US" dirty="0" err="1" smtClean="0"/>
              <a:t>avie</a:t>
            </a:r>
            <a:r>
              <a:rPr lang="en-US" dirty="0" smtClean="0"/>
              <a:t> Bayes formula are multiple in a chain, this 0 percentage causes the posterior probability of spam to be zero.</a:t>
            </a:r>
          </a:p>
          <a:p>
            <a:pPr algn="just">
              <a:spcAft>
                <a:spcPts val="1800"/>
              </a:spcAft>
            </a:pPr>
            <a:r>
              <a:rPr lang="en-US" dirty="0" smtClean="0"/>
              <a:t>The absence of the word groceries in spam will always veto the other evidence and result in the probability of spam being zero.</a:t>
            </a:r>
          </a:p>
          <a:p>
            <a:pPr algn="just">
              <a:spcAft>
                <a:spcPts val="1800"/>
              </a:spcAft>
            </a:pPr>
            <a:r>
              <a:rPr lang="en-US" dirty="0">
                <a:sym typeface="+mn-ea"/>
              </a:rPr>
              <a:t>If categorical variable was not observed in training data set, then model will assign a 0 (zero) probability.</a:t>
            </a:r>
          </a:p>
          <a:p>
            <a:pPr algn="just">
              <a:spcAft>
                <a:spcPts val="18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0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206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dirty="0"/>
              <a:t>solution of this problem is </a:t>
            </a:r>
            <a:r>
              <a:rPr lang="en-US" sz="3200" dirty="0">
                <a:solidFill>
                  <a:schemeClr val="accent2"/>
                </a:solidFill>
              </a:rPr>
              <a:t>Laplace </a:t>
            </a:r>
            <a:r>
              <a:rPr lang="en-US" sz="3200" dirty="0" smtClean="0">
                <a:solidFill>
                  <a:schemeClr val="accent2"/>
                </a:solidFill>
              </a:rPr>
              <a:t>estimator</a:t>
            </a:r>
          </a:p>
          <a:p>
            <a:pPr algn="just"/>
            <a:r>
              <a:rPr lang="en-US" sz="3200" dirty="0"/>
              <a:t>The </a:t>
            </a:r>
            <a:r>
              <a:rPr lang="en-US" sz="3200" dirty="0" err="1"/>
              <a:t>laplace</a:t>
            </a:r>
            <a:r>
              <a:rPr lang="en-US" sz="3200" dirty="0"/>
              <a:t> estimator essentially adds a small number to each of the count in the frequency table, which </a:t>
            </a:r>
            <a:r>
              <a:rPr lang="en-US" sz="3200" dirty="0">
                <a:solidFill>
                  <a:srgbClr val="00B050"/>
                </a:solidFill>
              </a:rPr>
              <a:t>ensures</a:t>
            </a:r>
            <a:r>
              <a:rPr lang="en-US" sz="3200" dirty="0"/>
              <a:t> that each feature has a </a:t>
            </a:r>
            <a:r>
              <a:rPr lang="en-US" sz="3200" dirty="0">
                <a:solidFill>
                  <a:srgbClr val="00B050"/>
                </a:solidFill>
              </a:rPr>
              <a:t>nonzero probability</a:t>
            </a:r>
            <a:r>
              <a:rPr lang="en-US" sz="3200" dirty="0"/>
              <a:t>. Typically, </a:t>
            </a:r>
            <a:r>
              <a:rPr lang="en-US" sz="3200" dirty="0" err="1"/>
              <a:t>laplace</a:t>
            </a:r>
            <a:r>
              <a:rPr lang="en-US" sz="3200" dirty="0"/>
              <a:t> estimator is set to 1. </a:t>
            </a:r>
            <a:r>
              <a:rPr lang="en-US" sz="3200" dirty="0" smtClean="0"/>
              <a:t>It works as-</a:t>
            </a:r>
            <a:endParaRPr lang="en-US" sz="3200" dirty="0"/>
          </a:p>
          <a:p>
            <a:pPr algn="just"/>
            <a:endParaRPr lang="en-US" sz="3000" dirty="0">
              <a:sym typeface="+mn-ea"/>
            </a:endParaRPr>
          </a:p>
          <a:p>
            <a:pPr marL="0" indent="0">
              <a:buNone/>
            </a:pPr>
            <a:r>
              <a:rPr lang="en-US" sz="3200" dirty="0"/>
              <a:t>Likelihood of spam: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smtClean="0"/>
              <a:t>=(5/22)*(11/22)*(1/22)*(13/22)*(</a:t>
            </a:r>
            <a:r>
              <a:rPr lang="en-US" sz="3200" dirty="0"/>
              <a:t>20/100</a:t>
            </a:r>
            <a:r>
              <a:rPr lang="en-US" sz="3200" dirty="0" smtClean="0"/>
              <a:t>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3200" dirty="0" smtClean="0"/>
              <a:t>    =0.0006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Likelihood of no-spam: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smtClean="0"/>
              <a:t>=(2/82)*(15/82)*(9/82)*(24/82)*(</a:t>
            </a:r>
            <a:r>
              <a:rPr lang="en-US" sz="3200" dirty="0"/>
              <a:t>80/100) </a:t>
            </a:r>
            <a:endParaRPr lang="en-US" sz="3200" dirty="0" smtClean="0"/>
          </a:p>
          <a:p>
            <a:pPr marL="0" indent="0">
              <a:spcAft>
                <a:spcPts val="1800"/>
              </a:spcAft>
              <a:buNone/>
            </a:pPr>
            <a:r>
              <a:rPr lang="en-US" sz="3200" dirty="0"/>
              <a:t> </a:t>
            </a:r>
            <a:r>
              <a:rPr lang="en-US" sz="3200" dirty="0" smtClean="0"/>
              <a:t>  =0.0001</a:t>
            </a:r>
            <a:endParaRPr lang="en-US" sz="3200" dirty="0"/>
          </a:p>
          <a:p>
            <a:pPr algn="just"/>
            <a:endParaRPr lang="en-US" sz="3000" dirty="0">
              <a:latin typeface="Calibri" panose="020F0502020204030204" charset="0"/>
            </a:endParaRPr>
          </a:p>
          <a:p>
            <a:pPr algn="just"/>
            <a:endParaRPr lang="en-US" sz="4000" b="1" dirty="0">
              <a:solidFill>
                <a:schemeClr val="accent6">
                  <a:lumMod val="50000"/>
                </a:schemeClr>
              </a:solidFill>
              <a:latin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Naive Bayes can be extended to </a:t>
            </a:r>
            <a:r>
              <a:rPr lang="en-US" sz="2800" dirty="0">
                <a:solidFill>
                  <a:srgbClr val="0070C0"/>
                </a:solidFill>
              </a:rPr>
              <a:t>real-valued attributes</a:t>
            </a:r>
            <a:r>
              <a:rPr lang="en-US" sz="2800" dirty="0"/>
              <a:t>, most commonly by assuming a </a:t>
            </a:r>
            <a:r>
              <a:rPr lang="en-US" sz="2800" dirty="0" smtClean="0">
                <a:solidFill>
                  <a:srgbClr val="0070C0"/>
                </a:solidFill>
              </a:rPr>
              <a:t>Gaussian distribution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This </a:t>
            </a:r>
            <a:r>
              <a:rPr lang="en-US" sz="2800" dirty="0"/>
              <a:t>extension of naive Bayes is called </a:t>
            </a:r>
            <a:r>
              <a:rPr lang="en-US" sz="2800" dirty="0">
                <a:solidFill>
                  <a:srgbClr val="00B050"/>
                </a:solidFill>
              </a:rPr>
              <a:t>Gaussian Naive Bayes</a:t>
            </a:r>
            <a:r>
              <a:rPr lang="en-US" sz="2800" dirty="0" smtClean="0">
                <a:solidFill>
                  <a:srgbClr val="00B050"/>
                </a:solidFill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/>
              <a:t>Other </a:t>
            </a:r>
            <a:r>
              <a:rPr lang="en-US" sz="2800" dirty="0"/>
              <a:t>functions </a:t>
            </a:r>
            <a:r>
              <a:rPr lang="en-US" sz="2800" dirty="0" smtClean="0"/>
              <a:t>can be </a:t>
            </a:r>
            <a:r>
              <a:rPr lang="en-US" sz="2800" dirty="0"/>
              <a:t>used to estimate the distribution of the data, but the Gaussian (or Normal distribution) </a:t>
            </a:r>
            <a:r>
              <a:rPr lang="en-US" sz="2800" dirty="0" smtClean="0"/>
              <a:t>is the </a:t>
            </a:r>
            <a:r>
              <a:rPr lang="en-US" sz="2800" dirty="0"/>
              <a:t>easiest to work with because you only need to estimate the </a:t>
            </a:r>
            <a:r>
              <a:rPr lang="en-US" sz="2800" dirty="0">
                <a:solidFill>
                  <a:srgbClr val="0070C0"/>
                </a:solidFill>
              </a:rPr>
              <a:t>mean</a:t>
            </a:r>
            <a:r>
              <a:rPr lang="en-US" sz="2800" dirty="0"/>
              <a:t> and the </a:t>
            </a:r>
            <a:r>
              <a:rPr lang="en-US" sz="2800" dirty="0">
                <a:solidFill>
                  <a:srgbClr val="0070C0"/>
                </a:solidFill>
              </a:rPr>
              <a:t>standard </a:t>
            </a:r>
            <a:r>
              <a:rPr lang="en-US" sz="2800" dirty="0" smtClean="0">
                <a:solidFill>
                  <a:srgbClr val="0070C0"/>
                </a:solidFill>
              </a:rPr>
              <a:t>deviation </a:t>
            </a:r>
            <a:r>
              <a:rPr lang="en-US" sz="2800" dirty="0" smtClean="0"/>
              <a:t>from </a:t>
            </a:r>
            <a:r>
              <a:rPr lang="en-US" sz="2800" dirty="0"/>
              <a:t>your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2481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Learn a Gaussian Naive Bayes Model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C</a:t>
            </a:r>
            <a:r>
              <a:rPr lang="en-US" sz="2200" dirty="0" smtClean="0"/>
              <a:t>alculate </a:t>
            </a:r>
            <a:r>
              <a:rPr lang="en-US" sz="2200" dirty="0"/>
              <a:t>the mean and standard deviation values of </a:t>
            </a:r>
            <a:r>
              <a:rPr lang="en-US" sz="2200" dirty="0">
                <a:solidFill>
                  <a:srgbClr val="0070C0"/>
                </a:solidFill>
              </a:rPr>
              <a:t>each input </a:t>
            </a:r>
            <a:r>
              <a:rPr lang="en-US" sz="2200" dirty="0" smtClean="0"/>
              <a:t>variable (x</a:t>
            </a:r>
            <a:r>
              <a:rPr lang="en-US" sz="2200" dirty="0"/>
              <a:t>) for </a:t>
            </a:r>
            <a:r>
              <a:rPr lang="en-US" sz="2200" dirty="0">
                <a:solidFill>
                  <a:srgbClr val="0070C0"/>
                </a:solidFill>
              </a:rPr>
              <a:t>each </a:t>
            </a:r>
            <a:r>
              <a:rPr lang="en-US" sz="2200" dirty="0">
                <a:solidFill>
                  <a:schemeClr val="accent1"/>
                </a:solidFill>
              </a:rPr>
              <a:t>class </a:t>
            </a:r>
            <a:r>
              <a:rPr lang="en-US" sz="2200" b="1" dirty="0">
                <a:solidFill>
                  <a:schemeClr val="accent1"/>
                </a:solidFill>
              </a:rPr>
              <a:t>value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Where n is the number of instances and x are the values for an input variable in your </a:t>
            </a:r>
            <a:r>
              <a:rPr lang="en-US" sz="2200" dirty="0" smtClean="0"/>
              <a:t>training data</a:t>
            </a:r>
            <a:r>
              <a:rPr lang="en-US" sz="2200" dirty="0"/>
              <a:t>. We can calculate the standard deviation using the following equation: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60848"/>
            <a:ext cx="25146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5030792"/>
            <a:ext cx="5495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Make Predictions With a Gaussian Naive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Probabilities of new x values are calculated using the Gaussian Probability Density </a:t>
            </a:r>
            <a:r>
              <a:rPr lang="en-US" sz="2200" dirty="0" smtClean="0"/>
              <a:t>Function (PDF).</a:t>
            </a:r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r>
              <a:rPr lang="en-US" sz="2400" dirty="0"/>
              <a:t>For </a:t>
            </a:r>
            <a:r>
              <a:rPr lang="en-US" sz="2400" dirty="0" smtClean="0"/>
              <a:t>example, adapting </a:t>
            </a:r>
            <a:r>
              <a:rPr lang="en-US" sz="2400" dirty="0"/>
              <a:t>one of the above calculations with numerical values for weather and car: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25805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4802192"/>
            <a:ext cx="4962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Understanding Probability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probability of an event is estimated from observed data as number of trails in which event occurred divided by the total number of trails.</a:t>
            </a:r>
          </a:p>
          <a:p>
            <a:pPr algn="just"/>
            <a:r>
              <a:rPr lang="en-US" sz="2400" dirty="0" smtClean="0"/>
              <a:t>If it rained 3 out of 10 days with </a:t>
            </a:r>
            <a:r>
              <a:rPr lang="en-US" sz="2400" dirty="0" smtClean="0">
                <a:solidFill>
                  <a:srgbClr val="002060"/>
                </a:solidFill>
              </a:rPr>
              <a:t>similar condition </a:t>
            </a:r>
            <a:r>
              <a:rPr lang="en-US" sz="2400" dirty="0" smtClean="0"/>
              <a:t>as today, the probability of rain today can be estimated as 3/10=0.30 or 30%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</a:t>
            </a:r>
            <a:r>
              <a:rPr lang="en-US" sz="2400" i="1" dirty="0" smtClean="0"/>
              <a:t>p(rain) = 0.30</a:t>
            </a:r>
          </a:p>
          <a:p>
            <a:pPr marL="0" indent="0" algn="just">
              <a:buNone/>
            </a:pPr>
            <a:r>
              <a:rPr lang="en-US" sz="2400" dirty="0" smtClean="0"/>
              <a:t>The possibility of all the possible outcome of trail must always </a:t>
            </a:r>
            <a:r>
              <a:rPr lang="en-US" sz="2400" dirty="0" smtClean="0">
                <a:solidFill>
                  <a:srgbClr val="002060"/>
                </a:solidFill>
              </a:rPr>
              <a:t>sum to 1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Outcome of same event can not simultaneously happened and so </a:t>
            </a:r>
            <a:r>
              <a:rPr lang="en-US" sz="2400" dirty="0" smtClean="0">
                <a:solidFill>
                  <a:srgbClr val="002060"/>
                </a:solidFill>
              </a:rPr>
              <a:t>mutually exclusive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i="1" dirty="0" smtClean="0"/>
              <a:t>                                  p(</a:t>
            </a:r>
            <a:r>
              <a:rPr lang="en-US" sz="2400" i="1" dirty="0" smtClean="0">
                <a:latin typeface="Algerian" panose="04020705040A02060702" pitchFamily="82" charset="0"/>
              </a:rPr>
              <a:t>¬ </a:t>
            </a:r>
            <a:r>
              <a:rPr lang="en-US" sz="2400" i="1" dirty="0" smtClean="0"/>
              <a:t>rain</a:t>
            </a:r>
            <a:r>
              <a:rPr lang="en-US" sz="2400" i="1" dirty="0"/>
              <a:t>) </a:t>
            </a:r>
            <a:r>
              <a:rPr lang="en-US" sz="2400" i="1" dirty="0" smtClean="0"/>
              <a:t>= 1- 0.30 = 0.70</a:t>
            </a:r>
            <a:endParaRPr lang="en-US" sz="2400" i="1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95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Joint Probability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Often, we are interested in monitoring several non-mutually exclusive events for the same trails. We can link occurrence of one event based on the outcome of another event.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Example- </a:t>
            </a:r>
          </a:p>
          <a:p>
            <a:pPr marL="0" indent="0" algn="just">
              <a:buNone/>
            </a:pPr>
            <a:r>
              <a:rPr lang="en-US" sz="2400" dirty="0" smtClean="0"/>
              <a:t>Outcome (spam or not) of the email message contains the word ‘lottery’.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Event A- </a:t>
            </a:r>
            <a:r>
              <a:rPr lang="en-US" sz="2400" dirty="0" smtClean="0"/>
              <a:t>Given message is spam?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Event B- </a:t>
            </a:r>
            <a:r>
              <a:rPr lang="en-US" sz="2400" dirty="0" smtClean="0"/>
              <a:t>Message contains word ‘</a:t>
            </a:r>
            <a:r>
              <a:rPr lang="en-US" sz="2400" dirty="0"/>
              <a:t>lottery</a:t>
            </a:r>
            <a:r>
              <a:rPr lang="en-US" sz="2400" dirty="0" smtClean="0"/>
              <a:t>’ ?</a:t>
            </a:r>
          </a:p>
          <a:p>
            <a:pPr marL="0" indent="0" algn="just">
              <a:buNone/>
            </a:pPr>
            <a:r>
              <a:rPr lang="en-US" sz="2400" dirty="0" smtClean="0"/>
              <a:t>Occurrence of event-B is influencing the outcome of event-A?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6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686800" cy="5865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1720" y="2132856"/>
            <a:ext cx="2160240" cy="22322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54760" y="2137248"/>
            <a:ext cx="2314600" cy="2160240"/>
          </a:xfrm>
          <a:prstGeom prst="ellipse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7526" y="944724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with ‘lottery’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302" y="950041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without ‘lottery’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8636" y="4998173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message with ‘lottery’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7953" y="1897723"/>
            <a:ext cx="1070683" cy="135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4932040" y="1880828"/>
            <a:ext cx="2011052" cy="13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49538" y="3238369"/>
            <a:ext cx="2586" cy="177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5796136" y="4998173"/>
            <a:ext cx="288032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69360" y="5011566"/>
            <a:ext cx="1656184" cy="721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5400000">
            <a:off x="6873695" y="1215838"/>
            <a:ext cx="486054" cy="2065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5702" y="2491419"/>
            <a:ext cx="271079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Marginal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1720" y="2132856"/>
            <a:ext cx="2160240" cy="22322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92089" y="2121278"/>
            <a:ext cx="2314600" cy="2160240"/>
          </a:xfrm>
          <a:prstGeom prst="ellipse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7526" y="944724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with ‘lottery’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302" y="950041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without ‘lottery’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18845" y="4974595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message with ‘lottery’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7953" y="1897723"/>
            <a:ext cx="1070683" cy="135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4932040" y="1880828"/>
            <a:ext cx="2011052" cy="13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84411" y="3201398"/>
            <a:ext cx="2586" cy="177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1720" y="2132856"/>
            <a:ext cx="2160240" cy="22322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1760" y="2193159"/>
            <a:ext cx="2314600" cy="2160240"/>
          </a:xfrm>
          <a:prstGeom prst="ellipse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7526" y="944724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with ‘lottery’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302" y="950041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without ‘lottery’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720" y="4936849"/>
            <a:ext cx="27311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message with ‘lottery’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7953" y="1897723"/>
            <a:ext cx="643807" cy="9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4495727" y="1880828"/>
            <a:ext cx="2447365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7864" y="3244661"/>
            <a:ext cx="2586" cy="177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Degree of overlapping between these two proportion quantify the influence of one event on other. </a:t>
            </a:r>
          </a:p>
          <a:p>
            <a:pPr algn="just"/>
            <a:r>
              <a:rPr lang="en-US" dirty="0" smtClean="0"/>
              <a:t>P(spam </a:t>
            </a:r>
            <a:r>
              <a:rPr lang="en-US" b="1" dirty="0" smtClean="0"/>
              <a:t>∩ </a:t>
            </a:r>
            <a:r>
              <a:rPr lang="en-US" dirty="0" smtClean="0"/>
              <a:t>lottery) depends on the </a:t>
            </a:r>
            <a:r>
              <a:rPr lang="en-US" dirty="0" smtClean="0">
                <a:solidFill>
                  <a:srgbClr val="C00000"/>
                </a:solidFill>
              </a:rPr>
              <a:t>joint probability</a:t>
            </a:r>
            <a:r>
              <a:rPr lang="en-US" dirty="0" smtClean="0"/>
              <a:t> of the two event.</a:t>
            </a:r>
          </a:p>
          <a:p>
            <a:pPr algn="just"/>
            <a:r>
              <a:rPr lang="en-US" dirty="0" smtClean="0"/>
              <a:t>If two events are totally unrelated, they are called </a:t>
            </a:r>
            <a:r>
              <a:rPr lang="en-US" dirty="0" smtClean="0">
                <a:solidFill>
                  <a:srgbClr val="C00000"/>
                </a:solidFill>
              </a:rPr>
              <a:t>independent events.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independent event A and B, the joint probability can be expressed as: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            p(A</a:t>
            </a:r>
            <a:r>
              <a:rPr lang="en-US" b="1" dirty="0"/>
              <a:t> ∩ </a:t>
            </a:r>
            <a:r>
              <a:rPr lang="en-US" dirty="0" smtClean="0"/>
              <a:t>B) = p(A)*p(B)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Calculating the probability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dependent event</a:t>
            </a:r>
            <a:r>
              <a:rPr lang="en-US" dirty="0" smtClean="0"/>
              <a:t> is more complex.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Microsoft Office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Algerian</vt:lpstr>
      <vt:lpstr>Arial</vt:lpstr>
      <vt:lpstr>Calibri</vt:lpstr>
      <vt:lpstr>Cambria Math</vt:lpstr>
      <vt:lpstr>Office Theme</vt:lpstr>
      <vt:lpstr>Equation</vt:lpstr>
      <vt:lpstr>Naive Bayes Classifier</vt:lpstr>
      <vt:lpstr>Background</vt:lpstr>
      <vt:lpstr>Understanding Probability</vt:lpstr>
      <vt:lpstr>Understanding Joint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Conditional Probability with Bayes Theorem</vt:lpstr>
      <vt:lpstr>PowerPoint Presentation</vt:lpstr>
      <vt:lpstr>Learn a Naive Bayes Model From Data</vt:lpstr>
      <vt:lpstr>PowerPoint Presentation</vt:lpstr>
      <vt:lpstr>Make Predictions With a Naive Bayes Model</vt:lpstr>
      <vt:lpstr>Multiple Features</vt:lpstr>
      <vt:lpstr>PowerPoint Presentation</vt:lpstr>
      <vt:lpstr>Exercise </vt:lpstr>
      <vt:lpstr>PowerPoint Presentation</vt:lpstr>
      <vt:lpstr>Naïve Bayes Classifier</vt:lpstr>
      <vt:lpstr>  Pros and Cons of Naive Bayes </vt:lpstr>
      <vt:lpstr>Zero Problem/Laplace Estimator (smoothing)</vt:lpstr>
      <vt:lpstr>PowerPoint Presentation</vt:lpstr>
      <vt:lpstr>PowerPoint Presentation</vt:lpstr>
      <vt:lpstr>PowerPoint Presentation</vt:lpstr>
      <vt:lpstr>Gaussian Naive Bayes</vt:lpstr>
      <vt:lpstr>Learn a Gaussian Naive Bayes Model From Data</vt:lpstr>
      <vt:lpstr>Make Predictions With a Gaussian Naive Bayes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2014-06-18T18:35:00Z</dcterms:created>
  <dcterms:modified xsi:type="dcterms:W3CDTF">2019-04-16T05:34:32Z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