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2" r:id="rId4"/>
    <p:sldId id="259" r:id="rId5"/>
    <p:sldId id="260" r:id="rId6"/>
    <p:sldId id="273" r:id="rId7"/>
    <p:sldId id="261" r:id="rId8"/>
    <p:sldId id="263" r:id="rId9"/>
    <p:sldId id="262" r:id="rId10"/>
    <p:sldId id="264" r:id="rId11"/>
    <p:sldId id="265" r:id="rId12"/>
    <p:sldId id="266" r:id="rId13"/>
    <p:sldId id="270" r:id="rId14"/>
    <p:sldId id="271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6885F-58CE-417F-B7E1-C14D917E8AF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39347A-673B-4C00-9193-EB425C2A112A}">
      <dgm:prSet/>
      <dgm:spPr/>
      <dgm:t>
        <a:bodyPr/>
        <a:lstStyle/>
        <a:p>
          <a:r>
            <a:rPr lang="en-IN" dirty="0"/>
            <a:t>Accuracy</a:t>
          </a:r>
          <a:endParaRPr lang="en-US" dirty="0"/>
        </a:p>
      </dgm:t>
    </dgm:pt>
    <dgm:pt modelId="{BD33A5B0-09C5-4708-BF05-072400F9857A}" type="parTrans" cxnId="{3E88E953-AD52-4892-B3B1-4654D80FC015}">
      <dgm:prSet/>
      <dgm:spPr/>
      <dgm:t>
        <a:bodyPr/>
        <a:lstStyle/>
        <a:p>
          <a:endParaRPr lang="en-US"/>
        </a:p>
      </dgm:t>
    </dgm:pt>
    <dgm:pt modelId="{99059EC3-7EF6-43BC-9300-F08F62C4FD62}" type="sibTrans" cxnId="{3E88E953-AD52-4892-B3B1-4654D80FC015}">
      <dgm:prSet/>
      <dgm:spPr/>
      <dgm:t>
        <a:bodyPr/>
        <a:lstStyle/>
        <a:p>
          <a:endParaRPr lang="en-US"/>
        </a:p>
      </dgm:t>
    </dgm:pt>
    <dgm:pt modelId="{08BC38F5-1CC6-4AF7-859F-07563FE1C181}">
      <dgm:prSet/>
      <dgm:spPr/>
      <dgm:t>
        <a:bodyPr/>
        <a:lstStyle/>
        <a:p>
          <a:r>
            <a:rPr lang="en-IN" dirty="0"/>
            <a:t>Loss function</a:t>
          </a:r>
          <a:endParaRPr lang="en-US" dirty="0"/>
        </a:p>
      </dgm:t>
    </dgm:pt>
    <dgm:pt modelId="{DF1E6FCD-5174-4C2B-A966-9508394FD0A8}" type="parTrans" cxnId="{794FE6DC-E65E-4A9D-BE0B-EDC87725D7CF}">
      <dgm:prSet/>
      <dgm:spPr/>
      <dgm:t>
        <a:bodyPr/>
        <a:lstStyle/>
        <a:p>
          <a:endParaRPr lang="en-US"/>
        </a:p>
      </dgm:t>
    </dgm:pt>
    <dgm:pt modelId="{8E571150-C237-4D31-B634-4174C8AAE070}" type="sibTrans" cxnId="{794FE6DC-E65E-4A9D-BE0B-EDC87725D7CF}">
      <dgm:prSet/>
      <dgm:spPr/>
      <dgm:t>
        <a:bodyPr/>
        <a:lstStyle/>
        <a:p>
          <a:endParaRPr lang="en-US"/>
        </a:p>
      </dgm:t>
    </dgm:pt>
    <dgm:pt modelId="{AB52862A-8099-4D3B-BE50-D63A286804EC}">
      <dgm:prSet/>
      <dgm:spPr/>
      <dgm:t>
        <a:bodyPr/>
        <a:lstStyle/>
        <a:p>
          <a:r>
            <a:rPr lang="en-IN" dirty="0"/>
            <a:t>Precision</a:t>
          </a:r>
          <a:endParaRPr lang="en-US" dirty="0"/>
        </a:p>
      </dgm:t>
    </dgm:pt>
    <dgm:pt modelId="{B08CDC69-FE12-4C05-ABCF-42A4CFDF2DE4}" type="parTrans" cxnId="{6E161146-9590-45B9-A81E-643A3A9B6AB9}">
      <dgm:prSet/>
      <dgm:spPr/>
      <dgm:t>
        <a:bodyPr/>
        <a:lstStyle/>
        <a:p>
          <a:endParaRPr lang="en-US"/>
        </a:p>
      </dgm:t>
    </dgm:pt>
    <dgm:pt modelId="{1DA8CB19-D7BA-4150-A3B5-DF84B625E6DD}" type="sibTrans" cxnId="{6E161146-9590-45B9-A81E-643A3A9B6AB9}">
      <dgm:prSet/>
      <dgm:spPr/>
      <dgm:t>
        <a:bodyPr/>
        <a:lstStyle/>
        <a:p>
          <a:endParaRPr lang="en-US"/>
        </a:p>
      </dgm:t>
    </dgm:pt>
    <dgm:pt modelId="{C2B5CCC8-A99A-408F-A672-4A8766978C06}">
      <dgm:prSet/>
      <dgm:spPr/>
      <dgm:t>
        <a:bodyPr/>
        <a:lstStyle/>
        <a:p>
          <a:r>
            <a:rPr lang="en-IN" dirty="0"/>
            <a:t>Sensitivity</a:t>
          </a:r>
          <a:endParaRPr lang="en-US" dirty="0"/>
        </a:p>
      </dgm:t>
    </dgm:pt>
    <dgm:pt modelId="{F28C76B3-33B0-4698-898F-4D94A3E11983}" type="parTrans" cxnId="{C0FBF677-E532-4BB7-82B5-6C81CE91116B}">
      <dgm:prSet/>
      <dgm:spPr/>
      <dgm:t>
        <a:bodyPr/>
        <a:lstStyle/>
        <a:p>
          <a:endParaRPr lang="en-US"/>
        </a:p>
      </dgm:t>
    </dgm:pt>
    <dgm:pt modelId="{4F9A9D24-EE94-4512-9F1B-E196750C0D48}" type="sibTrans" cxnId="{C0FBF677-E532-4BB7-82B5-6C81CE91116B}">
      <dgm:prSet/>
      <dgm:spPr/>
      <dgm:t>
        <a:bodyPr/>
        <a:lstStyle/>
        <a:p>
          <a:endParaRPr lang="en-US"/>
        </a:p>
      </dgm:t>
    </dgm:pt>
    <dgm:pt modelId="{8ED33917-9526-4C87-AB73-7D46E5B5E55F}">
      <dgm:prSet/>
      <dgm:spPr/>
      <dgm:t>
        <a:bodyPr/>
        <a:lstStyle/>
        <a:p>
          <a:r>
            <a:rPr lang="en-IN"/>
            <a:t>Specificity</a:t>
          </a:r>
          <a:endParaRPr lang="en-US"/>
        </a:p>
      </dgm:t>
    </dgm:pt>
    <dgm:pt modelId="{394B7C9D-7121-4A1F-9E81-509EA5356A79}" type="parTrans" cxnId="{CC632D67-3D66-4111-9E40-75DA18EC69EB}">
      <dgm:prSet/>
      <dgm:spPr/>
      <dgm:t>
        <a:bodyPr/>
        <a:lstStyle/>
        <a:p>
          <a:endParaRPr lang="en-US"/>
        </a:p>
      </dgm:t>
    </dgm:pt>
    <dgm:pt modelId="{46A6B75D-8526-46BD-AA09-CDB714581EC0}" type="sibTrans" cxnId="{CC632D67-3D66-4111-9E40-75DA18EC69EB}">
      <dgm:prSet/>
      <dgm:spPr/>
      <dgm:t>
        <a:bodyPr/>
        <a:lstStyle/>
        <a:p>
          <a:endParaRPr lang="en-US"/>
        </a:p>
      </dgm:t>
    </dgm:pt>
    <dgm:pt modelId="{9E5B2A53-F6C7-40B5-9BC2-596A6350BA93}" type="pres">
      <dgm:prSet presAssocID="{9EC6885F-58CE-417F-B7E1-C14D917E8A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B69F80-9B9E-41EE-A2C9-79622E1322E1}" type="pres">
      <dgm:prSet presAssocID="{3739347A-673B-4C00-9193-EB425C2A112A}" presName="hierRoot1" presStyleCnt="0"/>
      <dgm:spPr/>
    </dgm:pt>
    <dgm:pt modelId="{99C494C3-311F-4F9A-9498-72229673ECA7}" type="pres">
      <dgm:prSet presAssocID="{3739347A-673B-4C00-9193-EB425C2A112A}" presName="composite" presStyleCnt="0"/>
      <dgm:spPr/>
    </dgm:pt>
    <dgm:pt modelId="{3BC916EB-7059-473B-8EFB-0B3EDE893141}" type="pres">
      <dgm:prSet presAssocID="{3739347A-673B-4C00-9193-EB425C2A112A}" presName="background" presStyleLbl="node0" presStyleIdx="0" presStyleCnt="5"/>
      <dgm:spPr/>
    </dgm:pt>
    <dgm:pt modelId="{6C288E24-CBF2-4662-9E08-B549DCDEA8AB}" type="pres">
      <dgm:prSet presAssocID="{3739347A-673B-4C00-9193-EB425C2A112A}" presName="text" presStyleLbl="fgAcc0" presStyleIdx="0" presStyleCnt="5">
        <dgm:presLayoutVars>
          <dgm:chPref val="3"/>
        </dgm:presLayoutVars>
      </dgm:prSet>
      <dgm:spPr/>
    </dgm:pt>
    <dgm:pt modelId="{D5CE87AB-233A-4778-8D31-E70556DFC1CB}" type="pres">
      <dgm:prSet presAssocID="{3739347A-673B-4C00-9193-EB425C2A112A}" presName="hierChild2" presStyleCnt="0"/>
      <dgm:spPr/>
    </dgm:pt>
    <dgm:pt modelId="{B36E69BA-7ADA-4A0C-B7CA-D72FE60F1F2F}" type="pres">
      <dgm:prSet presAssocID="{08BC38F5-1CC6-4AF7-859F-07563FE1C181}" presName="hierRoot1" presStyleCnt="0"/>
      <dgm:spPr/>
    </dgm:pt>
    <dgm:pt modelId="{21097540-DD7B-4464-96FB-835C4BBA12EA}" type="pres">
      <dgm:prSet presAssocID="{08BC38F5-1CC6-4AF7-859F-07563FE1C181}" presName="composite" presStyleCnt="0"/>
      <dgm:spPr/>
    </dgm:pt>
    <dgm:pt modelId="{58BBC89F-247B-404C-B639-6C98070EB4EC}" type="pres">
      <dgm:prSet presAssocID="{08BC38F5-1CC6-4AF7-859F-07563FE1C181}" presName="background" presStyleLbl="node0" presStyleIdx="1" presStyleCnt="5"/>
      <dgm:spPr/>
    </dgm:pt>
    <dgm:pt modelId="{D4CAFB70-8D0B-4B6A-807C-2FE244CB0807}" type="pres">
      <dgm:prSet presAssocID="{08BC38F5-1CC6-4AF7-859F-07563FE1C181}" presName="text" presStyleLbl="fgAcc0" presStyleIdx="1" presStyleCnt="5">
        <dgm:presLayoutVars>
          <dgm:chPref val="3"/>
        </dgm:presLayoutVars>
      </dgm:prSet>
      <dgm:spPr/>
    </dgm:pt>
    <dgm:pt modelId="{7DE5B0AB-6465-4BD1-B04A-280AD86BF047}" type="pres">
      <dgm:prSet presAssocID="{08BC38F5-1CC6-4AF7-859F-07563FE1C181}" presName="hierChild2" presStyleCnt="0"/>
      <dgm:spPr/>
    </dgm:pt>
    <dgm:pt modelId="{57BBBCCF-587A-4356-A191-812944610A86}" type="pres">
      <dgm:prSet presAssocID="{AB52862A-8099-4D3B-BE50-D63A286804EC}" presName="hierRoot1" presStyleCnt="0"/>
      <dgm:spPr/>
    </dgm:pt>
    <dgm:pt modelId="{1C2FBA68-7F22-47F1-AA42-F7C043598692}" type="pres">
      <dgm:prSet presAssocID="{AB52862A-8099-4D3B-BE50-D63A286804EC}" presName="composite" presStyleCnt="0"/>
      <dgm:spPr/>
    </dgm:pt>
    <dgm:pt modelId="{39EE035A-15CA-4528-9E02-F6CD07D3ACFC}" type="pres">
      <dgm:prSet presAssocID="{AB52862A-8099-4D3B-BE50-D63A286804EC}" presName="background" presStyleLbl="node0" presStyleIdx="2" presStyleCnt="5"/>
      <dgm:spPr/>
    </dgm:pt>
    <dgm:pt modelId="{35DC3832-AE71-41A9-A220-CA24A609A0FC}" type="pres">
      <dgm:prSet presAssocID="{AB52862A-8099-4D3B-BE50-D63A286804EC}" presName="text" presStyleLbl="fgAcc0" presStyleIdx="2" presStyleCnt="5">
        <dgm:presLayoutVars>
          <dgm:chPref val="3"/>
        </dgm:presLayoutVars>
      </dgm:prSet>
      <dgm:spPr/>
    </dgm:pt>
    <dgm:pt modelId="{D3E58024-633C-4FD4-AA04-785419635004}" type="pres">
      <dgm:prSet presAssocID="{AB52862A-8099-4D3B-BE50-D63A286804EC}" presName="hierChild2" presStyleCnt="0"/>
      <dgm:spPr/>
    </dgm:pt>
    <dgm:pt modelId="{CDB3FC75-89DC-49C3-B905-EE4D5A757364}" type="pres">
      <dgm:prSet presAssocID="{C2B5CCC8-A99A-408F-A672-4A8766978C06}" presName="hierRoot1" presStyleCnt="0"/>
      <dgm:spPr/>
    </dgm:pt>
    <dgm:pt modelId="{A68F1029-7F48-4255-A120-19AD8E3D38C2}" type="pres">
      <dgm:prSet presAssocID="{C2B5CCC8-A99A-408F-A672-4A8766978C06}" presName="composite" presStyleCnt="0"/>
      <dgm:spPr/>
    </dgm:pt>
    <dgm:pt modelId="{169FF943-D97C-4033-9F89-47E7953F6821}" type="pres">
      <dgm:prSet presAssocID="{C2B5CCC8-A99A-408F-A672-4A8766978C06}" presName="background" presStyleLbl="node0" presStyleIdx="3" presStyleCnt="5"/>
      <dgm:spPr/>
    </dgm:pt>
    <dgm:pt modelId="{3CBFBC26-9C81-422D-BD48-F2022C211973}" type="pres">
      <dgm:prSet presAssocID="{C2B5CCC8-A99A-408F-A672-4A8766978C06}" presName="text" presStyleLbl="fgAcc0" presStyleIdx="3" presStyleCnt="5">
        <dgm:presLayoutVars>
          <dgm:chPref val="3"/>
        </dgm:presLayoutVars>
      </dgm:prSet>
      <dgm:spPr/>
    </dgm:pt>
    <dgm:pt modelId="{CCF0EA8A-E7E5-4338-9CC3-09922DBAC6D0}" type="pres">
      <dgm:prSet presAssocID="{C2B5CCC8-A99A-408F-A672-4A8766978C06}" presName="hierChild2" presStyleCnt="0"/>
      <dgm:spPr/>
    </dgm:pt>
    <dgm:pt modelId="{77CF776F-9E95-4D61-8939-E0770034C8B2}" type="pres">
      <dgm:prSet presAssocID="{8ED33917-9526-4C87-AB73-7D46E5B5E55F}" presName="hierRoot1" presStyleCnt="0"/>
      <dgm:spPr/>
    </dgm:pt>
    <dgm:pt modelId="{BA803C22-8686-4FA4-B704-3D548C47140E}" type="pres">
      <dgm:prSet presAssocID="{8ED33917-9526-4C87-AB73-7D46E5B5E55F}" presName="composite" presStyleCnt="0"/>
      <dgm:spPr/>
    </dgm:pt>
    <dgm:pt modelId="{8C51F8F0-87BF-44BA-ABFE-699DF1B4E8FF}" type="pres">
      <dgm:prSet presAssocID="{8ED33917-9526-4C87-AB73-7D46E5B5E55F}" presName="background" presStyleLbl="node0" presStyleIdx="4" presStyleCnt="5"/>
      <dgm:spPr/>
    </dgm:pt>
    <dgm:pt modelId="{C5456FB7-82A9-487B-B4E0-648433494307}" type="pres">
      <dgm:prSet presAssocID="{8ED33917-9526-4C87-AB73-7D46E5B5E55F}" presName="text" presStyleLbl="fgAcc0" presStyleIdx="4" presStyleCnt="5">
        <dgm:presLayoutVars>
          <dgm:chPref val="3"/>
        </dgm:presLayoutVars>
      </dgm:prSet>
      <dgm:spPr/>
    </dgm:pt>
    <dgm:pt modelId="{4968D2C5-81FD-495E-9166-0CC54196E054}" type="pres">
      <dgm:prSet presAssocID="{8ED33917-9526-4C87-AB73-7D46E5B5E55F}" presName="hierChild2" presStyleCnt="0"/>
      <dgm:spPr/>
    </dgm:pt>
  </dgm:ptLst>
  <dgm:cxnLst>
    <dgm:cxn modelId="{EDABA021-9C6B-46A0-9BBD-AFC33B230A65}" type="presOf" srcId="{9EC6885F-58CE-417F-B7E1-C14D917E8AFA}" destId="{9E5B2A53-F6C7-40B5-9BC2-596A6350BA93}" srcOrd="0" destOrd="0" presId="urn:microsoft.com/office/officeart/2005/8/layout/hierarchy1"/>
    <dgm:cxn modelId="{96D8D524-71A8-4C05-8152-2430741EC7A8}" type="presOf" srcId="{08BC38F5-1CC6-4AF7-859F-07563FE1C181}" destId="{D4CAFB70-8D0B-4B6A-807C-2FE244CB0807}" srcOrd="0" destOrd="0" presId="urn:microsoft.com/office/officeart/2005/8/layout/hierarchy1"/>
    <dgm:cxn modelId="{6C179826-0A65-43B8-A33F-F42EDA2EAC0A}" type="presOf" srcId="{C2B5CCC8-A99A-408F-A672-4A8766978C06}" destId="{3CBFBC26-9C81-422D-BD48-F2022C211973}" srcOrd="0" destOrd="0" presId="urn:microsoft.com/office/officeart/2005/8/layout/hierarchy1"/>
    <dgm:cxn modelId="{97A34361-9C39-41B8-A696-7C5C4B5E7ED5}" type="presOf" srcId="{8ED33917-9526-4C87-AB73-7D46E5B5E55F}" destId="{C5456FB7-82A9-487B-B4E0-648433494307}" srcOrd="0" destOrd="0" presId="urn:microsoft.com/office/officeart/2005/8/layout/hierarchy1"/>
    <dgm:cxn modelId="{6E161146-9590-45B9-A81E-643A3A9B6AB9}" srcId="{9EC6885F-58CE-417F-B7E1-C14D917E8AFA}" destId="{AB52862A-8099-4D3B-BE50-D63A286804EC}" srcOrd="2" destOrd="0" parTransId="{B08CDC69-FE12-4C05-ABCF-42A4CFDF2DE4}" sibTransId="{1DA8CB19-D7BA-4150-A3B5-DF84B625E6DD}"/>
    <dgm:cxn modelId="{CC632D67-3D66-4111-9E40-75DA18EC69EB}" srcId="{9EC6885F-58CE-417F-B7E1-C14D917E8AFA}" destId="{8ED33917-9526-4C87-AB73-7D46E5B5E55F}" srcOrd="4" destOrd="0" parTransId="{394B7C9D-7121-4A1F-9E81-509EA5356A79}" sibTransId="{46A6B75D-8526-46BD-AA09-CDB714581EC0}"/>
    <dgm:cxn modelId="{3E88E953-AD52-4892-B3B1-4654D80FC015}" srcId="{9EC6885F-58CE-417F-B7E1-C14D917E8AFA}" destId="{3739347A-673B-4C00-9193-EB425C2A112A}" srcOrd="0" destOrd="0" parTransId="{BD33A5B0-09C5-4708-BF05-072400F9857A}" sibTransId="{99059EC3-7EF6-43BC-9300-F08F62C4FD62}"/>
    <dgm:cxn modelId="{C0FBF677-E532-4BB7-82B5-6C81CE91116B}" srcId="{9EC6885F-58CE-417F-B7E1-C14D917E8AFA}" destId="{C2B5CCC8-A99A-408F-A672-4A8766978C06}" srcOrd="3" destOrd="0" parTransId="{F28C76B3-33B0-4698-898F-4D94A3E11983}" sibTransId="{4F9A9D24-EE94-4512-9F1B-E196750C0D48}"/>
    <dgm:cxn modelId="{568D458B-F219-407A-B681-E1E7011CBFCC}" type="presOf" srcId="{AB52862A-8099-4D3B-BE50-D63A286804EC}" destId="{35DC3832-AE71-41A9-A220-CA24A609A0FC}" srcOrd="0" destOrd="0" presId="urn:microsoft.com/office/officeart/2005/8/layout/hierarchy1"/>
    <dgm:cxn modelId="{11A36391-5CC8-4D25-AE8A-490FF6977395}" type="presOf" srcId="{3739347A-673B-4C00-9193-EB425C2A112A}" destId="{6C288E24-CBF2-4662-9E08-B549DCDEA8AB}" srcOrd="0" destOrd="0" presId="urn:microsoft.com/office/officeart/2005/8/layout/hierarchy1"/>
    <dgm:cxn modelId="{794FE6DC-E65E-4A9D-BE0B-EDC87725D7CF}" srcId="{9EC6885F-58CE-417F-B7E1-C14D917E8AFA}" destId="{08BC38F5-1CC6-4AF7-859F-07563FE1C181}" srcOrd="1" destOrd="0" parTransId="{DF1E6FCD-5174-4C2B-A966-9508394FD0A8}" sibTransId="{8E571150-C237-4D31-B634-4174C8AAE070}"/>
    <dgm:cxn modelId="{563F7514-08A6-4B5C-94FC-463708835D8E}" type="presParOf" srcId="{9E5B2A53-F6C7-40B5-9BC2-596A6350BA93}" destId="{C5B69F80-9B9E-41EE-A2C9-79622E1322E1}" srcOrd="0" destOrd="0" presId="urn:microsoft.com/office/officeart/2005/8/layout/hierarchy1"/>
    <dgm:cxn modelId="{741FD158-40D5-486C-92DF-8393922BE788}" type="presParOf" srcId="{C5B69F80-9B9E-41EE-A2C9-79622E1322E1}" destId="{99C494C3-311F-4F9A-9498-72229673ECA7}" srcOrd="0" destOrd="0" presId="urn:microsoft.com/office/officeart/2005/8/layout/hierarchy1"/>
    <dgm:cxn modelId="{F8FD0DA3-D02F-4F3A-9080-08661FAC0FA5}" type="presParOf" srcId="{99C494C3-311F-4F9A-9498-72229673ECA7}" destId="{3BC916EB-7059-473B-8EFB-0B3EDE893141}" srcOrd="0" destOrd="0" presId="urn:microsoft.com/office/officeart/2005/8/layout/hierarchy1"/>
    <dgm:cxn modelId="{5068009B-8974-458D-BAAB-9538A0A0287B}" type="presParOf" srcId="{99C494C3-311F-4F9A-9498-72229673ECA7}" destId="{6C288E24-CBF2-4662-9E08-B549DCDEA8AB}" srcOrd="1" destOrd="0" presId="urn:microsoft.com/office/officeart/2005/8/layout/hierarchy1"/>
    <dgm:cxn modelId="{BEFF7E76-1642-446A-8F49-21B4A0D75BAD}" type="presParOf" srcId="{C5B69F80-9B9E-41EE-A2C9-79622E1322E1}" destId="{D5CE87AB-233A-4778-8D31-E70556DFC1CB}" srcOrd="1" destOrd="0" presId="urn:microsoft.com/office/officeart/2005/8/layout/hierarchy1"/>
    <dgm:cxn modelId="{A1AC0C15-FE55-449C-BB69-B258A55DEB11}" type="presParOf" srcId="{9E5B2A53-F6C7-40B5-9BC2-596A6350BA93}" destId="{B36E69BA-7ADA-4A0C-B7CA-D72FE60F1F2F}" srcOrd="1" destOrd="0" presId="urn:microsoft.com/office/officeart/2005/8/layout/hierarchy1"/>
    <dgm:cxn modelId="{BB1FBA71-88C9-4547-A5BB-8F8A670B9351}" type="presParOf" srcId="{B36E69BA-7ADA-4A0C-B7CA-D72FE60F1F2F}" destId="{21097540-DD7B-4464-96FB-835C4BBA12EA}" srcOrd="0" destOrd="0" presId="urn:microsoft.com/office/officeart/2005/8/layout/hierarchy1"/>
    <dgm:cxn modelId="{540100F5-53CF-4D65-A457-3D909D07F164}" type="presParOf" srcId="{21097540-DD7B-4464-96FB-835C4BBA12EA}" destId="{58BBC89F-247B-404C-B639-6C98070EB4EC}" srcOrd="0" destOrd="0" presId="urn:microsoft.com/office/officeart/2005/8/layout/hierarchy1"/>
    <dgm:cxn modelId="{18C359FE-F659-4DC2-BF7B-69B2DC5B427C}" type="presParOf" srcId="{21097540-DD7B-4464-96FB-835C4BBA12EA}" destId="{D4CAFB70-8D0B-4B6A-807C-2FE244CB0807}" srcOrd="1" destOrd="0" presId="urn:microsoft.com/office/officeart/2005/8/layout/hierarchy1"/>
    <dgm:cxn modelId="{DC491107-CCBA-4AB4-9347-D3AA5796500B}" type="presParOf" srcId="{B36E69BA-7ADA-4A0C-B7CA-D72FE60F1F2F}" destId="{7DE5B0AB-6465-4BD1-B04A-280AD86BF047}" srcOrd="1" destOrd="0" presId="urn:microsoft.com/office/officeart/2005/8/layout/hierarchy1"/>
    <dgm:cxn modelId="{23A6A274-4EA6-4C82-925C-07D507F066D3}" type="presParOf" srcId="{9E5B2A53-F6C7-40B5-9BC2-596A6350BA93}" destId="{57BBBCCF-587A-4356-A191-812944610A86}" srcOrd="2" destOrd="0" presId="urn:microsoft.com/office/officeart/2005/8/layout/hierarchy1"/>
    <dgm:cxn modelId="{9F5A1628-449B-4554-8690-A4F10C75AD97}" type="presParOf" srcId="{57BBBCCF-587A-4356-A191-812944610A86}" destId="{1C2FBA68-7F22-47F1-AA42-F7C043598692}" srcOrd="0" destOrd="0" presId="urn:microsoft.com/office/officeart/2005/8/layout/hierarchy1"/>
    <dgm:cxn modelId="{38AB4F27-4837-49FA-94CF-CAF0BA8B9247}" type="presParOf" srcId="{1C2FBA68-7F22-47F1-AA42-F7C043598692}" destId="{39EE035A-15CA-4528-9E02-F6CD07D3ACFC}" srcOrd="0" destOrd="0" presId="urn:microsoft.com/office/officeart/2005/8/layout/hierarchy1"/>
    <dgm:cxn modelId="{D80C34BC-3123-4D46-BBC3-105943AEF120}" type="presParOf" srcId="{1C2FBA68-7F22-47F1-AA42-F7C043598692}" destId="{35DC3832-AE71-41A9-A220-CA24A609A0FC}" srcOrd="1" destOrd="0" presId="urn:microsoft.com/office/officeart/2005/8/layout/hierarchy1"/>
    <dgm:cxn modelId="{B9ACF6F5-51FB-4C78-8ED1-E4A3A031B9C1}" type="presParOf" srcId="{57BBBCCF-587A-4356-A191-812944610A86}" destId="{D3E58024-633C-4FD4-AA04-785419635004}" srcOrd="1" destOrd="0" presId="urn:microsoft.com/office/officeart/2005/8/layout/hierarchy1"/>
    <dgm:cxn modelId="{89D4E5A8-8184-4124-B02C-A632D490C6CE}" type="presParOf" srcId="{9E5B2A53-F6C7-40B5-9BC2-596A6350BA93}" destId="{CDB3FC75-89DC-49C3-B905-EE4D5A757364}" srcOrd="3" destOrd="0" presId="urn:microsoft.com/office/officeart/2005/8/layout/hierarchy1"/>
    <dgm:cxn modelId="{112AC8B3-C2D8-4108-9B82-2E16D51F7DA4}" type="presParOf" srcId="{CDB3FC75-89DC-49C3-B905-EE4D5A757364}" destId="{A68F1029-7F48-4255-A120-19AD8E3D38C2}" srcOrd="0" destOrd="0" presId="urn:microsoft.com/office/officeart/2005/8/layout/hierarchy1"/>
    <dgm:cxn modelId="{B2921884-82AB-42DF-931A-CAF176D83E65}" type="presParOf" srcId="{A68F1029-7F48-4255-A120-19AD8E3D38C2}" destId="{169FF943-D97C-4033-9F89-47E7953F6821}" srcOrd="0" destOrd="0" presId="urn:microsoft.com/office/officeart/2005/8/layout/hierarchy1"/>
    <dgm:cxn modelId="{4616BB18-5ECC-45EB-AA5C-D2CA32CCD244}" type="presParOf" srcId="{A68F1029-7F48-4255-A120-19AD8E3D38C2}" destId="{3CBFBC26-9C81-422D-BD48-F2022C211973}" srcOrd="1" destOrd="0" presId="urn:microsoft.com/office/officeart/2005/8/layout/hierarchy1"/>
    <dgm:cxn modelId="{DD725821-44AF-4775-8D37-93108A69504B}" type="presParOf" srcId="{CDB3FC75-89DC-49C3-B905-EE4D5A757364}" destId="{CCF0EA8A-E7E5-4338-9CC3-09922DBAC6D0}" srcOrd="1" destOrd="0" presId="urn:microsoft.com/office/officeart/2005/8/layout/hierarchy1"/>
    <dgm:cxn modelId="{1E79AFFC-E648-4A98-B152-C2FB159D4BE0}" type="presParOf" srcId="{9E5B2A53-F6C7-40B5-9BC2-596A6350BA93}" destId="{77CF776F-9E95-4D61-8939-E0770034C8B2}" srcOrd="4" destOrd="0" presId="urn:microsoft.com/office/officeart/2005/8/layout/hierarchy1"/>
    <dgm:cxn modelId="{B6671CC3-55AF-4B4C-BA3A-35486734B485}" type="presParOf" srcId="{77CF776F-9E95-4D61-8939-E0770034C8B2}" destId="{BA803C22-8686-4FA4-B704-3D548C47140E}" srcOrd="0" destOrd="0" presId="urn:microsoft.com/office/officeart/2005/8/layout/hierarchy1"/>
    <dgm:cxn modelId="{06EA480C-F2A0-45DD-9927-67871D31ACDC}" type="presParOf" srcId="{BA803C22-8686-4FA4-B704-3D548C47140E}" destId="{8C51F8F0-87BF-44BA-ABFE-699DF1B4E8FF}" srcOrd="0" destOrd="0" presId="urn:microsoft.com/office/officeart/2005/8/layout/hierarchy1"/>
    <dgm:cxn modelId="{7C4BDD24-AD77-4C57-8DB5-6767B4CB3A29}" type="presParOf" srcId="{BA803C22-8686-4FA4-B704-3D548C47140E}" destId="{C5456FB7-82A9-487B-B4E0-648433494307}" srcOrd="1" destOrd="0" presId="urn:microsoft.com/office/officeart/2005/8/layout/hierarchy1"/>
    <dgm:cxn modelId="{B4596624-3BDD-407C-9A79-164DA443BF59}" type="presParOf" srcId="{77CF776F-9E95-4D61-8939-E0770034C8B2}" destId="{4968D2C5-81FD-495E-9166-0CC54196E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916EB-7059-473B-8EFB-0B3EDE893141}">
      <dsp:nvSpPr>
        <dsp:cNvPr id="0" name=""/>
        <dsp:cNvSpPr/>
      </dsp:nvSpPr>
      <dsp:spPr>
        <a:xfrm>
          <a:off x="3281" y="845328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88E24-CBF2-4662-9E08-B549DCDEA8AB}">
      <dsp:nvSpPr>
        <dsp:cNvPr id="0" name=""/>
        <dsp:cNvSpPr/>
      </dsp:nvSpPr>
      <dsp:spPr>
        <a:xfrm>
          <a:off x="180960" y="1014122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Accuracy</a:t>
          </a:r>
          <a:endParaRPr lang="en-US" sz="2600" kern="1200" dirty="0"/>
        </a:p>
      </dsp:txBody>
      <dsp:txXfrm>
        <a:off x="210701" y="1043863"/>
        <a:ext cx="1539623" cy="955950"/>
      </dsp:txXfrm>
    </dsp:sp>
    <dsp:sp modelId="{58BBC89F-247B-404C-B639-6C98070EB4EC}">
      <dsp:nvSpPr>
        <dsp:cNvPr id="0" name=""/>
        <dsp:cNvSpPr/>
      </dsp:nvSpPr>
      <dsp:spPr>
        <a:xfrm>
          <a:off x="1957744" y="845328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FB70-8D0B-4B6A-807C-2FE244CB0807}">
      <dsp:nvSpPr>
        <dsp:cNvPr id="0" name=""/>
        <dsp:cNvSpPr/>
      </dsp:nvSpPr>
      <dsp:spPr>
        <a:xfrm>
          <a:off x="2135422" y="1014122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Loss function</a:t>
          </a:r>
          <a:endParaRPr lang="en-US" sz="2600" kern="1200" dirty="0"/>
        </a:p>
      </dsp:txBody>
      <dsp:txXfrm>
        <a:off x="2165163" y="1043863"/>
        <a:ext cx="1539623" cy="955950"/>
      </dsp:txXfrm>
    </dsp:sp>
    <dsp:sp modelId="{39EE035A-15CA-4528-9E02-F6CD07D3ACFC}">
      <dsp:nvSpPr>
        <dsp:cNvPr id="0" name=""/>
        <dsp:cNvSpPr/>
      </dsp:nvSpPr>
      <dsp:spPr>
        <a:xfrm>
          <a:off x="3912206" y="845328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C3832-AE71-41A9-A220-CA24A609A0FC}">
      <dsp:nvSpPr>
        <dsp:cNvPr id="0" name=""/>
        <dsp:cNvSpPr/>
      </dsp:nvSpPr>
      <dsp:spPr>
        <a:xfrm>
          <a:off x="4089884" y="1014122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Precision</a:t>
          </a:r>
          <a:endParaRPr lang="en-US" sz="2600" kern="1200" dirty="0"/>
        </a:p>
      </dsp:txBody>
      <dsp:txXfrm>
        <a:off x="4119625" y="1043863"/>
        <a:ext cx="1539623" cy="955950"/>
      </dsp:txXfrm>
    </dsp:sp>
    <dsp:sp modelId="{169FF943-D97C-4033-9F89-47E7953F6821}">
      <dsp:nvSpPr>
        <dsp:cNvPr id="0" name=""/>
        <dsp:cNvSpPr/>
      </dsp:nvSpPr>
      <dsp:spPr>
        <a:xfrm>
          <a:off x="5866668" y="845328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BC26-9C81-422D-BD48-F2022C211973}">
      <dsp:nvSpPr>
        <dsp:cNvPr id="0" name=""/>
        <dsp:cNvSpPr/>
      </dsp:nvSpPr>
      <dsp:spPr>
        <a:xfrm>
          <a:off x="6044347" y="1014122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Sensitivity</a:t>
          </a:r>
          <a:endParaRPr lang="en-US" sz="2600" kern="1200" dirty="0"/>
        </a:p>
      </dsp:txBody>
      <dsp:txXfrm>
        <a:off x="6074088" y="1043863"/>
        <a:ext cx="1539623" cy="955950"/>
      </dsp:txXfrm>
    </dsp:sp>
    <dsp:sp modelId="{8C51F8F0-87BF-44BA-ABFE-699DF1B4E8FF}">
      <dsp:nvSpPr>
        <dsp:cNvPr id="0" name=""/>
        <dsp:cNvSpPr/>
      </dsp:nvSpPr>
      <dsp:spPr>
        <a:xfrm>
          <a:off x="7821131" y="845328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56FB7-82A9-487B-B4E0-648433494307}">
      <dsp:nvSpPr>
        <dsp:cNvPr id="0" name=""/>
        <dsp:cNvSpPr/>
      </dsp:nvSpPr>
      <dsp:spPr>
        <a:xfrm>
          <a:off x="7998809" y="1014122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Specificity</a:t>
          </a:r>
          <a:endParaRPr lang="en-US" sz="2600" kern="1200"/>
        </a:p>
      </dsp:txBody>
      <dsp:txXfrm>
        <a:off x="8028550" y="1043863"/>
        <a:ext cx="1539623" cy="95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6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4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4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3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3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38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5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42577C-2DBD-48F2-A53F-A5806ADBE719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DD4EA-7692-4493-AEFC-7CD722023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8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F577-BDFB-F9C5-69A5-347EFC5B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91478"/>
            <a:ext cx="6815669" cy="159518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Multi-class Resume Classification Framework for Skill Extraction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C13E-BE2F-D407-2CDF-3F52951D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Anwesha Karmakar</a:t>
            </a:r>
          </a:p>
        </p:txBody>
      </p:sp>
    </p:spTree>
    <p:extLst>
      <p:ext uri="{BB962C8B-B14F-4D97-AF65-F5344CB8AC3E}">
        <p14:creationId xmlns:p14="http://schemas.microsoft.com/office/powerpoint/2010/main" val="393528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D44-3A4D-0466-516E-567EF68D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Deep Learning Resume  Classification Model 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6FF8-8C98-854F-1770-2C6D45B9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Bidirectional LSTM model is used</a:t>
            </a:r>
          </a:p>
          <a:p>
            <a:r>
              <a:rPr lang="en-IN" dirty="0"/>
              <a:t>Multiple dense layers</a:t>
            </a:r>
          </a:p>
          <a:p>
            <a:r>
              <a:rPr lang="en-IN" dirty="0"/>
              <a:t>Two dropout layers</a:t>
            </a:r>
          </a:p>
          <a:p>
            <a:r>
              <a:rPr lang="en-IN" dirty="0"/>
              <a:t>One flatten layer </a:t>
            </a:r>
          </a:p>
          <a:p>
            <a:r>
              <a:rPr lang="en-IN" dirty="0" err="1"/>
              <a:t>Softmax</a:t>
            </a:r>
            <a:r>
              <a:rPr lang="en-IN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4712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BE54-1C17-4C22-ED65-896B04AD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C26E-1071-8405-9F14-DB374BCA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contains 29,783 text resumes and their corresponding labels</a:t>
            </a:r>
          </a:p>
          <a:p>
            <a:r>
              <a:rPr lang="en-IN" dirty="0"/>
              <a:t>10 different IT skills are present in the data</a:t>
            </a:r>
          </a:p>
          <a:p>
            <a:r>
              <a:rPr lang="en-IN" dirty="0"/>
              <a:t>Obtained from GitHub 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2568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44DB-9F82-96FC-6C9E-A2C335FE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Training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D9E-4728-46DB-2C91-76CD85B9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Epochs: 100</a:t>
            </a:r>
          </a:p>
          <a:p>
            <a:r>
              <a:rPr lang="en-IN" dirty="0"/>
              <a:t>Loss function: Categorical cross entropy</a:t>
            </a:r>
          </a:p>
          <a:p>
            <a:r>
              <a:rPr lang="en-IN" dirty="0"/>
              <a:t>Adam optimizer to reduce loss function</a:t>
            </a:r>
          </a:p>
          <a:p>
            <a:r>
              <a:rPr lang="en-IN" dirty="0"/>
              <a:t>Batch size: 16 (default)</a:t>
            </a:r>
          </a:p>
          <a:p>
            <a:r>
              <a:rPr lang="en-IN" dirty="0"/>
              <a:t>Training samples: 80% of data</a:t>
            </a:r>
          </a:p>
          <a:p>
            <a:r>
              <a:rPr lang="en-IN" dirty="0"/>
              <a:t>Validation samples: rest 20%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0489E-3190-2D56-47B1-D1B2A57B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73" y="944723"/>
            <a:ext cx="3995596" cy="2543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5108E-3644-4B3C-9066-798813F0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73" y="3685065"/>
            <a:ext cx="3995596" cy="25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C42-523A-5836-FF1D-EE6B6BF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091-08B2-97EC-F8EB-DB0EC2F9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Adam optimizer was used for fine tuning</a:t>
            </a:r>
          </a:p>
          <a:p>
            <a:r>
              <a:rPr lang="en-IN" dirty="0"/>
              <a:t>Learning rate of 0.00000753 was found suitable</a:t>
            </a:r>
          </a:p>
        </p:txBody>
      </p:sp>
    </p:spTree>
    <p:extLst>
      <p:ext uri="{BB962C8B-B14F-4D97-AF65-F5344CB8AC3E}">
        <p14:creationId xmlns:p14="http://schemas.microsoft.com/office/powerpoint/2010/main" val="201131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F5FB-D6C9-7A02-7D1C-83F468C8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262626"/>
                </a:solidFill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7728D-1990-4583-589F-C2F39AD28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8215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81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A35-82F8-CE33-41F2-2F44C3A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262626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2AB1-4AD4-9240-9FED-84798B7D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62626"/>
                </a:solidFill>
              </a:rPr>
              <a:t>The proposed model achieved 96.18% validation accuracy</a:t>
            </a:r>
          </a:p>
          <a:p>
            <a:r>
              <a:rPr lang="en-IN" dirty="0">
                <a:solidFill>
                  <a:srgbClr val="262626"/>
                </a:solidFill>
              </a:rPr>
              <a:t>The validation loss obtained was 0.096</a:t>
            </a:r>
          </a:p>
          <a:p>
            <a:r>
              <a:rPr lang="en-IN" dirty="0">
                <a:solidFill>
                  <a:srgbClr val="262626"/>
                </a:solidFill>
              </a:rPr>
              <a:t>Mean sensitivity and specificity obtained was 99% and 96% respectively</a:t>
            </a:r>
          </a:p>
          <a:p>
            <a:r>
              <a:rPr lang="en-IN" dirty="0">
                <a:solidFill>
                  <a:srgbClr val="262626"/>
                </a:solidFill>
              </a:rPr>
              <a:t>It outperforms existing methods in terms of accuracy.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B3862-280B-C632-446A-5F91AC7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3089970"/>
            <a:ext cx="2739728" cy="207506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7518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8039-41DB-70AB-507F-B7694D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C68E-A1CC-08AB-A6C3-D2346FBC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research shows that the combined technique of transfer learning and deep learning performed better than previous works in classifying resumes.</a:t>
            </a:r>
          </a:p>
          <a:p>
            <a:r>
              <a:rPr lang="en-IN" dirty="0"/>
              <a:t>Promising accuracy, precision, recall or sensitivity, specificity</a:t>
            </a:r>
          </a:p>
          <a:p>
            <a:r>
              <a:rPr lang="en-IN" dirty="0"/>
              <a:t>This work has the potential to improve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255110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F584A-065A-634A-5085-8CB5A9DD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51CD-E5E5-B17F-A5D6-CEBF679A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FB1-9FBB-BAD6-75D2-D192F658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processing of resume is time consuming and inefficient</a:t>
            </a:r>
          </a:p>
          <a:p>
            <a:r>
              <a:rPr lang="en-IN" dirty="0"/>
              <a:t>Finding a suitable candidate can be challenging due to vast number of applications</a:t>
            </a:r>
          </a:p>
          <a:p>
            <a:r>
              <a:rPr lang="en-IN" dirty="0"/>
              <a:t>Machine learning can automate the process of skill extraction and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78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D39C-D971-6635-345D-1F77A79D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FDCD-E56A-2083-F592-A28707BE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ow can a multi-class resume classification framework be used to accurately extract and predict skills from resumes?</a:t>
            </a:r>
            <a:endParaRPr lang="en-IN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7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7933-38B3-507D-4E7C-D6DC83FB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9D40-C74D-07DE-F703-4B2BAE08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Determination of high-level skills such as web developer from low-level skills such as Java, Python etc.</a:t>
            </a:r>
          </a:p>
          <a:p>
            <a:r>
              <a:rPr lang="en-IN" dirty="0">
                <a:solidFill>
                  <a:schemeClr val="tx1"/>
                </a:solidFill>
              </a:rPr>
              <a:t>Skills can </a:t>
            </a:r>
            <a:r>
              <a:rPr lang="en-IN">
                <a:solidFill>
                  <a:schemeClr val="tx1"/>
                </a:solidFill>
              </a:rPr>
              <a:t>often be overlapped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2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3D8-727F-83D4-43E6-2E59144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816A-AD16-5958-C1BF-15AF7043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Investigate the state of the art broadly around skill extraction and resume classification.</a:t>
            </a:r>
            <a:endParaRPr lang="en-IN" dirty="0">
              <a:latin typeface="+mj-lt"/>
            </a:endParaRPr>
          </a:p>
          <a:p>
            <a:r>
              <a:rPr lang="en-IN" dirty="0"/>
              <a:t>To propose and design a multi-class resume classification framework for extracting skills from resumes</a:t>
            </a:r>
          </a:p>
          <a:p>
            <a:r>
              <a:rPr lang="en-IN" dirty="0"/>
              <a:t>To implement the framework for classifying the skills in 10 classes</a:t>
            </a:r>
          </a:p>
          <a:p>
            <a:r>
              <a:rPr lang="en-IN" dirty="0"/>
              <a:t>To evaluate the performance using accuracy and precision</a:t>
            </a:r>
          </a:p>
        </p:txBody>
      </p:sp>
    </p:spTree>
    <p:extLst>
      <p:ext uri="{BB962C8B-B14F-4D97-AF65-F5344CB8AC3E}">
        <p14:creationId xmlns:p14="http://schemas.microsoft.com/office/powerpoint/2010/main" val="35119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E745-34A2-9F6A-A0C5-8E228DBC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5448-06DD-F60C-EACA-9835AA31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embedding and CNN models have been used by past researchers</a:t>
            </a:r>
          </a:p>
          <a:p>
            <a:r>
              <a:rPr lang="en-IN" dirty="0"/>
              <a:t>However, application of transfer learning is not widely researched for skill extraction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8010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4795-CD71-86EC-CBD3-DC2C4B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524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860A-D24A-7482-DA00-E7A5F999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57375"/>
            <a:ext cx="10515600" cy="4359276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Data gathering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Data transformation</a:t>
            </a:r>
          </a:p>
          <a:p>
            <a:r>
              <a:rPr lang="en-IN" dirty="0"/>
              <a:t>Data modelling</a:t>
            </a:r>
          </a:p>
          <a:p>
            <a:r>
              <a:rPr lang="en-IN" dirty="0"/>
              <a:t>Evaluation and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FD396-A7EE-0AEE-8780-DBE4B2EC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500" y="2676240"/>
            <a:ext cx="7212638" cy="32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05F9-FF93-1C50-F91B-2E899C93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Classification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5E50-3B5F-A2CB-3A23-83026948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Transfer learning-based</a:t>
            </a:r>
          </a:p>
          <a:p>
            <a:pPr marL="0" indent="0">
              <a:buNone/>
            </a:pPr>
            <a:r>
              <a:rPr lang="en-IN" dirty="0"/>
              <a:t>word embedding model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Deep learning resume </a:t>
            </a:r>
          </a:p>
          <a:p>
            <a:pPr marL="0" indent="0">
              <a:buNone/>
            </a:pPr>
            <a:r>
              <a:rPr lang="en-IN" dirty="0"/>
              <a:t>classification Model </a:t>
            </a:r>
            <a:endParaRPr lang="en-IN" sz="1800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9B23AC-6BF1-F4BD-BEE0-CAE21519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86" y="2445057"/>
            <a:ext cx="634993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13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2A31-6483-DB9A-A1D3-AB2EB1EA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Transfer Learning-based Word Embedding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1EB7-A315-8F90-4F46-1ADD72FA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BERT base uncased is used for word embedding</a:t>
            </a:r>
          </a:p>
          <a:p>
            <a:r>
              <a:rPr lang="en-IN" dirty="0"/>
              <a:t>Textual inputs are tokenized using BERT tokenizer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Advantage:</a:t>
            </a:r>
          </a:p>
          <a:p>
            <a:r>
              <a:rPr lang="en-IN" dirty="0"/>
              <a:t>Uses pre-trained knowledge of Wikipedia data</a:t>
            </a:r>
          </a:p>
          <a:p>
            <a:r>
              <a:rPr lang="en-IN" dirty="0"/>
              <a:t>Better contextual meaning extraction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10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752</TotalTime>
  <Words>423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Organic</vt:lpstr>
      <vt:lpstr>             Multi-class Resume Classification Framework for Skill Extraction </vt:lpstr>
      <vt:lpstr>Introduction</vt:lpstr>
      <vt:lpstr>Research Question</vt:lpstr>
      <vt:lpstr>Challenges</vt:lpstr>
      <vt:lpstr>Objectives</vt:lpstr>
      <vt:lpstr>Previous works</vt:lpstr>
      <vt:lpstr>Methodology</vt:lpstr>
      <vt:lpstr>Design of Classification Framework</vt:lpstr>
      <vt:lpstr>Transfer Learning-based Word Embedding </vt:lpstr>
      <vt:lpstr>Deep Learning Resume  Classification Model  </vt:lpstr>
      <vt:lpstr>Dataset</vt:lpstr>
      <vt:lpstr>Training Strategy</vt:lpstr>
      <vt:lpstr>Model Optimization</vt:lpstr>
      <vt:lpstr>Evaluation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Resume Classification Framework for Skill Extraction </dc:title>
  <dc:creator>Anwesha Karmakar</dc:creator>
  <cp:lastModifiedBy>Anwesha Karmakar</cp:lastModifiedBy>
  <cp:revision>84</cp:revision>
  <dcterms:created xsi:type="dcterms:W3CDTF">2023-08-13T15:52:21Z</dcterms:created>
  <dcterms:modified xsi:type="dcterms:W3CDTF">2023-10-09T15:10:35Z</dcterms:modified>
</cp:coreProperties>
</file>