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9849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14F62-9FED-4E61-A43D-1D5ACE00FF89}"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89013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402551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709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320265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44619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702093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1191424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414868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342729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306933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14F62-9FED-4E61-A43D-1D5ACE00FF89}"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69218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14F62-9FED-4E61-A43D-1D5ACE00FF89}" type="datetimeFigureOut">
              <a:rPr lang="en-IN" smtClean="0"/>
              <a:t>07-01-2024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15726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74028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7427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D14F62-9FED-4E61-A43D-1D5ACE00FF89}" type="datetimeFigureOut">
              <a:rPr lang="en-IN" smtClean="0"/>
              <a:t>07-01-2024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258374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14F62-9FED-4E61-A43D-1D5ACE00FF89}"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EFE85-BC6C-4C0B-95E0-50FC25725B16}" type="slidenum">
              <a:rPr lang="en-IN" smtClean="0"/>
              <a:t>‹#›</a:t>
            </a:fld>
            <a:endParaRPr lang="en-IN"/>
          </a:p>
        </p:txBody>
      </p:sp>
    </p:spTree>
    <p:extLst>
      <p:ext uri="{BB962C8B-B14F-4D97-AF65-F5344CB8AC3E}">
        <p14:creationId xmlns:p14="http://schemas.microsoft.com/office/powerpoint/2010/main" val="397977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D14F62-9FED-4E61-A43D-1D5ACE00FF89}" type="datetimeFigureOut">
              <a:rPr lang="en-IN" smtClean="0"/>
              <a:t>07-01-2024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CEFE85-BC6C-4C0B-95E0-50FC25725B16}" type="slidenum">
              <a:rPr lang="en-IN" smtClean="0"/>
              <a:t>‹#›</a:t>
            </a:fld>
            <a:endParaRPr lang="en-IN"/>
          </a:p>
        </p:txBody>
      </p:sp>
    </p:spTree>
    <p:extLst>
      <p:ext uri="{BB962C8B-B14F-4D97-AF65-F5344CB8AC3E}">
        <p14:creationId xmlns:p14="http://schemas.microsoft.com/office/powerpoint/2010/main" val="369821960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app/profile/aanya.rathi/viz/codebasics_17034254785150/Dashboard5?publish=y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8891-FB9C-574E-875E-5FBCEDBFC050}"/>
              </a:ext>
            </a:extLst>
          </p:cNvPr>
          <p:cNvSpPr>
            <a:spLocks noGrp="1"/>
          </p:cNvSpPr>
          <p:nvPr>
            <p:ph type="ctrTitle"/>
          </p:nvPr>
        </p:nvSpPr>
        <p:spPr>
          <a:xfrm>
            <a:off x="1154955" y="645461"/>
            <a:ext cx="8825658" cy="1685364"/>
          </a:xfrm>
        </p:spPr>
        <p:txBody>
          <a:bodyPr/>
          <a:lstStyle/>
          <a:p>
            <a:r>
              <a:rPr lang="en-US" dirty="0"/>
              <a:t>Agenda</a:t>
            </a:r>
            <a:endParaRPr lang="en-IN" dirty="0"/>
          </a:p>
        </p:txBody>
      </p:sp>
      <p:sp>
        <p:nvSpPr>
          <p:cNvPr id="3" name="Subtitle 2">
            <a:extLst>
              <a:ext uri="{FF2B5EF4-FFF2-40B4-BE49-F238E27FC236}">
                <a16:creationId xmlns:a16="http://schemas.microsoft.com/office/drawing/2014/main" id="{AF78C54F-5975-8818-4BF2-A3DE9E7431D3}"/>
              </a:ext>
            </a:extLst>
          </p:cNvPr>
          <p:cNvSpPr>
            <a:spLocks noGrp="1"/>
          </p:cNvSpPr>
          <p:nvPr>
            <p:ph type="subTitle" idx="1"/>
          </p:nvPr>
        </p:nvSpPr>
        <p:spPr>
          <a:xfrm>
            <a:off x="1154955" y="2429435"/>
            <a:ext cx="8825658" cy="3612777"/>
          </a:xfrm>
        </p:spPr>
        <p:txBody>
          <a:bodyPr>
            <a:normAutofit/>
          </a:bodyPr>
          <a:lstStyle/>
          <a:p>
            <a:pPr marL="457200" indent="-457200">
              <a:buFont typeface="+mj-lt"/>
              <a:buAutoNum type="arabicPeriod"/>
            </a:pPr>
            <a:r>
              <a:rPr lang="en-US" sz="2800" cap="none" dirty="0"/>
              <a:t>Problem Statement </a:t>
            </a:r>
          </a:p>
          <a:p>
            <a:pPr marL="457200" indent="-457200">
              <a:buFont typeface="+mj-lt"/>
              <a:buAutoNum type="arabicPeriod"/>
            </a:pPr>
            <a:r>
              <a:rPr lang="en-US" sz="2800" cap="none" dirty="0"/>
              <a:t>Objective and Dataset Source</a:t>
            </a:r>
          </a:p>
          <a:p>
            <a:pPr marL="457200" indent="-457200">
              <a:buFont typeface="+mj-lt"/>
              <a:buAutoNum type="arabicPeriod"/>
            </a:pPr>
            <a:r>
              <a:rPr lang="en-US" sz="2800" cap="none" dirty="0"/>
              <a:t>Dashboard</a:t>
            </a:r>
          </a:p>
          <a:p>
            <a:pPr marL="457200" indent="-457200">
              <a:buFont typeface="+mj-lt"/>
              <a:buAutoNum type="arabicPeriod"/>
            </a:pPr>
            <a:r>
              <a:rPr lang="en-US" sz="2800" cap="none" dirty="0"/>
              <a:t>Insights</a:t>
            </a:r>
          </a:p>
          <a:p>
            <a:pPr marL="457200" indent="-457200">
              <a:buFont typeface="+mj-lt"/>
              <a:buAutoNum type="arabicPeriod"/>
            </a:pPr>
            <a:r>
              <a:rPr lang="en-US" sz="2800" cap="none" dirty="0"/>
              <a:t>Recommendation</a:t>
            </a:r>
          </a:p>
          <a:p>
            <a:endParaRPr lang="en-US" sz="2800" cap="none" dirty="0"/>
          </a:p>
          <a:p>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30724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DCFF-CCD3-499F-431E-F0732F5CEB22}"/>
              </a:ext>
            </a:extLst>
          </p:cNvPr>
          <p:cNvSpPr>
            <a:spLocks noGrp="1"/>
          </p:cNvSpPr>
          <p:nvPr>
            <p:ph type="title"/>
          </p:nvPr>
        </p:nvSpPr>
        <p:spPr>
          <a:xfrm>
            <a:off x="1154954" y="538480"/>
            <a:ext cx="8825659" cy="3586480"/>
          </a:xfrm>
        </p:spPr>
        <p:txBody>
          <a:bodyPr/>
          <a:lstStyle/>
          <a:p>
            <a:pPr algn="l"/>
            <a:r>
              <a:rPr lang="en-US" dirty="0"/>
              <a:t>Problem Statement</a:t>
            </a:r>
            <a:br>
              <a:rPr lang="en-US" dirty="0"/>
            </a:br>
            <a:br>
              <a:rPr lang="en-US" dirty="0"/>
            </a:br>
            <a:r>
              <a:rPr lang="en-US" sz="2000" i="0" u="none" strike="noStrike" baseline="0" dirty="0" err="1">
                <a:latin typeface="Calibri-Bold"/>
              </a:rPr>
              <a:t>Mitron</a:t>
            </a:r>
            <a:r>
              <a:rPr lang="en-US" sz="2000" i="0" u="none" strike="noStrike" baseline="0" dirty="0">
                <a:latin typeface="Calibri-Bold"/>
              </a:rPr>
              <a:t> Bank </a:t>
            </a:r>
            <a:r>
              <a:rPr lang="en-US" sz="2000" b="0" i="0" u="none" strike="noStrike" baseline="0" dirty="0">
                <a:latin typeface="Calibri" panose="020F0502020204030204" pitchFamily="34" charset="0"/>
              </a:rPr>
              <a:t>is a legacy financial institution headquartered in Hyderabad. They</a:t>
            </a:r>
            <a:br>
              <a:rPr lang="en-US" sz="2000" b="0" i="0" u="none" strike="noStrike" baseline="0" dirty="0">
                <a:latin typeface="Calibri" panose="020F0502020204030204" pitchFamily="34" charset="0"/>
              </a:rPr>
            </a:br>
            <a:r>
              <a:rPr lang="en-US" sz="2000" b="0" i="0" u="none" strike="noStrike" baseline="0" dirty="0">
                <a:latin typeface="Calibri" panose="020F0502020204030204" pitchFamily="34" charset="0"/>
              </a:rPr>
              <a:t>want to introduce a new line of credit cards, aiming to broaden its product</a:t>
            </a:r>
            <a:br>
              <a:rPr lang="en-US" sz="2000" b="0" i="0" u="none" strike="noStrike" baseline="0" dirty="0">
                <a:latin typeface="Calibri" panose="020F0502020204030204" pitchFamily="34" charset="0"/>
              </a:rPr>
            </a:br>
            <a:r>
              <a:rPr lang="en-US" sz="2000" b="0" i="0" u="none" strike="noStrike" baseline="0" dirty="0">
                <a:latin typeface="Calibri" panose="020F0502020204030204" pitchFamily="34" charset="0"/>
              </a:rPr>
              <a:t>offerings and reach in the financial market. Strategy director of </a:t>
            </a:r>
            <a:r>
              <a:rPr lang="en-US" sz="2000" b="0" i="0" u="none" strike="noStrike" baseline="0" dirty="0" err="1">
                <a:latin typeface="Calibri" panose="020F0502020204030204" pitchFamily="34" charset="0"/>
              </a:rPr>
              <a:t>Mitron</a:t>
            </a:r>
            <a:r>
              <a:rPr lang="en-US" sz="2000" b="0" i="0" u="none" strike="noStrike" baseline="0" dirty="0">
                <a:latin typeface="Calibri" panose="020F0502020204030204" pitchFamily="34" charset="0"/>
              </a:rPr>
              <a:t> Bank, </a:t>
            </a:r>
            <a:r>
              <a:rPr lang="en-US" sz="2000" b="0" i="0" u="none" strike="noStrike" baseline="0" dirty="0" err="1">
                <a:latin typeface="Calibri" panose="020F0502020204030204" pitchFamily="34" charset="0"/>
              </a:rPr>
              <a:t>Mr</a:t>
            </a:r>
            <a:r>
              <a:rPr lang="en-US" sz="2000" b="0" i="0" u="none" strike="noStrike" baseline="0">
                <a:latin typeface="Calibri" panose="020F0502020204030204" pitchFamily="34" charset="0"/>
              </a:rPr>
              <a:t>  Bashnir</a:t>
            </a:r>
            <a:r>
              <a:rPr lang="en-US" sz="2000" b="0" i="0" u="none" strike="noStrike" baseline="0" dirty="0">
                <a:latin typeface="Calibri" panose="020F0502020204030204" pitchFamily="34" charset="0"/>
              </a:rPr>
              <a:t> Rover asked Peter Pandey ,a data analyst at </a:t>
            </a:r>
            <a:r>
              <a:rPr lang="en-US" sz="2000" b="0" i="0" u="none" strike="noStrike" baseline="0" dirty="0" err="1">
                <a:latin typeface="Calibri" panose="020F0502020204030204" pitchFamily="34" charset="0"/>
              </a:rPr>
              <a:t>AtliQ</a:t>
            </a:r>
            <a:r>
              <a:rPr lang="en-US" sz="2000" b="0" i="0" u="none" strike="noStrike" baseline="0" dirty="0">
                <a:latin typeface="Calibri" panose="020F0502020204030204" pitchFamily="34" charset="0"/>
              </a:rPr>
              <a:t> Data Services to provide </a:t>
            </a:r>
            <a:r>
              <a:rPr lang="en-US" sz="2000" b="0" i="0" u="none" strike="noStrike" baseline="0" dirty="0" err="1">
                <a:latin typeface="Calibri" panose="020F0502020204030204" pitchFamily="34" charset="0"/>
              </a:rPr>
              <a:t>valueable</a:t>
            </a:r>
            <a:r>
              <a:rPr lang="en-US" sz="2000" b="0" i="0" u="none" strike="noStrike" baseline="0" dirty="0">
                <a:latin typeface="Calibri" panose="020F0502020204030204" pitchFamily="34" charset="0"/>
              </a:rPr>
              <a:t> insights from datasets of 4000 customers across five cities on their online spend and other details.</a:t>
            </a:r>
            <a:endParaRPr lang="en-IN" sz="2000" dirty="0"/>
          </a:p>
        </p:txBody>
      </p:sp>
      <p:sp>
        <p:nvSpPr>
          <p:cNvPr id="3" name="Text Placeholder 2">
            <a:extLst>
              <a:ext uri="{FF2B5EF4-FFF2-40B4-BE49-F238E27FC236}">
                <a16:creationId xmlns:a16="http://schemas.microsoft.com/office/drawing/2014/main" id="{C1DC00E5-3375-2873-3B58-779C73F90295}"/>
              </a:ext>
            </a:extLst>
          </p:cNvPr>
          <p:cNvSpPr>
            <a:spLocks noGrp="1"/>
          </p:cNvSpPr>
          <p:nvPr>
            <p:ph type="body" sz="half" idx="2"/>
          </p:nvPr>
        </p:nvSpPr>
        <p:spPr>
          <a:xfrm>
            <a:off x="1154954" y="3429000"/>
            <a:ext cx="8825659" cy="2590800"/>
          </a:xfrm>
        </p:spPr>
        <p:txBody>
          <a:bodyPr>
            <a:normAutofit/>
          </a:bodyPr>
          <a:lstStyle/>
          <a:p>
            <a:endParaRPr lang="en-US" dirty="0"/>
          </a:p>
          <a:p>
            <a:endParaRPr lang="en-IN" sz="4800" dirty="0"/>
          </a:p>
        </p:txBody>
      </p:sp>
    </p:spTree>
    <p:extLst>
      <p:ext uri="{BB962C8B-B14F-4D97-AF65-F5344CB8AC3E}">
        <p14:creationId xmlns:p14="http://schemas.microsoft.com/office/powerpoint/2010/main" val="360376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89A9-C437-635B-B222-868278B09DCA}"/>
              </a:ext>
            </a:extLst>
          </p:cNvPr>
          <p:cNvSpPr>
            <a:spLocks noGrp="1"/>
          </p:cNvSpPr>
          <p:nvPr>
            <p:ph type="title"/>
          </p:nvPr>
        </p:nvSpPr>
        <p:spPr>
          <a:xfrm>
            <a:off x="646111" y="452717"/>
            <a:ext cx="9404723" cy="4872318"/>
          </a:xfrm>
        </p:spPr>
        <p:txBody>
          <a:bodyPr/>
          <a:lstStyle/>
          <a:p>
            <a:r>
              <a:rPr lang="en-IN" dirty="0"/>
              <a:t>Objective</a:t>
            </a:r>
            <a:br>
              <a:rPr lang="en-IN" dirty="0"/>
            </a:br>
            <a:r>
              <a:rPr lang="en-US" sz="2000" dirty="0"/>
              <a:t>The objective of this problem statement is to outline the specific challenge and goal of the project, which is to analyze the dataset provided by </a:t>
            </a:r>
            <a:r>
              <a:rPr lang="en-US" sz="2000" dirty="0" err="1"/>
              <a:t>Mitron</a:t>
            </a:r>
            <a:r>
              <a:rPr lang="en-US" sz="2000" dirty="0"/>
              <a:t> Bank in order to provide actionable, data-driven recommendations for tailoring the new line of credit cards to customer needs and market trends.</a:t>
            </a:r>
            <a:br>
              <a:rPr lang="en-US" sz="2000" dirty="0"/>
            </a:br>
            <a:br>
              <a:rPr lang="en-US" sz="2000" dirty="0"/>
            </a:br>
            <a:r>
              <a:rPr lang="en-US" sz="4400" dirty="0"/>
              <a:t>Dataset </a:t>
            </a:r>
            <a:br>
              <a:rPr lang="en-US" sz="4400" dirty="0"/>
            </a:br>
            <a:r>
              <a:rPr lang="en-US" sz="2000" dirty="0"/>
              <a:t>Data Source: Taken dataset from </a:t>
            </a:r>
            <a:r>
              <a:rPr lang="en-US" sz="2000" dirty="0" err="1"/>
              <a:t>Codebasic</a:t>
            </a:r>
            <a:r>
              <a:rPr lang="en-US" sz="2000" dirty="0"/>
              <a:t> resume project challenge.</a:t>
            </a:r>
            <a:br>
              <a:rPr lang="en-US" sz="2000" dirty="0"/>
            </a:br>
            <a:r>
              <a:rPr lang="en-US" sz="2000" dirty="0"/>
              <a:t>Data Quality: Clear and concise</a:t>
            </a:r>
            <a:br>
              <a:rPr lang="en-US" sz="2000" dirty="0"/>
            </a:br>
            <a:br>
              <a:rPr lang="en-US" sz="4400" dirty="0"/>
            </a:br>
            <a:br>
              <a:rPr lang="en-US" sz="4400" dirty="0"/>
            </a:br>
            <a:endParaRPr lang="en-IN" sz="4400" dirty="0"/>
          </a:p>
        </p:txBody>
      </p:sp>
    </p:spTree>
    <p:extLst>
      <p:ext uri="{BB962C8B-B14F-4D97-AF65-F5344CB8AC3E}">
        <p14:creationId xmlns:p14="http://schemas.microsoft.com/office/powerpoint/2010/main" val="191147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D23E-7DC8-EED8-CB7F-CD6F660C1627}"/>
              </a:ext>
            </a:extLst>
          </p:cNvPr>
          <p:cNvSpPr>
            <a:spLocks noGrp="1"/>
          </p:cNvSpPr>
          <p:nvPr>
            <p:ph type="title"/>
          </p:nvPr>
        </p:nvSpPr>
        <p:spPr>
          <a:xfrm>
            <a:off x="646111" y="452717"/>
            <a:ext cx="9404723" cy="1770529"/>
          </a:xfrm>
        </p:spPr>
        <p:txBody>
          <a:bodyPr/>
          <a:lstStyle/>
          <a:p>
            <a:pPr algn="l"/>
            <a:r>
              <a:rPr lang="en-IN" sz="2000" b="1" i="1" dirty="0">
                <a:solidFill>
                  <a:schemeClr val="tx1"/>
                </a:solidFill>
              </a:rPr>
              <a:t>My Viz Dashboard link: </a:t>
            </a:r>
            <a:r>
              <a:rPr lang="en-IN" sz="1800" dirty="0">
                <a:latin typeface="Calibri" panose="020F0502020204030204" pitchFamily="34" charset="0"/>
                <a:ea typeface="Calibri" panose="020F0502020204030204" pitchFamily="34" charset="0"/>
                <a:cs typeface="Calibri" panose="020F0502020204030204" pitchFamily="34" charset="0"/>
                <a:hlinkClick r:id="rId2"/>
              </a:rPr>
              <a:t>https://public.tableau.com/app/profile/aanya.rathi/viz/codebasics_17034254785150/Dashboard5?publish=yes</a:t>
            </a:r>
            <a:br>
              <a:rPr lang="en-IN" sz="1800" dirty="0"/>
            </a:br>
            <a:r>
              <a:rPr lang="en-IN" sz="2000" b="1" i="1" u="none" strike="noStrike" baseline="0" dirty="0">
                <a:latin typeface="CIDFont+F4"/>
              </a:rPr>
              <a:t>Screenshots of Viz Dashboard:</a:t>
            </a:r>
            <a:br>
              <a:rPr lang="en-IN" sz="1800" b="0" i="0" u="none" strike="noStrike" baseline="0" dirty="0">
                <a:latin typeface="CIDFont+F4"/>
              </a:rPr>
            </a:b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I am adding screenshots of my visualization dashboard in case you find overlapping or distorted</a:t>
            </a:r>
            <a:b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b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content when viewing on your device.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88717904-F720-6CC9-8A13-0FD3B2FE3A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4753" y="2294965"/>
            <a:ext cx="10013576" cy="4473388"/>
          </a:xfrm>
        </p:spPr>
      </p:pic>
    </p:spTree>
    <p:extLst>
      <p:ext uri="{BB962C8B-B14F-4D97-AF65-F5344CB8AC3E}">
        <p14:creationId xmlns:p14="http://schemas.microsoft.com/office/powerpoint/2010/main" val="273317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F55DD3-FD2D-A996-D5AB-E786F6CD15B8}"/>
              </a:ext>
            </a:extLst>
          </p:cNvPr>
          <p:cNvSpPr>
            <a:spLocks noGrp="1"/>
          </p:cNvSpPr>
          <p:nvPr>
            <p:ph type="body" idx="1"/>
          </p:nvPr>
        </p:nvSpPr>
        <p:spPr/>
        <p:txBody>
          <a:bodyPr/>
          <a:lstStyle/>
          <a:p>
            <a:endParaRPr lang="en-IN"/>
          </a:p>
        </p:txBody>
      </p:sp>
      <p:pic>
        <p:nvPicPr>
          <p:cNvPr id="8" name="Content Placeholder 7">
            <a:extLst>
              <a:ext uri="{FF2B5EF4-FFF2-40B4-BE49-F238E27FC236}">
                <a16:creationId xmlns:a16="http://schemas.microsoft.com/office/drawing/2014/main" id="{584239F2-065E-EE7D-A328-0E7F869F33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235" y="645459"/>
            <a:ext cx="5206261" cy="5916706"/>
          </a:xfrm>
        </p:spPr>
      </p:pic>
      <p:pic>
        <p:nvPicPr>
          <p:cNvPr id="10" name="Content Placeholder 9">
            <a:extLst>
              <a:ext uri="{FF2B5EF4-FFF2-40B4-BE49-F238E27FC236}">
                <a16:creationId xmlns:a16="http://schemas.microsoft.com/office/drawing/2014/main" id="{3E52CA12-295E-C328-9216-609E2B32FD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57172" y="735106"/>
            <a:ext cx="5452121" cy="5746375"/>
          </a:xfrm>
        </p:spPr>
      </p:pic>
    </p:spTree>
    <p:extLst>
      <p:ext uri="{BB962C8B-B14F-4D97-AF65-F5344CB8AC3E}">
        <p14:creationId xmlns:p14="http://schemas.microsoft.com/office/powerpoint/2010/main" val="39511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0678-2092-41A9-EB83-86FCDC466810}"/>
              </a:ext>
            </a:extLst>
          </p:cNvPr>
          <p:cNvSpPr>
            <a:spLocks noGrp="1"/>
          </p:cNvSpPr>
          <p:nvPr>
            <p:ph type="title"/>
          </p:nvPr>
        </p:nvSpPr>
        <p:spPr>
          <a:xfrm>
            <a:off x="1154954" y="367553"/>
            <a:ext cx="8825659" cy="699247"/>
          </a:xfrm>
        </p:spPr>
        <p:txBody>
          <a:bodyPr/>
          <a:lstStyle/>
          <a:p>
            <a:r>
              <a:rPr lang="en-IN" dirty="0"/>
              <a:t>Insights</a:t>
            </a:r>
          </a:p>
        </p:txBody>
      </p:sp>
      <p:sp>
        <p:nvSpPr>
          <p:cNvPr id="3" name="Text Placeholder 2">
            <a:extLst>
              <a:ext uri="{FF2B5EF4-FFF2-40B4-BE49-F238E27FC236}">
                <a16:creationId xmlns:a16="http://schemas.microsoft.com/office/drawing/2014/main" id="{7BB4897C-9CCC-5F37-C094-05C859D90B72}"/>
              </a:ext>
            </a:extLst>
          </p:cNvPr>
          <p:cNvSpPr>
            <a:spLocks noGrp="1"/>
          </p:cNvSpPr>
          <p:nvPr>
            <p:ph type="body" sz="half" idx="2"/>
          </p:nvPr>
        </p:nvSpPr>
        <p:spPr>
          <a:xfrm>
            <a:off x="1154954" y="3621741"/>
            <a:ext cx="8825659" cy="2398059"/>
          </a:xfrm>
        </p:spPr>
        <p:txBody>
          <a:bodyPr>
            <a:normAutofit fontScale="77500" lnSpcReduction="20000"/>
          </a:bodyPr>
          <a:lstStyle/>
          <a:p>
            <a:pPr marL="285750" indent="-285750">
              <a:buFont typeface="Arial" panose="020B0604020202020204" pitchFamily="34" charset="0"/>
              <a:buChar char="•"/>
            </a:pPr>
            <a:r>
              <a:rPr lang="en-IN" dirty="0"/>
              <a:t>There are total 4000 customers across five different cities.</a:t>
            </a:r>
          </a:p>
          <a:p>
            <a:pPr marL="285750" indent="-285750">
              <a:buFont typeface="Arial" panose="020B0604020202020204" pitchFamily="34" charset="0"/>
              <a:buChar char="•"/>
            </a:pPr>
            <a:r>
              <a:rPr lang="en-IN" dirty="0"/>
              <a:t>Among four different methods of payment , the highest transaction done by credit card.</a:t>
            </a:r>
          </a:p>
          <a:p>
            <a:pPr marL="285750" indent="-285750">
              <a:buFont typeface="Arial" panose="020B0604020202020204" pitchFamily="34" charset="0"/>
              <a:buChar char="•"/>
            </a:pPr>
            <a:r>
              <a:rPr lang="en-IN" dirty="0"/>
              <a:t>Men spent more amount than the amount spent by female.</a:t>
            </a:r>
          </a:p>
          <a:p>
            <a:pPr marL="285750" indent="-285750">
              <a:buFont typeface="Arial" panose="020B0604020202020204" pitchFamily="34" charset="0"/>
              <a:buChar char="•"/>
            </a:pPr>
            <a:r>
              <a:rPr lang="en-IN" dirty="0"/>
              <a:t>Bills, Groceries, Electronics are the top three categories with the highest money spent.</a:t>
            </a:r>
          </a:p>
          <a:p>
            <a:pPr marL="285750" indent="-285750">
              <a:buFont typeface="Arial" panose="020B0604020202020204" pitchFamily="34" charset="0"/>
              <a:buChar char="•"/>
            </a:pPr>
            <a:r>
              <a:rPr lang="en-IN" dirty="0"/>
              <a:t>The highest amount spent in the month of September and August  and less amount spent in the month may, June and July.</a:t>
            </a:r>
          </a:p>
          <a:p>
            <a:pPr marL="285750" indent="-285750">
              <a:buFont typeface="Arial" panose="020B0604020202020204" pitchFamily="34" charset="0"/>
              <a:buChar char="•"/>
            </a:pPr>
            <a:r>
              <a:rPr lang="en-IN" dirty="0"/>
              <a:t>People of the age group 25-34 spend the most and people of age 45+ are the least spender.</a:t>
            </a:r>
          </a:p>
          <a:p>
            <a:pPr marL="285750" indent="-285750">
              <a:buFont typeface="Arial" panose="020B0604020202020204" pitchFamily="34" charset="0"/>
              <a:buChar char="•"/>
            </a:pPr>
            <a:r>
              <a:rPr lang="en-IN" dirty="0"/>
              <a:t>Salaried IT employee have the highest income and also spend the most while government employee have the least income and spend less.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0936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822A-5525-EB88-B8C3-CCBD8CDBB95B}"/>
              </a:ext>
            </a:extLst>
          </p:cNvPr>
          <p:cNvSpPr>
            <a:spLocks noGrp="1"/>
          </p:cNvSpPr>
          <p:nvPr>
            <p:ph type="title"/>
          </p:nvPr>
        </p:nvSpPr>
        <p:spPr>
          <a:xfrm>
            <a:off x="1154954" y="286872"/>
            <a:ext cx="8825659" cy="923363"/>
          </a:xfrm>
        </p:spPr>
        <p:txBody>
          <a:bodyPr/>
          <a:lstStyle/>
          <a:p>
            <a:r>
              <a:rPr lang="en-IN" dirty="0"/>
              <a:t>Recommendation</a:t>
            </a:r>
          </a:p>
        </p:txBody>
      </p:sp>
      <p:sp>
        <p:nvSpPr>
          <p:cNvPr id="3" name="Text Placeholder 2">
            <a:extLst>
              <a:ext uri="{FF2B5EF4-FFF2-40B4-BE49-F238E27FC236}">
                <a16:creationId xmlns:a16="http://schemas.microsoft.com/office/drawing/2014/main" id="{3CA2C2F2-9D8B-4B57-37E4-9E42556C5E42}"/>
              </a:ext>
            </a:extLst>
          </p:cNvPr>
          <p:cNvSpPr>
            <a:spLocks noGrp="1"/>
          </p:cNvSpPr>
          <p:nvPr>
            <p:ph type="body" sz="half" idx="2"/>
          </p:nvPr>
        </p:nvSpPr>
        <p:spPr>
          <a:xfrm>
            <a:off x="1154954" y="2321858"/>
            <a:ext cx="8825659" cy="2483224"/>
          </a:xfrm>
        </p:spPr>
        <p:txBody>
          <a:bodyPr>
            <a:normAutofit fontScale="92500" lnSpcReduction="20000"/>
          </a:bodyPr>
          <a:lstStyle/>
          <a:p>
            <a:pPr marL="285750" indent="-285750">
              <a:buFont typeface="Arial" panose="020B0604020202020204" pitchFamily="34" charset="0"/>
              <a:buChar char="•"/>
            </a:pPr>
            <a:r>
              <a:rPr lang="en-IN" dirty="0"/>
              <a:t>Design a rewards program that aligns with customer spending behaviour. Offer bonus points or cashback in categories where customers spend the most like bills, groceries, electronics etc.</a:t>
            </a:r>
          </a:p>
          <a:p>
            <a:pPr marL="285750" indent="-285750">
              <a:buFont typeface="Arial" panose="020B0604020202020204" pitchFamily="34" charset="0"/>
              <a:buChar char="•"/>
            </a:pPr>
            <a:r>
              <a:rPr lang="en-IN" dirty="0"/>
              <a:t>Customer spend less in the month of may, June contrary to the fact that people generally have vacations on these months so providing discounts on tour packages will be beneficial.</a:t>
            </a:r>
          </a:p>
          <a:p>
            <a:pPr marL="285750" indent="-285750">
              <a:buFont typeface="Arial" panose="020B0604020202020204" pitchFamily="34" charset="0"/>
              <a:buChar char="•"/>
            </a:pPr>
            <a:r>
              <a:rPr lang="en-IN" dirty="0"/>
              <a:t>Offer flexible payment options that align with customers cash floe and spending </a:t>
            </a:r>
            <a:r>
              <a:rPr lang="en-IN" dirty="0" err="1"/>
              <a:t>behavior</a:t>
            </a:r>
            <a:r>
              <a:rPr lang="en-IN" dirty="0"/>
              <a:t>. This could include customizable payment due dates, </a:t>
            </a:r>
            <a:r>
              <a:rPr lang="en-IN" dirty="0" err="1"/>
              <a:t>installment</a:t>
            </a:r>
            <a:r>
              <a:rPr lang="en-IN" dirty="0"/>
              <a:t> plans for large purchases, and the ability to link the credit card with various payment platforms.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74492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329</TotalTime>
  <Words>456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Calibri-Bold</vt:lpstr>
      <vt:lpstr>Century Gothic</vt:lpstr>
      <vt:lpstr>CIDFont+F4</vt:lpstr>
      <vt:lpstr>Wingdings 3</vt:lpstr>
      <vt:lpstr>Ion</vt:lpstr>
      <vt:lpstr>Agenda</vt:lpstr>
      <vt:lpstr>Problem Statement  Mitron Bank is a legacy financial institution headquartered in Hyderabad. They want to introduce a new line of credit cards, aiming to broaden its product offerings and reach in the financial market. Strategy director of Mitron Bank, Mr  Bashnir Rover asked Peter Pandey ,a data analyst at AtliQ Data Services to provide valueable insights from datasets of 4000 customers across five cities on their online spend and other details.</vt:lpstr>
      <vt:lpstr>Objective The objective of this problem statement is to outline the specific challenge and goal of the project, which is to analyze the dataset provided by Mitron Bank in order to provide actionable, data-driven recommendations for tailoring the new line of credit cards to customer needs and market trends.  Dataset  Data Source: Taken dataset from Codebasic resume project challenge. Data Quality: Clear and concise   </vt:lpstr>
      <vt:lpstr>My Viz Dashboard link: https://public.tableau.com/app/profile/aanya.rathi/viz/codebasics_17034254785150/Dashboard5?publish=yes Screenshots of Viz Dashboard: I am adding screenshots of my visualization dashboard in case you find overlapping or distorted content when viewing on your device.</vt:lpstr>
      <vt:lpstr>PowerPoint Presentation</vt:lpstr>
      <vt:lpstr>Insights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Khushi Rathi</dc:creator>
  <cp:lastModifiedBy>Khushi Rathi</cp:lastModifiedBy>
  <cp:revision>5</cp:revision>
  <dcterms:created xsi:type="dcterms:W3CDTF">2024-01-05T15:13:21Z</dcterms:created>
  <dcterms:modified xsi:type="dcterms:W3CDTF">2024-01-06T20:33:18Z</dcterms:modified>
</cp:coreProperties>
</file>