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 autoAdjust="0"/>
    <p:restoredTop sz="78255" autoAdjust="0"/>
  </p:normalViewPr>
  <p:slideViewPr>
    <p:cSldViewPr snapToGrid="0">
      <p:cViewPr varScale="1">
        <p:scale>
          <a:sx n="73" d="100"/>
          <a:sy n="73" d="100"/>
        </p:scale>
        <p:origin x="12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05C49-E39E-44CB-8EA1-89B80C5E4962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C6B0C-5386-4ACC-8C84-88D0AAF335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2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Unterstützt</a:t>
            </a:r>
            <a:r>
              <a:rPr lang="de-DE" baseline="0" dirty="0" smtClean="0"/>
              <a:t> die meisten</a:t>
            </a:r>
            <a:r>
              <a:rPr lang="de-DE" dirty="0" smtClean="0"/>
              <a:t> Enterprise</a:t>
            </a:r>
            <a:r>
              <a:rPr lang="de-DE" baseline="0" dirty="0" smtClean="0"/>
              <a:t> Integration Patterns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6B0C-5386-4ACC-8C84-88D0AAF3352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5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Bean</a:t>
            </a:r>
          </a:p>
          <a:p>
            <a:r>
              <a:rPr lang="de-DE" dirty="0" smtClean="0"/>
              <a:t>Methode wird</a:t>
            </a:r>
            <a:r>
              <a:rPr lang="de-DE" baseline="0" dirty="0" smtClean="0"/>
              <a:t> mit String als Parameter aufgerufen obwohl in Route File als Ausgangspunkt definiert ist</a:t>
            </a:r>
          </a:p>
          <a:p>
            <a:r>
              <a:rPr lang="de-DE" baseline="0" dirty="0" smtClean="0"/>
              <a:t>Automatische Typkonvertierungen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6B0C-5386-4ACC-8C84-88D0AAF3352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23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Datenübertragung</a:t>
            </a:r>
            <a:r>
              <a:rPr lang="de-DE" baseline="0" dirty="0" smtClean="0"/>
              <a:t> zwischen Anwendungen soll </a:t>
            </a:r>
            <a:r>
              <a:rPr lang="de-DE" baseline="0" dirty="0" smtClean="0"/>
              <a:t>vereinheitlicht </a:t>
            </a:r>
            <a:r>
              <a:rPr lang="de-DE" baseline="0" dirty="0" smtClean="0"/>
              <a:t>sein um Effizienz und Tests gewährleisten zu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6B0C-5386-4ACC-8C84-88D0AAF335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75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Enterprise Integration Patterns beschäftigen sich</a:t>
            </a:r>
            <a:r>
              <a:rPr lang="de-DE" baseline="0" dirty="0" smtClean="0"/>
              <a:t> rund um das Thema der Übertragung von Daten von einem System zu einem anderen einschließlich Typ </a:t>
            </a:r>
            <a:r>
              <a:rPr lang="de-DE" baseline="0" dirty="0" smtClean="0"/>
              <a:t>Konvertierungen </a:t>
            </a:r>
            <a:r>
              <a:rPr lang="de-DE" baseline="0" dirty="0" smtClean="0"/>
              <a:t>Routing Regeln </a:t>
            </a:r>
            <a:r>
              <a:rPr lang="de-DE" baseline="0" dirty="0" smtClean="0"/>
              <a:t>etc.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Splitten Integrationsprobleme in kleine Teile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Einfach zu verstehende </a:t>
            </a:r>
            <a:r>
              <a:rPr lang="de-DE" baseline="0" dirty="0" smtClean="0"/>
              <a:t>Modellierung </a:t>
            </a:r>
            <a:r>
              <a:rPr lang="de-DE" baseline="0" dirty="0" smtClean="0"/>
              <a:t>der Probleme durch standardisierte Symbole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6B0C-5386-4ACC-8C84-88D0AAF3352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4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Beinahe 1 zu 1 Übertragbarkeit der Modelle in die DSLs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Camel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6B0C-5386-4ACC-8C84-88D0AAF3352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2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Core Package nur Grundfunktionalitäten</a:t>
            </a:r>
            <a:r>
              <a:rPr lang="de-DE" baseline="0" dirty="0" smtClean="0"/>
              <a:t> wie Routing, weiter Komponenten für Protokolle </a:t>
            </a:r>
            <a:r>
              <a:rPr lang="de-DE" baseline="0" dirty="0" smtClean="0"/>
              <a:t>etc., </a:t>
            </a:r>
            <a:r>
              <a:rPr lang="de-DE" baseline="0" dirty="0" smtClean="0"/>
              <a:t>können nachgeladen </a:t>
            </a:r>
            <a:r>
              <a:rPr lang="de-DE" baseline="0" dirty="0" smtClean="0"/>
              <a:t>werden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Route beinhaltet Flow- und Integrationslogik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Message enthält </a:t>
            </a:r>
            <a:r>
              <a:rPr lang="de-DE" baseline="0" dirty="0" smtClean="0"/>
              <a:t>verschiedene </a:t>
            </a:r>
            <a:r>
              <a:rPr lang="de-DE" baseline="0" dirty="0" smtClean="0"/>
              <a:t>Header, einen Body und optional einen Anhang</a:t>
            </a:r>
          </a:p>
          <a:p>
            <a:endParaRPr lang="de-DE" baseline="0" dirty="0" smtClean="0"/>
          </a:p>
          <a:p>
            <a:r>
              <a:rPr lang="de-DE" baseline="0" dirty="0" smtClean="0"/>
              <a:t>Zwischen Provider und Consumer </a:t>
            </a:r>
            <a:r>
              <a:rPr lang="de-DE" baseline="0" dirty="0" smtClean="0"/>
              <a:t>zahlreiche </a:t>
            </a:r>
            <a:r>
              <a:rPr lang="de-DE" baseline="0" dirty="0" smtClean="0"/>
              <a:t>Veränderungen der Nachricht möglich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Exchange Container enthält Informationen über Message ID, Exceptiones, </a:t>
            </a:r>
            <a:r>
              <a:rPr lang="de-DE" baseline="0" dirty="0" smtClean="0"/>
              <a:t>eingehende </a:t>
            </a:r>
            <a:r>
              <a:rPr lang="de-DE" baseline="0" dirty="0" smtClean="0"/>
              <a:t>und </a:t>
            </a:r>
            <a:r>
              <a:rPr lang="de-DE" baseline="0" dirty="0" smtClean="0"/>
              <a:t>ausgehende </a:t>
            </a:r>
            <a:r>
              <a:rPr lang="de-DE" baseline="0" dirty="0" smtClean="0"/>
              <a:t>Messages etc.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6B0C-5386-4ACC-8C84-88D0AAF3352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34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System von </a:t>
            </a:r>
            <a:r>
              <a:rPr lang="de-DE" dirty="0" err="1" smtClean="0"/>
              <a:t>Camel</a:t>
            </a:r>
            <a:r>
              <a:rPr lang="de-DE" dirty="0" smtClean="0"/>
              <a:t>, verbindet die verschiedenen Konzepte Routen, Components</a:t>
            </a:r>
            <a:r>
              <a:rPr lang="de-DE" baseline="0" dirty="0" smtClean="0"/>
              <a:t> und Endpoints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6B0C-5386-4ACC-8C84-88D0AAF3352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67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Routen definieren</a:t>
            </a:r>
            <a:r>
              <a:rPr lang="de-DE" baseline="0" dirty="0" smtClean="0"/>
              <a:t> den Fluss der Daten und wie diese integriert werden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Routen müssen von der Klasse </a:t>
            </a:r>
            <a:r>
              <a:rPr lang="de-DE" baseline="0" dirty="0" err="1" smtClean="0"/>
              <a:t>RouteBuilder</a:t>
            </a:r>
            <a:r>
              <a:rPr lang="de-DE" baseline="0" dirty="0" smtClean="0"/>
              <a:t> erben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Route konsumiert eine Datei, loggt den Inhalt, schreibt den Inhalt in </a:t>
            </a:r>
            <a:r>
              <a:rPr lang="de-DE" baseline="0" dirty="0" err="1" smtClean="0"/>
              <a:t>Uper</a:t>
            </a:r>
            <a:r>
              <a:rPr lang="de-DE" baseline="0" dirty="0" smtClean="0"/>
              <a:t> Cases und schreibt die Datei in </a:t>
            </a:r>
            <a:r>
              <a:rPr lang="de-DE" baseline="0" dirty="0" smtClean="0"/>
              <a:t>Zielverzeichnis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Verschiedene </a:t>
            </a:r>
            <a:r>
              <a:rPr lang="de-DE" baseline="0" dirty="0" smtClean="0"/>
              <a:t>DSLs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6B0C-5386-4ACC-8C84-88D0AAF335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0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Spring XML DSL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6B0C-5386-4ACC-8C84-88D0AAF3352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876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Proceccors</a:t>
            </a:r>
            <a:r>
              <a:rPr lang="de-DE" dirty="0" smtClean="0"/>
              <a:t> und </a:t>
            </a:r>
            <a:r>
              <a:rPr lang="de-DE" dirty="0" err="1" smtClean="0"/>
              <a:t>Beans</a:t>
            </a:r>
            <a:r>
              <a:rPr lang="de-DE" dirty="0" smtClean="0"/>
              <a:t> ermöglichen </a:t>
            </a:r>
            <a:r>
              <a:rPr lang="de-DE" dirty="0" smtClean="0"/>
              <a:t>es, </a:t>
            </a:r>
            <a:r>
              <a:rPr lang="de-DE" dirty="0" smtClean="0"/>
              <a:t>eigene Integrationslogik in die</a:t>
            </a:r>
            <a:r>
              <a:rPr lang="de-DE" baseline="0" dirty="0" smtClean="0"/>
              <a:t> Route einzufügen und die Daten in der Route zu verarbeiten und zu verändern</a:t>
            </a:r>
          </a:p>
          <a:p>
            <a:endParaRPr lang="de-DE" baseline="0" dirty="0" smtClean="0"/>
          </a:p>
          <a:p>
            <a:r>
              <a:rPr lang="de-DE" baseline="0" dirty="0" smtClean="0"/>
              <a:t>Der </a:t>
            </a:r>
            <a:r>
              <a:rPr lang="de-DE" baseline="0" dirty="0" err="1" smtClean="0"/>
              <a:t>exchange</a:t>
            </a:r>
            <a:r>
              <a:rPr lang="de-DE" baseline="0" dirty="0" smtClean="0"/>
              <a:t> Parameter beinhaltet alle Informationen über den </a:t>
            </a:r>
            <a:r>
              <a:rPr lang="de-DE" baseline="0" dirty="0" err="1" smtClean="0"/>
              <a:t>Messageaustausch</a:t>
            </a:r>
            <a:r>
              <a:rPr lang="de-DE" baseline="0" dirty="0" smtClean="0"/>
              <a:t>, eingehende Message, </a:t>
            </a:r>
            <a:r>
              <a:rPr lang="de-DE" baseline="0" dirty="0" smtClean="0"/>
              <a:t>ausgehende </a:t>
            </a:r>
            <a:r>
              <a:rPr lang="de-DE" baseline="0" dirty="0" smtClean="0"/>
              <a:t>Message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C6B0C-5386-4ACC-8C84-88D0AAF3352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95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22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8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9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38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96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229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48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927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62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44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5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8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99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78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2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A41511-75C2-425A-843D-2B3D38CA16AA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27B021-C611-4539-98B3-AE2394EFA5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8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-Portfolio: Apache </a:t>
            </a:r>
            <a:r>
              <a:rPr lang="de-DE" dirty="0" err="1" smtClean="0"/>
              <a:t>Camel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Aram Parsegyan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9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64724" y="1865870"/>
            <a:ext cx="9538299" cy="48191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sz="2900" dirty="0"/>
              <a:t>&lt;</a:t>
            </a:r>
            <a:r>
              <a:rPr lang="de-DE" sz="2900" dirty="0" err="1"/>
              <a:t>beans</a:t>
            </a:r>
            <a:r>
              <a:rPr lang="de-DE" sz="2900" dirty="0"/>
              <a:t> … &gt;</a:t>
            </a:r>
          </a:p>
          <a:p>
            <a:pPr marL="0" indent="0">
              <a:buNone/>
            </a:pPr>
            <a:r>
              <a:rPr lang="de-DE" sz="2900" dirty="0"/>
              <a:t> </a:t>
            </a:r>
            <a:r>
              <a:rPr lang="de-DE" sz="2900" dirty="0" smtClean="0"/>
              <a:t>&lt;</a:t>
            </a:r>
            <a:r>
              <a:rPr lang="de-DE" sz="2900" dirty="0" err="1"/>
              <a:t>bean</a:t>
            </a:r>
            <a:r>
              <a:rPr lang="de-DE" sz="2900" dirty="0"/>
              <a:t> </a:t>
            </a:r>
            <a:r>
              <a:rPr lang="de-DE" sz="2900" dirty="0" err="1"/>
              <a:t>class</a:t>
            </a:r>
            <a:r>
              <a:rPr lang="de-DE" sz="2900" dirty="0" smtClean="0"/>
              <a:t>=”</a:t>
            </a:r>
            <a:r>
              <a:rPr lang="de-DE" sz="2900" dirty="0" err="1" smtClean="0"/>
              <a:t>camel.TransformationBean</a:t>
            </a:r>
            <a:r>
              <a:rPr lang="de-DE" sz="2900" dirty="0"/>
              <a:t>” </a:t>
            </a:r>
            <a:r>
              <a:rPr lang="de-DE" sz="2900" dirty="0" err="1"/>
              <a:t>id</a:t>
            </a:r>
            <a:r>
              <a:rPr lang="de-DE" sz="2900" dirty="0"/>
              <a:t>=”</a:t>
            </a:r>
            <a:r>
              <a:rPr lang="de-DE" sz="2900" dirty="0" err="1"/>
              <a:t>transformationBean</a:t>
            </a:r>
            <a:r>
              <a:rPr lang="de-DE" sz="2900" dirty="0"/>
              <a:t>”/&gt;</a:t>
            </a:r>
          </a:p>
          <a:p>
            <a:pPr marL="0" indent="0">
              <a:buNone/>
            </a:pPr>
            <a:r>
              <a:rPr lang="de-DE" sz="2900" dirty="0"/>
              <a:t>&lt;</a:t>
            </a:r>
            <a:r>
              <a:rPr lang="de-DE" sz="2900" dirty="0" err="1"/>
              <a:t>bean</a:t>
            </a:r>
            <a:r>
              <a:rPr lang="de-DE" sz="2900" dirty="0"/>
              <a:t> </a:t>
            </a:r>
            <a:r>
              <a:rPr lang="de-DE" sz="2900" dirty="0" err="1"/>
              <a:t>class</a:t>
            </a:r>
            <a:r>
              <a:rPr lang="de-DE" sz="2900" dirty="0" smtClean="0"/>
              <a:t>=”</a:t>
            </a:r>
            <a:r>
              <a:rPr lang="de-DE" sz="2900" dirty="0" err="1" smtClean="0"/>
              <a:t>camel.LoggingProcessor</a:t>
            </a:r>
            <a:r>
              <a:rPr lang="de-DE" sz="2900" dirty="0"/>
              <a:t>” </a:t>
            </a:r>
            <a:r>
              <a:rPr lang="de-DE" sz="2900" dirty="0" err="1"/>
              <a:t>id</a:t>
            </a:r>
            <a:r>
              <a:rPr lang="de-DE" sz="2900" dirty="0"/>
              <a:t>=”</a:t>
            </a:r>
            <a:r>
              <a:rPr lang="de-DE" sz="2900" dirty="0" err="1"/>
              <a:t>loggingProcessor</a:t>
            </a:r>
            <a:r>
              <a:rPr lang="de-DE" sz="2900" dirty="0"/>
              <a:t>”/&gt;</a:t>
            </a:r>
          </a:p>
          <a:p>
            <a:pPr marL="0" indent="0">
              <a:buNone/>
            </a:pPr>
            <a:r>
              <a:rPr lang="de-DE" sz="2900" dirty="0"/>
              <a:t> </a:t>
            </a:r>
          </a:p>
          <a:p>
            <a:pPr marL="0" indent="0">
              <a:buNone/>
            </a:pPr>
            <a:r>
              <a:rPr lang="de-DE" sz="2900" dirty="0"/>
              <a:t>&lt;</a:t>
            </a:r>
            <a:r>
              <a:rPr lang="de-DE" sz="2900" dirty="0" err="1"/>
              <a:t>camelContext</a:t>
            </a:r>
            <a:r>
              <a:rPr lang="de-DE" sz="2900" dirty="0"/>
              <a:t> </a:t>
            </a:r>
            <a:r>
              <a:rPr lang="de-DE" sz="2900" dirty="0" err="1"/>
              <a:t>xmlns</a:t>
            </a:r>
            <a:r>
              <a:rPr lang="de-DE" sz="2900" dirty="0"/>
              <a:t>=”http://camel.apache.org/</a:t>
            </a:r>
            <a:r>
              <a:rPr lang="de-DE" sz="2900" dirty="0" err="1"/>
              <a:t>schema</a:t>
            </a:r>
            <a:r>
              <a:rPr lang="de-DE" sz="2900" dirty="0"/>
              <a:t>/spring”&gt;</a:t>
            </a:r>
          </a:p>
          <a:p>
            <a:pPr marL="0" indent="0">
              <a:buNone/>
            </a:pPr>
            <a:r>
              <a:rPr lang="de-DE" sz="2900" dirty="0"/>
              <a:t>&lt;</a:t>
            </a:r>
            <a:r>
              <a:rPr lang="de-DE" sz="2900" dirty="0" err="1" smtClean="0"/>
              <a:t>package</a:t>
            </a:r>
            <a:r>
              <a:rPr lang="de-DE" sz="2900" dirty="0" smtClean="0"/>
              <a:t>&gt;</a:t>
            </a:r>
            <a:r>
              <a:rPr lang="de-DE" sz="2900" u="sng" dirty="0" err="1" smtClean="0"/>
              <a:t>camel</a:t>
            </a:r>
            <a:r>
              <a:rPr lang="de-DE" sz="2900" dirty="0" smtClean="0"/>
              <a:t>&lt;/</a:t>
            </a:r>
            <a:r>
              <a:rPr lang="de-DE" sz="2900" dirty="0" err="1"/>
              <a:t>package</a:t>
            </a:r>
            <a:r>
              <a:rPr lang="de-DE" sz="2900" dirty="0"/>
              <a:t>&gt;</a:t>
            </a:r>
          </a:p>
          <a:p>
            <a:pPr marL="0" indent="0">
              <a:buNone/>
            </a:pPr>
            <a:r>
              <a:rPr lang="de-DE" sz="2900" dirty="0"/>
              <a:t> </a:t>
            </a:r>
          </a:p>
          <a:p>
            <a:pPr marL="0" indent="0">
              <a:buNone/>
            </a:pPr>
            <a:r>
              <a:rPr lang="de-DE" sz="2900" b="1" dirty="0"/>
              <a:t>&lt;route&gt;</a:t>
            </a:r>
            <a:endParaRPr lang="de-DE" sz="2900" dirty="0"/>
          </a:p>
          <a:p>
            <a:pPr marL="0" indent="0">
              <a:buNone/>
            </a:pPr>
            <a:r>
              <a:rPr lang="de-DE" sz="2900" b="1" dirty="0"/>
              <a:t>        &lt;</a:t>
            </a:r>
            <a:r>
              <a:rPr lang="de-DE" sz="2900" b="1" dirty="0" err="1"/>
              <a:t>from</a:t>
            </a:r>
            <a:r>
              <a:rPr lang="de-DE" sz="2900" b="1" dirty="0"/>
              <a:t> </a:t>
            </a:r>
            <a:r>
              <a:rPr lang="de-DE" sz="2900" b="1" dirty="0" err="1"/>
              <a:t>uri</a:t>
            </a:r>
            <a:r>
              <a:rPr lang="de-DE" sz="2900" b="1" dirty="0"/>
              <a:t>=”file:target/inbox”/&gt;</a:t>
            </a:r>
            <a:endParaRPr lang="de-DE" sz="2900" dirty="0"/>
          </a:p>
          <a:p>
            <a:pPr marL="0" indent="0">
              <a:buNone/>
            </a:pPr>
            <a:r>
              <a:rPr lang="de-DE" sz="2900" b="1" dirty="0"/>
              <a:t>                    &lt;</a:t>
            </a:r>
            <a:r>
              <a:rPr lang="de-DE" sz="2900" b="1" dirty="0" err="1"/>
              <a:t>process</a:t>
            </a:r>
            <a:r>
              <a:rPr lang="de-DE" sz="2900" b="1" dirty="0"/>
              <a:t> </a:t>
            </a:r>
            <a:r>
              <a:rPr lang="de-DE" sz="2900" b="1" dirty="0" err="1"/>
              <a:t>ref</a:t>
            </a:r>
            <a:r>
              <a:rPr lang="de-DE" sz="2900" b="1" dirty="0"/>
              <a:t>=”</a:t>
            </a:r>
            <a:r>
              <a:rPr lang="de-DE" sz="2900" b="1" dirty="0" err="1"/>
              <a:t>loggingProcessor</a:t>
            </a:r>
            <a:r>
              <a:rPr lang="de-DE" sz="2900" b="1" dirty="0"/>
              <a:t>”/&gt;</a:t>
            </a:r>
            <a:endParaRPr lang="de-DE" sz="2900" dirty="0"/>
          </a:p>
          <a:p>
            <a:pPr marL="0" indent="0">
              <a:buNone/>
            </a:pPr>
            <a:r>
              <a:rPr lang="de-DE" sz="2900" b="1" dirty="0"/>
              <a:t>                    &lt;</a:t>
            </a:r>
            <a:r>
              <a:rPr lang="de-DE" sz="2900" b="1" dirty="0" err="1"/>
              <a:t>bean</a:t>
            </a:r>
            <a:r>
              <a:rPr lang="de-DE" sz="2900" b="1" dirty="0"/>
              <a:t> </a:t>
            </a:r>
            <a:r>
              <a:rPr lang="de-DE" sz="2900" b="1" dirty="0" err="1"/>
              <a:t>ref</a:t>
            </a:r>
            <a:r>
              <a:rPr lang="de-DE" sz="2900" b="1" dirty="0"/>
              <a:t>=”</a:t>
            </a:r>
            <a:r>
              <a:rPr lang="de-DE" sz="2900" b="1" dirty="0" err="1"/>
              <a:t>transformationBean</a:t>
            </a:r>
            <a:r>
              <a:rPr lang="de-DE" sz="2900" b="1" dirty="0"/>
              <a:t>”/&gt;</a:t>
            </a:r>
            <a:endParaRPr lang="de-DE" sz="2900" dirty="0"/>
          </a:p>
          <a:p>
            <a:pPr marL="0" indent="0">
              <a:buNone/>
            </a:pPr>
            <a:r>
              <a:rPr lang="de-DE" sz="2900" b="1" dirty="0"/>
              <a:t>        &lt;</a:t>
            </a:r>
            <a:r>
              <a:rPr lang="de-DE" sz="2900" b="1" dirty="0" err="1"/>
              <a:t>to</a:t>
            </a:r>
            <a:r>
              <a:rPr lang="de-DE" sz="2900" b="1" dirty="0"/>
              <a:t> </a:t>
            </a:r>
            <a:r>
              <a:rPr lang="de-DE" sz="2900" b="1" dirty="0" err="1"/>
              <a:t>uri</a:t>
            </a:r>
            <a:r>
              <a:rPr lang="de-DE" sz="2900" b="1" dirty="0"/>
              <a:t>=”file:target/outbox”/&gt;</a:t>
            </a:r>
            <a:endParaRPr lang="de-DE" sz="2900" dirty="0"/>
          </a:p>
          <a:p>
            <a:pPr marL="0" indent="0">
              <a:buNone/>
            </a:pPr>
            <a:r>
              <a:rPr lang="de-DE" sz="2900" b="1" dirty="0"/>
              <a:t>    &lt;/route&gt;</a:t>
            </a:r>
            <a:endParaRPr lang="de-DE" sz="2900" dirty="0"/>
          </a:p>
          <a:p>
            <a:pPr marL="0" indent="0">
              <a:buNone/>
            </a:pPr>
            <a:r>
              <a:rPr lang="de-DE" sz="2900" dirty="0"/>
              <a:t> </a:t>
            </a:r>
          </a:p>
          <a:p>
            <a:pPr marL="0" indent="0">
              <a:buNone/>
            </a:pPr>
            <a:r>
              <a:rPr lang="de-DE" sz="2900" dirty="0"/>
              <a:t>&lt;/</a:t>
            </a:r>
            <a:r>
              <a:rPr lang="de-DE" sz="2900" dirty="0" err="1"/>
              <a:t>camelContext</a:t>
            </a:r>
            <a:r>
              <a:rPr lang="de-DE" sz="2900" dirty="0"/>
              <a:t>&gt;</a:t>
            </a:r>
          </a:p>
          <a:p>
            <a:pPr marL="0" indent="0">
              <a:buNone/>
            </a:pPr>
            <a:r>
              <a:rPr lang="de-DE" sz="2900" dirty="0"/>
              <a:t> </a:t>
            </a:r>
            <a:r>
              <a:rPr lang="de-DE" sz="2900" dirty="0" smtClean="0"/>
              <a:t>&lt;/</a:t>
            </a:r>
            <a:r>
              <a:rPr lang="de-DE" sz="2900" dirty="0" err="1"/>
              <a:t>beans</a:t>
            </a:r>
            <a:r>
              <a:rPr lang="de-DE" sz="2900" dirty="0"/>
              <a:t>&gt;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0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Processors</a:t>
            </a:r>
            <a:r>
              <a:rPr lang="de-DE" dirty="0" smtClean="0"/>
              <a:t> und </a:t>
            </a:r>
            <a:r>
              <a:rPr lang="de-DE" dirty="0" err="1" smtClean="0"/>
              <a:t>Beans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LoggingProcessor</a:t>
            </a:r>
            <a:r>
              <a:rPr lang="de-DE" dirty="0"/>
              <a:t>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Processor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@</a:t>
            </a:r>
            <a:r>
              <a:rPr lang="de-DE" dirty="0" err="1"/>
              <a:t>Override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(Exchange </a:t>
            </a:r>
            <a:r>
              <a:rPr lang="de-DE" dirty="0" err="1"/>
              <a:t>exchange</a:t>
            </a:r>
            <a:r>
              <a:rPr lang="de-DE" dirty="0"/>
              <a:t>) </a:t>
            </a:r>
            <a:r>
              <a:rPr lang="de-DE" dirty="0" err="1"/>
              <a:t>throws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 err="1"/>
              <a:t>System.</a:t>
            </a:r>
            <a:r>
              <a:rPr lang="de-DE" i="1" dirty="0" err="1"/>
              <a:t>out</a:t>
            </a:r>
            <a:r>
              <a:rPr lang="de-DE" dirty="0" err="1"/>
              <a:t>.println</a:t>
            </a:r>
            <a:r>
              <a:rPr lang="de-DE" dirty="0"/>
              <a:t>(“</a:t>
            </a:r>
            <a:r>
              <a:rPr lang="de-DE" dirty="0" err="1"/>
              <a:t>Received</a:t>
            </a:r>
            <a:r>
              <a:rPr lang="de-DE" dirty="0"/>
              <a:t> Order: ” </a:t>
            </a:r>
            <a:r>
              <a:rPr lang="de-DE" dirty="0" smtClean="0"/>
              <a:t>+ </a:t>
            </a:r>
            <a:r>
              <a:rPr lang="de-DE" dirty="0" err="1" smtClean="0"/>
              <a:t>exchange.getIn</a:t>
            </a:r>
            <a:r>
              <a:rPr lang="de-DE" dirty="0"/>
              <a:t>().</a:t>
            </a:r>
            <a:r>
              <a:rPr lang="de-DE" dirty="0" err="1"/>
              <a:t>getBody</a:t>
            </a:r>
            <a:r>
              <a:rPr lang="de-DE" dirty="0"/>
              <a:t>(</a:t>
            </a:r>
            <a:r>
              <a:rPr lang="de-DE" dirty="0" err="1"/>
              <a:t>String.class</a:t>
            </a:r>
            <a:r>
              <a:rPr lang="de-DE" dirty="0"/>
              <a:t>));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5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Processors</a:t>
            </a:r>
            <a:r>
              <a:rPr lang="de-DE" dirty="0" smtClean="0"/>
              <a:t> und </a:t>
            </a:r>
            <a:r>
              <a:rPr lang="de-DE" dirty="0" err="1" smtClean="0"/>
              <a:t>Beans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TransformationBean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 err="1"/>
              <a:t>public</a:t>
            </a:r>
            <a:r>
              <a:rPr lang="de-DE" dirty="0"/>
              <a:t> String </a:t>
            </a:r>
            <a:r>
              <a:rPr lang="de-DE" dirty="0" err="1"/>
              <a:t>makeUpperCase</a:t>
            </a:r>
            <a:r>
              <a:rPr lang="de-DE" dirty="0"/>
              <a:t>(String </a:t>
            </a:r>
            <a:r>
              <a:rPr lang="de-DE" dirty="0" err="1"/>
              <a:t>body</a:t>
            </a:r>
            <a:r>
              <a:rPr lang="de-DE" dirty="0"/>
              <a:t>) {</a:t>
            </a:r>
          </a:p>
          <a:p>
            <a:pPr marL="0" indent="0">
              <a:buNone/>
            </a:pPr>
            <a:r>
              <a:rPr lang="de-DE" dirty="0"/>
              <a:t>String </a:t>
            </a:r>
            <a:r>
              <a:rPr lang="de-DE" dirty="0" err="1"/>
              <a:t>transformedBody</a:t>
            </a:r>
            <a:r>
              <a:rPr lang="de-DE" dirty="0"/>
              <a:t> = </a:t>
            </a:r>
            <a:r>
              <a:rPr lang="de-DE" dirty="0" err="1"/>
              <a:t>body.toUpperCase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transformedBody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6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Implementierte Enterprise Integration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6065" y="2088293"/>
            <a:ext cx="9006958" cy="46461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…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.</a:t>
            </a:r>
            <a:r>
              <a:rPr lang="de-DE" dirty="0" err="1"/>
              <a:t>unmarshal</a:t>
            </a:r>
            <a:r>
              <a:rPr lang="de-DE" dirty="0"/>
              <a:t>().</a:t>
            </a:r>
            <a:r>
              <a:rPr lang="de-DE" dirty="0" err="1"/>
              <a:t>csv</a:t>
            </a:r>
            <a:r>
              <a:rPr lang="de-DE" dirty="0"/>
              <a:t>()</a:t>
            </a:r>
          </a:p>
          <a:p>
            <a:pPr marL="0" indent="0">
              <a:buNone/>
            </a:pPr>
            <a:r>
              <a:rPr lang="de-DE" dirty="0"/>
              <a:t>.</a:t>
            </a:r>
            <a:r>
              <a:rPr lang="de-DE" dirty="0" err="1"/>
              <a:t>split</a:t>
            </a:r>
            <a:r>
              <a:rPr lang="de-DE" dirty="0"/>
              <a:t>(</a:t>
            </a:r>
            <a:r>
              <a:rPr lang="de-DE" dirty="0" err="1"/>
              <a:t>body</a:t>
            </a:r>
            <a:r>
              <a:rPr lang="de-DE" dirty="0"/>
              <a:t>().</a:t>
            </a:r>
            <a:r>
              <a:rPr lang="de-DE" dirty="0" err="1"/>
              <a:t>tokenize</a:t>
            </a:r>
            <a:r>
              <a:rPr lang="de-DE" dirty="0"/>
              <a:t>(“,”))</a:t>
            </a:r>
          </a:p>
          <a:p>
            <a:pPr marL="0" indent="0">
              <a:buNone/>
            </a:pPr>
            <a:r>
              <a:rPr lang="de-DE" dirty="0"/>
              <a:t>.</a:t>
            </a:r>
            <a:r>
              <a:rPr lang="de-DE" dirty="0" err="1"/>
              <a:t>choice</a:t>
            </a:r>
            <a:r>
              <a:rPr lang="de-DE" dirty="0"/>
              <a:t>()</a:t>
            </a:r>
          </a:p>
          <a:p>
            <a:pPr marL="0" indent="0">
              <a:buNone/>
            </a:pPr>
            <a:r>
              <a:rPr lang="de-DE" dirty="0"/>
              <a:t>.</a:t>
            </a:r>
            <a:r>
              <a:rPr lang="de-DE" dirty="0" err="1"/>
              <a:t>when</a:t>
            </a:r>
            <a:r>
              <a:rPr lang="de-DE" dirty="0"/>
              <a:t>(</a:t>
            </a:r>
            <a:r>
              <a:rPr lang="de-DE" dirty="0" err="1"/>
              <a:t>body</a:t>
            </a:r>
            <a:r>
              <a:rPr lang="de-DE" dirty="0"/>
              <a:t>().</a:t>
            </a:r>
            <a:r>
              <a:rPr lang="de-DE" dirty="0" err="1"/>
              <a:t>contains</a:t>
            </a:r>
            <a:r>
              <a:rPr lang="de-DE" dirty="0"/>
              <a:t>(“DVD”))</a:t>
            </a:r>
          </a:p>
          <a:p>
            <a:pPr marL="0" indent="0">
              <a:buNone/>
            </a:pPr>
            <a:r>
              <a:rPr lang="de-DE" dirty="0"/>
              <a:t>.</a:t>
            </a:r>
            <a:r>
              <a:rPr lang="de-DE" dirty="0" err="1"/>
              <a:t>to</a:t>
            </a:r>
            <a:r>
              <a:rPr lang="de-DE" dirty="0"/>
              <a:t>(“file:target/outbox/dvd”)</a:t>
            </a:r>
          </a:p>
          <a:p>
            <a:pPr marL="0" indent="0">
              <a:buNone/>
            </a:pPr>
            <a:r>
              <a:rPr lang="de-DE" dirty="0"/>
              <a:t>.</a:t>
            </a:r>
            <a:r>
              <a:rPr lang="de-DE" dirty="0" err="1"/>
              <a:t>when</a:t>
            </a:r>
            <a:r>
              <a:rPr lang="de-DE" dirty="0"/>
              <a:t>(</a:t>
            </a:r>
            <a:r>
              <a:rPr lang="de-DE" dirty="0" err="1"/>
              <a:t>body</a:t>
            </a:r>
            <a:r>
              <a:rPr lang="de-DE" dirty="0"/>
              <a:t>().</a:t>
            </a:r>
            <a:r>
              <a:rPr lang="de-DE" dirty="0" err="1"/>
              <a:t>contains</a:t>
            </a:r>
            <a:r>
              <a:rPr lang="de-DE" dirty="0"/>
              <a:t>(“CD”))</a:t>
            </a:r>
          </a:p>
          <a:p>
            <a:pPr marL="0" indent="0">
              <a:buNone/>
            </a:pPr>
            <a:r>
              <a:rPr lang="de-DE" dirty="0"/>
              <a:t>.</a:t>
            </a:r>
            <a:r>
              <a:rPr lang="de-DE" dirty="0" err="1"/>
              <a:t>to</a:t>
            </a:r>
            <a:r>
              <a:rPr lang="de-DE" dirty="0"/>
              <a:t>(“</a:t>
            </a:r>
            <a:r>
              <a:rPr lang="de-DE" dirty="0" err="1"/>
              <a:t>activemq:CD_Orders</a:t>
            </a:r>
            <a:r>
              <a:rPr lang="de-DE" dirty="0"/>
              <a:t>”)</a:t>
            </a:r>
          </a:p>
          <a:p>
            <a:pPr marL="0" indent="0">
              <a:buNone/>
            </a:pPr>
            <a:r>
              <a:rPr lang="de-DE" dirty="0"/>
              <a:t>.</a:t>
            </a:r>
            <a:r>
              <a:rPr lang="de-DE" dirty="0" err="1"/>
              <a:t>otherwise</a:t>
            </a:r>
            <a:r>
              <a:rPr lang="de-DE" dirty="0"/>
              <a:t>()</a:t>
            </a:r>
          </a:p>
          <a:p>
            <a:pPr marL="0" indent="0">
              <a:buNone/>
            </a:pPr>
            <a:r>
              <a:rPr lang="de-DE" dirty="0"/>
              <a:t>.</a:t>
            </a:r>
            <a:r>
              <a:rPr lang="de-DE" dirty="0" err="1"/>
              <a:t>to</a:t>
            </a:r>
            <a:r>
              <a:rPr lang="de-DE" dirty="0"/>
              <a:t>(“</a:t>
            </a:r>
            <a:r>
              <a:rPr lang="de-DE" dirty="0" err="1"/>
              <a:t>mock:others</a:t>
            </a:r>
            <a:r>
              <a:rPr lang="de-DE" dirty="0"/>
              <a:t>”);</a:t>
            </a:r>
          </a:p>
          <a:p>
            <a:pPr marL="0" indent="0">
              <a:buNone/>
            </a:pPr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Automatische Unit- und Integrationstest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262050"/>
            <a:ext cx="10018713" cy="3124201"/>
          </a:xfrm>
        </p:spPr>
        <p:txBody>
          <a:bodyPr/>
          <a:lstStyle/>
          <a:p>
            <a:r>
              <a:rPr lang="de-DE" dirty="0" smtClean="0"/>
              <a:t>Testsupport mittels </a:t>
            </a:r>
            <a:r>
              <a:rPr lang="de-DE" dirty="0" err="1" smtClean="0"/>
              <a:t>Junit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Klasse muss von </a:t>
            </a:r>
            <a:r>
              <a:rPr lang="de-DE" dirty="0" err="1"/>
              <a:t>CamelTestSupport</a:t>
            </a:r>
            <a:r>
              <a:rPr lang="de-DE" dirty="0"/>
              <a:t> </a:t>
            </a:r>
            <a:r>
              <a:rPr lang="de-DE" dirty="0" smtClean="0"/>
              <a:t> erben</a:t>
            </a:r>
          </a:p>
          <a:p>
            <a:endParaRPr lang="de-DE" dirty="0" smtClean="0"/>
          </a:p>
          <a:p>
            <a:r>
              <a:rPr lang="de-DE" dirty="0" smtClean="0"/>
              <a:t>Möglichkeit </a:t>
            </a:r>
            <a:r>
              <a:rPr lang="de-DE" dirty="0" smtClean="0"/>
              <a:t>Mocks zu nutzen ohne zusätzliches </a:t>
            </a:r>
            <a:r>
              <a:rPr lang="de-DE" dirty="0" err="1" smtClean="0"/>
              <a:t>Mocking</a:t>
            </a:r>
            <a:r>
              <a:rPr lang="de-DE" dirty="0" smtClean="0"/>
              <a:t> 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1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https://github.com/Aaper/e-Portfolio-Apache-Camel</a:t>
            </a:r>
          </a:p>
        </p:txBody>
      </p:sp>
    </p:spTree>
    <p:extLst>
      <p:ext uri="{BB962C8B-B14F-4D97-AF65-F5344CB8AC3E}">
        <p14:creationId xmlns:p14="http://schemas.microsoft.com/office/powerpoint/2010/main" val="39191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1915297"/>
            <a:ext cx="10018713" cy="444843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Camel</a:t>
            </a:r>
            <a:r>
              <a:rPr lang="de-DE" dirty="0" smtClean="0"/>
              <a:t>?</a:t>
            </a:r>
          </a:p>
          <a:p>
            <a:r>
              <a:rPr lang="de-DE" dirty="0" smtClean="0"/>
              <a:t>Wofür benötigt man </a:t>
            </a:r>
            <a:r>
              <a:rPr lang="de-DE" dirty="0" err="1" smtClean="0"/>
              <a:t>Integrationframeworks</a:t>
            </a:r>
            <a:r>
              <a:rPr lang="de-DE" dirty="0" smtClean="0"/>
              <a:t>?</a:t>
            </a:r>
          </a:p>
          <a:p>
            <a:r>
              <a:rPr lang="de-DE" dirty="0" smtClean="0"/>
              <a:t>Enterprise Integration Patterns</a:t>
            </a:r>
          </a:p>
          <a:p>
            <a:r>
              <a:rPr lang="de-DE" dirty="0" smtClean="0"/>
              <a:t>Unterschiede zu Konkurrenzprodukten</a:t>
            </a:r>
          </a:p>
          <a:p>
            <a:r>
              <a:rPr lang="de-DE" dirty="0" smtClean="0"/>
              <a:t>Konzepte von </a:t>
            </a:r>
            <a:r>
              <a:rPr lang="de-DE" dirty="0" err="1" smtClean="0"/>
              <a:t>Camel</a:t>
            </a:r>
            <a:endParaRPr lang="de-DE" dirty="0" smtClean="0"/>
          </a:p>
          <a:p>
            <a:pPr lvl="1"/>
            <a:r>
              <a:rPr lang="de-DE" dirty="0" err="1" smtClean="0"/>
              <a:t>CamelContext</a:t>
            </a:r>
            <a:endParaRPr lang="de-DE" dirty="0" smtClean="0"/>
          </a:p>
          <a:p>
            <a:pPr lvl="1"/>
            <a:r>
              <a:rPr lang="de-DE" dirty="0" smtClean="0"/>
              <a:t>Routen</a:t>
            </a:r>
          </a:p>
          <a:p>
            <a:pPr lvl="1"/>
            <a:r>
              <a:rPr lang="de-DE" dirty="0" err="1" smtClean="0"/>
              <a:t>Processors</a:t>
            </a:r>
            <a:r>
              <a:rPr lang="de-DE" dirty="0" smtClean="0"/>
              <a:t> und </a:t>
            </a:r>
            <a:r>
              <a:rPr lang="de-DE" dirty="0" err="1" smtClean="0"/>
              <a:t>Beans</a:t>
            </a:r>
            <a:endParaRPr lang="de-DE" dirty="0" smtClean="0"/>
          </a:p>
          <a:p>
            <a:r>
              <a:rPr lang="de-DE" dirty="0"/>
              <a:t>Implementierte Enterprise Integration </a:t>
            </a:r>
            <a:r>
              <a:rPr lang="de-DE" dirty="0" smtClean="0"/>
              <a:t>Patterns</a:t>
            </a:r>
          </a:p>
          <a:p>
            <a:r>
              <a:rPr lang="de-DE" dirty="0"/>
              <a:t>Automatische Unit- und </a:t>
            </a:r>
            <a:r>
              <a:rPr lang="de-DE" dirty="0" smtClean="0"/>
              <a:t>Integrationstest</a:t>
            </a:r>
          </a:p>
          <a:p>
            <a:r>
              <a:rPr lang="de-DE" dirty="0" smtClean="0"/>
              <a:t>Übung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5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Camel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666999"/>
            <a:ext cx="6546851" cy="3124201"/>
          </a:xfrm>
        </p:spPr>
        <p:txBody>
          <a:bodyPr>
            <a:normAutofit/>
          </a:bodyPr>
          <a:lstStyle/>
          <a:p>
            <a:r>
              <a:rPr lang="de-DE" sz="2600" dirty="0" smtClean="0"/>
              <a:t>Open Source Integrations</a:t>
            </a:r>
            <a:r>
              <a:rPr lang="de-DE" sz="2600" dirty="0"/>
              <a:t>f</a:t>
            </a:r>
            <a:r>
              <a:rPr lang="de-DE" sz="2600" dirty="0" smtClean="0"/>
              <a:t>ramework</a:t>
            </a:r>
          </a:p>
          <a:p>
            <a:r>
              <a:rPr lang="de-DE" sz="2600" dirty="0" smtClean="0"/>
              <a:t>Entwickelt von der Apache Software </a:t>
            </a:r>
            <a:r>
              <a:rPr lang="de-DE" sz="2600" dirty="0" err="1" smtClean="0"/>
              <a:t>Foundation</a:t>
            </a:r>
            <a:endParaRPr lang="de-DE" sz="2600" dirty="0" smtClean="0"/>
          </a:p>
          <a:p>
            <a:r>
              <a:rPr lang="de-DE" sz="2600" dirty="0" smtClean="0"/>
              <a:t>Basierend auf Java</a:t>
            </a:r>
          </a:p>
          <a:p>
            <a:r>
              <a:rPr lang="de-DE" sz="2600" dirty="0" smtClean="0"/>
              <a:t>Mächtige Routing Engine</a:t>
            </a:r>
          </a:p>
          <a:p>
            <a:endParaRPr lang="de-DE" dirty="0"/>
          </a:p>
        </p:txBody>
      </p:sp>
      <p:pic>
        <p:nvPicPr>
          <p:cNvPr id="1026" name="Picture 2" descr="https://cdn.javacodegeeks.com/wp-content/uploads/2012/10/apache-camel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2" y="2666999"/>
            <a:ext cx="3878262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1445"/>
            <a:ext cx="10018713" cy="1752599"/>
          </a:xfrm>
        </p:spPr>
        <p:txBody>
          <a:bodyPr/>
          <a:lstStyle/>
          <a:p>
            <a:r>
              <a:rPr lang="de-DE" dirty="0" smtClean="0"/>
              <a:t>Wofür benötigt man </a:t>
            </a:r>
            <a:r>
              <a:rPr lang="de-DE" dirty="0" err="1" smtClean="0"/>
              <a:t>Integrationframeworks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434044"/>
            <a:ext cx="10018713" cy="3124201"/>
          </a:xfrm>
        </p:spPr>
        <p:txBody>
          <a:bodyPr/>
          <a:lstStyle/>
          <a:p>
            <a:r>
              <a:rPr lang="de-DE" dirty="0" smtClean="0"/>
              <a:t>Datenaustausch zwischen Unternehmen steigt kontinuierlich</a:t>
            </a:r>
          </a:p>
          <a:p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 smtClean="0"/>
              <a:t>Anzahl zu integrierender Anwendungen steigt kontinuierlich</a:t>
            </a:r>
          </a:p>
          <a:p>
            <a:endParaRPr lang="de-DE" dirty="0" smtClean="0"/>
          </a:p>
          <a:p>
            <a:r>
              <a:rPr lang="de-DE" dirty="0" smtClean="0"/>
              <a:t>Anwendungen </a:t>
            </a:r>
            <a:r>
              <a:rPr lang="de-DE" dirty="0" smtClean="0"/>
              <a:t>verwenden unterschiedliche Dateiformate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8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Integration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666999"/>
            <a:ext cx="6092147" cy="3124201"/>
          </a:xfrm>
        </p:spPr>
        <p:txBody>
          <a:bodyPr/>
          <a:lstStyle/>
          <a:p>
            <a:r>
              <a:rPr lang="de-DE" dirty="0" smtClean="0"/>
              <a:t>Buch geschrieben von Gregor </a:t>
            </a:r>
            <a:r>
              <a:rPr lang="de-DE" dirty="0" err="1" smtClean="0"/>
              <a:t>Hohpe</a:t>
            </a:r>
            <a:r>
              <a:rPr lang="de-DE" dirty="0" smtClean="0"/>
              <a:t> und Bobby Woolf</a:t>
            </a:r>
          </a:p>
          <a:p>
            <a:r>
              <a:rPr lang="de-DE" dirty="0" smtClean="0"/>
              <a:t>Standard für die Integration von Anwendungen</a:t>
            </a:r>
          </a:p>
          <a:p>
            <a:r>
              <a:rPr lang="de-DE" dirty="0" smtClean="0"/>
              <a:t>Beschreiben  </a:t>
            </a:r>
            <a:r>
              <a:rPr lang="de-DE" dirty="0" smtClean="0"/>
              <a:t>65 Patterns aus 9 Kategorien</a:t>
            </a:r>
          </a:p>
          <a:p>
            <a:r>
              <a:rPr lang="de-DE" dirty="0" smtClean="0"/>
              <a:t>Beschäftigen sich mit dem Thema Datenübertragung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5561" t="20672" r="67951" b="26645"/>
          <a:stretch/>
        </p:blipFill>
        <p:spPr>
          <a:xfrm>
            <a:off x="7885505" y="1970977"/>
            <a:ext cx="4036741" cy="45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Unterschiede zu Konkurrenzprodukten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275113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Routing nicht auf  XML-Dateien </a:t>
            </a:r>
            <a:r>
              <a:rPr lang="de-DE" dirty="0" smtClean="0"/>
              <a:t>beschränkt</a:t>
            </a:r>
          </a:p>
          <a:p>
            <a:endParaRPr lang="de-DE" dirty="0" smtClean="0"/>
          </a:p>
          <a:p>
            <a:r>
              <a:rPr lang="de-DE" dirty="0" smtClean="0"/>
              <a:t>Keine eigene Programmiersprache</a:t>
            </a:r>
          </a:p>
          <a:p>
            <a:endParaRPr lang="de-DE" dirty="0" smtClean="0"/>
          </a:p>
          <a:p>
            <a:r>
              <a:rPr lang="de-DE" dirty="0" smtClean="0"/>
              <a:t>Automatische </a:t>
            </a:r>
            <a:r>
              <a:rPr lang="de-DE" dirty="0" smtClean="0"/>
              <a:t>Konvertierungen</a:t>
            </a:r>
          </a:p>
          <a:p>
            <a:endParaRPr lang="de-DE" dirty="0" smtClean="0"/>
          </a:p>
          <a:p>
            <a:r>
              <a:rPr lang="de-DE" dirty="0" smtClean="0"/>
              <a:t>Vielzahl </a:t>
            </a:r>
            <a:r>
              <a:rPr lang="de-DE" dirty="0" smtClean="0"/>
              <a:t>von Protokollen und Datentypen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0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von </a:t>
            </a:r>
            <a:r>
              <a:rPr lang="de-DE" dirty="0" err="1" smtClean="0"/>
              <a:t>Camel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1907177"/>
            <a:ext cx="10018713" cy="3884024"/>
          </a:xfrm>
        </p:spPr>
        <p:txBody>
          <a:bodyPr>
            <a:normAutofit/>
          </a:bodyPr>
          <a:lstStyle/>
          <a:p>
            <a:r>
              <a:rPr lang="de-DE" dirty="0" smtClean="0"/>
              <a:t>Modularität</a:t>
            </a:r>
            <a:endParaRPr lang="de-DE" dirty="0" smtClean="0"/>
          </a:p>
          <a:p>
            <a:r>
              <a:rPr lang="de-DE" dirty="0" smtClean="0"/>
              <a:t>Routing Engine</a:t>
            </a:r>
          </a:p>
          <a:p>
            <a:r>
              <a:rPr lang="de-DE" dirty="0" smtClean="0"/>
              <a:t>Verschiedene DSLs</a:t>
            </a:r>
          </a:p>
          <a:p>
            <a:r>
              <a:rPr lang="de-DE" dirty="0" smtClean="0"/>
              <a:t>Übertragung </a:t>
            </a:r>
            <a:r>
              <a:rPr lang="de-DE" dirty="0" smtClean="0"/>
              <a:t>der Messages von einem Provider zu einem </a:t>
            </a:r>
            <a:r>
              <a:rPr lang="de-DE" dirty="0" smtClean="0"/>
              <a:t>Consumer</a:t>
            </a:r>
          </a:p>
          <a:p>
            <a:r>
              <a:rPr lang="de-DE" dirty="0" smtClean="0"/>
              <a:t>Messages </a:t>
            </a:r>
            <a:r>
              <a:rPr lang="de-DE" dirty="0" smtClean="0"/>
              <a:t>werden zwischen Provider und Consumer in einem Exchange Container verwaltet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6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CamelContext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22982" t="13879" r="43891" b="48353"/>
          <a:stretch/>
        </p:blipFill>
        <p:spPr>
          <a:xfrm>
            <a:off x="2497014" y="1800070"/>
            <a:ext cx="7842739" cy="50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84310" y="1998617"/>
            <a:ext cx="10018713" cy="42193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sz="3200" dirty="0" err="1"/>
              <a:t>public</a:t>
            </a:r>
            <a:r>
              <a:rPr lang="de-DE" sz="3200" dirty="0"/>
              <a:t> </a:t>
            </a:r>
            <a:r>
              <a:rPr lang="de-DE" sz="3200" dirty="0" err="1"/>
              <a:t>class</a:t>
            </a:r>
            <a:r>
              <a:rPr lang="de-DE" sz="3200" dirty="0"/>
              <a:t> </a:t>
            </a:r>
            <a:r>
              <a:rPr lang="de-DE" sz="3200" dirty="0" err="1"/>
              <a:t>IntegrationRoute</a:t>
            </a:r>
            <a:r>
              <a:rPr lang="de-DE" sz="3200" dirty="0"/>
              <a:t> </a:t>
            </a:r>
            <a:r>
              <a:rPr lang="de-DE" sz="3200" dirty="0" err="1"/>
              <a:t>extends</a:t>
            </a:r>
            <a:r>
              <a:rPr lang="de-DE" sz="3200" dirty="0"/>
              <a:t> </a:t>
            </a:r>
            <a:r>
              <a:rPr lang="de-DE" sz="3200" dirty="0" err="1"/>
              <a:t>RouteBuilder</a:t>
            </a:r>
            <a:r>
              <a:rPr lang="de-DE" sz="3200" dirty="0"/>
              <a:t> {</a:t>
            </a:r>
          </a:p>
          <a:p>
            <a:pPr marL="0" indent="0">
              <a:buNone/>
            </a:pPr>
            <a:r>
              <a:rPr lang="de-DE" sz="3200" dirty="0"/>
              <a:t>@</a:t>
            </a:r>
            <a:r>
              <a:rPr lang="de-DE" sz="3200" dirty="0" err="1"/>
              <a:t>Override</a:t>
            </a:r>
            <a:endParaRPr lang="de-DE" sz="3200" dirty="0"/>
          </a:p>
          <a:p>
            <a:pPr marL="0" indent="0">
              <a:buNone/>
            </a:pPr>
            <a:r>
              <a:rPr lang="de-DE" sz="3200" dirty="0" err="1"/>
              <a:t>public</a:t>
            </a:r>
            <a:r>
              <a:rPr lang="de-DE" sz="3200" dirty="0"/>
              <a:t> </a:t>
            </a:r>
            <a:r>
              <a:rPr lang="de-DE" sz="3200" dirty="0" err="1"/>
              <a:t>void</a:t>
            </a:r>
            <a:r>
              <a:rPr lang="de-DE" sz="3200" dirty="0"/>
              <a:t> </a:t>
            </a:r>
            <a:r>
              <a:rPr lang="de-DE" sz="3200" dirty="0" err="1"/>
              <a:t>configure</a:t>
            </a:r>
            <a:r>
              <a:rPr lang="de-DE" sz="3200" dirty="0"/>
              <a:t>() </a:t>
            </a:r>
            <a:r>
              <a:rPr lang="de-DE" sz="3200" dirty="0" err="1"/>
              <a:t>throws</a:t>
            </a:r>
            <a:r>
              <a:rPr lang="de-DE" sz="3200" dirty="0"/>
              <a:t> </a:t>
            </a:r>
            <a:r>
              <a:rPr lang="de-DE" sz="3200" dirty="0" err="1"/>
              <a:t>Exception</a:t>
            </a:r>
            <a:r>
              <a:rPr lang="de-DE" sz="3200" dirty="0"/>
              <a:t> {</a:t>
            </a:r>
          </a:p>
          <a:p>
            <a:pPr marL="0" indent="0">
              <a:buNone/>
            </a:pPr>
            <a:r>
              <a:rPr lang="de-DE" sz="3200" b="1" dirty="0" err="1"/>
              <a:t>from</a:t>
            </a:r>
            <a:r>
              <a:rPr lang="de-DE" sz="3200" b="1" dirty="0"/>
              <a:t>(“file:target/inbox”)</a:t>
            </a:r>
            <a:endParaRPr lang="de-DE" sz="3200" dirty="0"/>
          </a:p>
          <a:p>
            <a:pPr marL="0" indent="0">
              <a:buNone/>
            </a:pPr>
            <a:r>
              <a:rPr lang="de-DE" sz="3200" b="1" dirty="0"/>
              <a:t>                      .</a:t>
            </a:r>
            <a:r>
              <a:rPr lang="de-DE" sz="3200" b="1" dirty="0" err="1"/>
              <a:t>process</a:t>
            </a:r>
            <a:r>
              <a:rPr lang="de-DE" sz="3200" b="1" dirty="0"/>
              <a:t>(</a:t>
            </a:r>
            <a:r>
              <a:rPr lang="de-DE" sz="3200" b="1" dirty="0" err="1"/>
              <a:t>new</a:t>
            </a:r>
            <a:r>
              <a:rPr lang="de-DE" sz="3200" b="1" dirty="0"/>
              <a:t> </a:t>
            </a:r>
            <a:r>
              <a:rPr lang="de-DE" sz="3200" b="1" dirty="0" err="1"/>
              <a:t>LoggingProcessor</a:t>
            </a:r>
            <a:r>
              <a:rPr lang="de-DE" sz="3200" b="1" dirty="0"/>
              <a:t>())</a:t>
            </a:r>
            <a:endParaRPr lang="de-DE" sz="3200" dirty="0"/>
          </a:p>
          <a:p>
            <a:pPr marL="0" indent="0">
              <a:buNone/>
            </a:pPr>
            <a:r>
              <a:rPr lang="de-DE" sz="3200" b="1" dirty="0"/>
              <a:t>                      .</a:t>
            </a:r>
            <a:r>
              <a:rPr lang="de-DE" sz="3200" b="1" dirty="0" err="1"/>
              <a:t>bean</a:t>
            </a:r>
            <a:r>
              <a:rPr lang="de-DE" sz="3200" b="1" dirty="0"/>
              <a:t>(</a:t>
            </a:r>
            <a:r>
              <a:rPr lang="de-DE" sz="3200" b="1" dirty="0" err="1"/>
              <a:t>new</a:t>
            </a:r>
            <a:r>
              <a:rPr lang="de-DE" sz="3200" b="1" dirty="0"/>
              <a:t> </a:t>
            </a:r>
            <a:r>
              <a:rPr lang="de-DE" sz="3200" b="1" dirty="0" err="1"/>
              <a:t>TransformationBean</a:t>
            </a:r>
            <a:r>
              <a:rPr lang="de-DE" sz="3200" b="1" dirty="0"/>
              <a:t>(),</a:t>
            </a:r>
            <a:endParaRPr lang="de-DE" sz="3200" dirty="0"/>
          </a:p>
          <a:p>
            <a:pPr marL="0" indent="0">
              <a:buNone/>
            </a:pPr>
            <a:r>
              <a:rPr lang="de-DE" sz="3200" b="1" dirty="0"/>
              <a:t>                                  “</a:t>
            </a:r>
            <a:r>
              <a:rPr lang="de-DE" sz="3200" b="1" dirty="0" err="1"/>
              <a:t>makeUpperCase</a:t>
            </a:r>
            <a:r>
              <a:rPr lang="de-DE" sz="3200" b="1" dirty="0"/>
              <a:t>”)                                                  </a:t>
            </a:r>
            <a:endParaRPr lang="de-DE" sz="3200" dirty="0"/>
          </a:p>
          <a:p>
            <a:pPr marL="0" indent="0">
              <a:buNone/>
            </a:pPr>
            <a:r>
              <a:rPr lang="de-DE" sz="3200" b="1" dirty="0"/>
              <a:t>.</a:t>
            </a:r>
            <a:r>
              <a:rPr lang="de-DE" sz="3200" b="1" dirty="0" err="1"/>
              <a:t>to</a:t>
            </a:r>
            <a:r>
              <a:rPr lang="de-DE" sz="3200" b="1" dirty="0"/>
              <a:t>(“file:target/outbox/dvd”);</a:t>
            </a:r>
            <a:endParaRPr lang="de-DE" sz="3200" dirty="0"/>
          </a:p>
          <a:p>
            <a:pPr marL="0" indent="0">
              <a:buNone/>
            </a:pPr>
            <a:r>
              <a:rPr lang="de-DE" sz="3200" dirty="0"/>
              <a:t>}</a:t>
            </a:r>
          </a:p>
          <a:p>
            <a:pPr marL="0" indent="0">
              <a:buNone/>
            </a:pPr>
            <a:r>
              <a:rPr lang="de-DE" sz="3200" dirty="0"/>
              <a:t>}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5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555</Words>
  <Application>Microsoft Office PowerPoint</Application>
  <PresentationFormat>Breitbild</PresentationFormat>
  <Paragraphs>149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e-Portfolio: Apache Camel</vt:lpstr>
      <vt:lpstr>Agenda</vt:lpstr>
      <vt:lpstr>Was ist Camel?</vt:lpstr>
      <vt:lpstr>Wofür benötigt man Integrationframeworks?</vt:lpstr>
      <vt:lpstr>Enterprise Integration Patterns</vt:lpstr>
      <vt:lpstr>Unterschiede zu Konkurrenzprodukten</vt:lpstr>
      <vt:lpstr>Konzepte von Camel</vt:lpstr>
      <vt:lpstr>CamelContext</vt:lpstr>
      <vt:lpstr>Routen</vt:lpstr>
      <vt:lpstr>Routen</vt:lpstr>
      <vt:lpstr>Processors und Beans</vt:lpstr>
      <vt:lpstr>Processors und Beans</vt:lpstr>
      <vt:lpstr>Implementierte Enterprise Integration Patterns</vt:lpstr>
      <vt:lpstr>Automatische Unit- und Integrationstest</vt:lpstr>
      <vt:lpstr>Übung</vt:lpstr>
    </vt:vector>
  </TitlesOfParts>
  <Company>NTT Data Deutschland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ePortfolio Apache Camel</dc:title>
  <dc:creator>Parsegyan Aram</dc:creator>
  <cp:lastModifiedBy>Parsegyan Aram</cp:lastModifiedBy>
  <cp:revision>64</cp:revision>
  <dcterms:created xsi:type="dcterms:W3CDTF">2016-05-17T13:10:12Z</dcterms:created>
  <dcterms:modified xsi:type="dcterms:W3CDTF">2016-05-29T15:54:40Z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A2FF138AA0562610561A6FFE9BF7ACAF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PARSEA</vt:lpwstr>
  </property>
  <property fmtid="{D5CDD505-2E9C-101B-9397-08002B2CF9AE}" pid="9" name="CqDepartment">
    <vt:lpwstr/>
  </property>
  <property fmtid="{D5CDD505-2E9C-101B-9397-08002B2CF9AE}" pid="10" name="CqCompanyOwner">
    <vt:lpwstr>NTT DATA</vt:lpwstr>
  </property>
</Properties>
</file>