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15455-BE20-4B87-9E3A-FCC3EDE98346}" v="790" dt="2024-02-07T13:09:55.203"/>
    <p1510:client id="{5D685112-CEAD-41F6-B874-273E4F21CF1E}" v="406" dt="2024-02-08T10:08:20.789"/>
    <p1510:client id="{931BD06A-2AE0-4BEC-8BDE-9BD80BBD488B}" v="357" dt="2024-02-06T18:39:17.598"/>
    <p1510:client id="{BF319049-1AE0-4E18-89D6-C48B9371C9F6}" v="246" dt="2024-02-07T14:46:03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8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3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0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ography.com/archives/tag/flight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foreveryoung.ro/a-z-lists/a-z-seriale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planes flying over the world&#10;&#10;Description automatically generated">
            <a:extLst>
              <a:ext uri="{FF2B5EF4-FFF2-40B4-BE49-F238E27FC236}">
                <a16:creationId xmlns:a16="http://schemas.microsoft.com/office/drawing/2014/main" id="{9787EAF5-9886-C0FB-4413-8CCB627AB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328" b="7288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6" name="Picture 5" descr="A large screen with many images&#10;&#10;Description automatically generated">
            <a:extLst>
              <a:ext uri="{FF2B5EF4-FFF2-40B4-BE49-F238E27FC236}">
                <a16:creationId xmlns:a16="http://schemas.microsoft.com/office/drawing/2014/main" id="{0AE7C2FB-A186-81E1-C62D-AC71D15588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486" b="24013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Cleaning Data in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Cleaning data fetched from various datasets.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13A3-2AFB-B0A4-5121-74A6BAC5373E}"/>
              </a:ext>
            </a:extLst>
          </p:cNvPr>
          <p:cNvSpPr txBox="1"/>
          <p:nvPr/>
        </p:nvSpPr>
        <p:spPr>
          <a:xfrm>
            <a:off x="9718247" y="318322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E1927-4733-62C4-AD13-EFAFB71E0F55}"/>
              </a:ext>
            </a:extLst>
          </p:cNvPr>
          <p:cNvSpPr txBox="1"/>
          <p:nvPr/>
        </p:nvSpPr>
        <p:spPr>
          <a:xfrm>
            <a:off x="9752230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/>
              <a:t>Excluding inaccurate data from a TV Series dataset </a:t>
            </a:r>
            <a:endParaRPr lang="en-US" sz="260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 dirty="0">
                <a:latin typeface="Calibri"/>
                <a:ea typeface="+mn-lt"/>
                <a:cs typeface="+mn-lt"/>
              </a:rPr>
              <a:t>In a TV series dataset there are contradictory values, some rows with a TRUE value in its </a:t>
            </a:r>
            <a:r>
              <a:rPr lang="en-US" sz="2200" i="1" dirty="0" err="1">
                <a:latin typeface="Calibri"/>
                <a:ea typeface="+mn-lt"/>
                <a:cs typeface="+mn-lt"/>
              </a:rPr>
              <a:t>is_adult</a:t>
            </a:r>
            <a:r>
              <a:rPr lang="en-US" sz="2200" i="1" dirty="0">
                <a:latin typeface="Calibri"/>
                <a:ea typeface="+mn-lt"/>
                <a:cs typeface="+mn-lt"/>
              </a:rPr>
              <a:t> column have a number smaller than 18 in its </a:t>
            </a:r>
            <a:r>
              <a:rPr lang="en-US" sz="2200" i="1" dirty="0" err="1">
                <a:latin typeface="Calibri"/>
                <a:ea typeface="+mn-lt"/>
                <a:cs typeface="+mn-lt"/>
              </a:rPr>
              <a:t>min_age</a:t>
            </a:r>
            <a:r>
              <a:rPr lang="en-US" sz="2200" i="1" dirty="0">
                <a:latin typeface="Calibri"/>
                <a:ea typeface="+mn-lt"/>
                <a:cs typeface="+mn-lt"/>
              </a:rPr>
              <a:t> column. Can you find these rows with inaccurate data?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CEB3DD-CAA0-C8E3-813B-A6681A66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71" y="2290936"/>
            <a:ext cx="8127506" cy="4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5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/>
              <a:t>Converting Data Types Using CAST() or CONVERT()</a:t>
            </a:r>
            <a:endParaRPr lang="en-US" sz="26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i="1" dirty="0">
                <a:latin typeface="Calibri"/>
                <a:ea typeface="+mn-lt"/>
                <a:cs typeface="+mn-lt"/>
              </a:rPr>
              <a:t>Tables could store data with different types than you want. Sometimes you will need to convert these types to the correct ones to perform the operations you want.</a:t>
            </a:r>
          </a:p>
          <a:p>
            <a:r>
              <a:rPr lang="en-US" sz="2000" i="1" dirty="0">
                <a:latin typeface="Calibri"/>
                <a:ea typeface="+mn-lt"/>
                <a:cs typeface="+mn-lt"/>
              </a:rPr>
              <a:t>The </a:t>
            </a:r>
            <a:r>
              <a:rPr lang="en-US" sz="2000" i="1" err="1">
                <a:latin typeface="Calibri"/>
                <a:ea typeface="+mn-lt"/>
                <a:cs typeface="+mn-lt"/>
              </a:rPr>
              <a:t>num_ratings</a:t>
            </a:r>
            <a:r>
              <a:rPr lang="en-US" sz="2000" i="1" dirty="0">
                <a:latin typeface="Calibri"/>
                <a:ea typeface="+mn-lt"/>
                <a:cs typeface="+mn-lt"/>
              </a:rPr>
              <a:t> stores integer numbers, but this time it was designed as VARCHAR(5).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F7D004-CAF0-0957-1375-0A9FA4FC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8" y="2506596"/>
            <a:ext cx="7329063" cy="41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/>
              <a:t>The TV series with most episodes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408" y="459789"/>
            <a:ext cx="6894576" cy="17793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i="1" dirty="0">
                <a:ea typeface="+mn-lt"/>
                <a:cs typeface="+mn-lt"/>
              </a:rPr>
              <a:t>In the </a:t>
            </a:r>
            <a:r>
              <a:rPr lang="en-US" sz="2000" i="1" dirty="0">
                <a:latin typeface="Calibri"/>
                <a:ea typeface="+mn-lt"/>
                <a:cs typeface="+mn-lt"/>
              </a:rPr>
              <a:t>episodes</a:t>
            </a:r>
            <a:r>
              <a:rPr lang="en-US" sz="2000" i="1" dirty="0">
                <a:ea typeface="+mn-lt"/>
                <a:cs typeface="+mn-lt"/>
              </a:rPr>
              <a:t> table, there is a column named </a:t>
            </a:r>
            <a:r>
              <a:rPr lang="en-US" sz="2000" i="1" dirty="0">
                <a:latin typeface="Calibri"/>
                <a:ea typeface="+mn-lt"/>
                <a:cs typeface="+mn-lt"/>
              </a:rPr>
              <a:t>number</a:t>
            </a:r>
            <a:r>
              <a:rPr lang="en-US" sz="2000" i="1" dirty="0">
                <a:ea typeface="+mn-lt"/>
                <a:cs typeface="+mn-lt"/>
              </a:rPr>
              <a:t>. It stores the number of each episode within a season for every series. This column was designed as </a:t>
            </a:r>
            <a:r>
              <a:rPr lang="en-US" sz="2000" i="1" dirty="0">
                <a:latin typeface="Calibri"/>
                <a:ea typeface="+mn-lt"/>
                <a:cs typeface="+mn-lt"/>
              </a:rPr>
              <a:t>VARCHAR(5)</a:t>
            </a:r>
            <a:r>
              <a:rPr lang="en-US" sz="2000" i="1" dirty="0">
                <a:ea typeface="+mn-lt"/>
                <a:cs typeface="+mn-lt"/>
              </a:rPr>
              <a:t>, but it actually stores numbers.</a:t>
            </a:r>
          </a:p>
          <a:p>
            <a:r>
              <a:rPr lang="en-US" sz="2000" i="1" dirty="0">
                <a:ea typeface="+mn-lt"/>
                <a:cs typeface="+mn-lt"/>
              </a:rPr>
              <a:t>Can you guess which is the series with most episodes within a season?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4189428-D168-E2BB-6216-47FAB7D8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73" y="2592861"/>
            <a:ext cx="73321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Find Wrong URLs </a:t>
            </a:r>
            <a:r>
              <a:rPr lang="en-US" sz="3700" b="1">
                <a:cs typeface="Calibri Light"/>
              </a:rPr>
              <a:t>using Like()</a:t>
            </a:r>
            <a:endParaRPr lang="en-US" sz="37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>
                <a:ea typeface="+mn-lt"/>
                <a:cs typeface="+mn-lt"/>
              </a:rPr>
              <a:t>Prepare a script that checks every </a:t>
            </a:r>
            <a:r>
              <a:rPr lang="en-US" sz="2200" i="1">
                <a:latin typeface="Calibri"/>
                <a:ea typeface="+mn-lt"/>
                <a:cs typeface="+mn-lt"/>
              </a:rPr>
              <a:t>official_site</a:t>
            </a:r>
            <a:r>
              <a:rPr lang="en-US" sz="2200" i="1">
                <a:ea typeface="+mn-lt"/>
                <a:cs typeface="+mn-lt"/>
              </a:rPr>
              <a:t> value from the </a:t>
            </a:r>
            <a:r>
              <a:rPr lang="en-US" sz="2200" i="1">
                <a:latin typeface="Calibri"/>
                <a:ea typeface="+mn-lt"/>
                <a:cs typeface="+mn-lt"/>
              </a:rPr>
              <a:t>series</a:t>
            </a:r>
            <a:r>
              <a:rPr lang="en-US" sz="2200" i="1">
                <a:ea typeface="+mn-lt"/>
                <a:cs typeface="+mn-lt"/>
              </a:rPr>
              <a:t> table to analyze possible wrong URLs (not starting with www.).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C02813-4A5C-3BA2-DDA9-5A9FE04D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18" y="2290936"/>
            <a:ext cx="643797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5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/>
              <a:t>Checking Phone Numbers </a:t>
            </a:r>
            <a:r>
              <a:rPr lang="en-US" sz="3000" b="1">
                <a:cs typeface="Calibri Light"/>
              </a:rPr>
              <a:t>using Like()</a:t>
            </a:r>
            <a:endParaRPr lang="en-US" sz="3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>
                <a:ea typeface="+mn-lt"/>
                <a:cs typeface="+mn-lt"/>
              </a:rPr>
              <a:t>prepare a script that checks every </a:t>
            </a:r>
            <a:r>
              <a:rPr lang="en-US" sz="2200" i="1">
                <a:latin typeface="Calibri"/>
                <a:ea typeface="+mn-lt"/>
                <a:cs typeface="+mn-lt"/>
              </a:rPr>
              <a:t>contact_number</a:t>
            </a:r>
            <a:r>
              <a:rPr lang="en-US" sz="2200" i="1">
                <a:ea typeface="+mn-lt"/>
                <a:cs typeface="+mn-lt"/>
              </a:rPr>
              <a:t> value from the </a:t>
            </a:r>
            <a:r>
              <a:rPr lang="en-US" sz="2200" i="1">
                <a:latin typeface="Calibri"/>
                <a:ea typeface="+mn-lt"/>
                <a:cs typeface="+mn-lt"/>
              </a:rPr>
              <a:t>series</a:t>
            </a:r>
            <a:r>
              <a:rPr lang="en-US" sz="2200" i="1">
                <a:ea typeface="+mn-lt"/>
                <a:cs typeface="+mn-lt"/>
              </a:rPr>
              <a:t> table to get those numbers which are not of the format 5</a:t>
            </a:r>
            <a:r>
              <a:rPr lang="en-US" sz="2200" i="1">
                <a:latin typeface="Calibri"/>
                <a:ea typeface="+mn-lt"/>
                <a:cs typeface="+mn-lt"/>
              </a:rPr>
              <a:t>55-xxx-xxxx.</a:t>
            </a:r>
            <a:endParaRPr lang="en-US" sz="2200" i="1">
              <a:ea typeface="+mn-lt"/>
              <a:cs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936F45-E917-269D-FC5B-B3264B15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93" y="2290936"/>
            <a:ext cx="7445492" cy="4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8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/>
              <a:t>Concatenating cities and states</a:t>
            </a:r>
            <a:r>
              <a:rPr lang="en-US" sz="3000" b="1">
                <a:cs typeface="Calibri Light"/>
              </a:rPr>
              <a:t> with Concat()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>
                <a:ea typeface="+mn-lt"/>
                <a:cs typeface="+mn-lt"/>
              </a:rPr>
              <a:t>Concatenate the names of the cities with the states using the </a:t>
            </a:r>
            <a:r>
              <a:rPr lang="en-US" sz="2200" i="1">
                <a:latin typeface="Calibri"/>
                <a:ea typeface="+mn-lt"/>
                <a:cs typeface="+mn-lt"/>
              </a:rPr>
              <a:t>CONCAT()</a:t>
            </a:r>
            <a:r>
              <a:rPr lang="en-US" sz="2200" i="1">
                <a:ea typeface="+mn-lt"/>
                <a:cs typeface="+mn-lt"/>
              </a:rPr>
              <a:t> function, while using a </a:t>
            </a:r>
            <a:r>
              <a:rPr lang="en-US" sz="2200" i="1">
                <a:latin typeface="Calibri"/>
                <a:ea typeface="+mn-lt"/>
                <a:cs typeface="+mn-lt"/>
              </a:rPr>
              <a:t>CASE</a:t>
            </a:r>
            <a:r>
              <a:rPr lang="en-US" sz="2200" i="1">
                <a:ea typeface="+mn-lt"/>
                <a:cs typeface="+mn-lt"/>
              </a:rPr>
              <a:t> statement that returns</a:t>
            </a:r>
            <a:r>
              <a:rPr lang="en-US" sz="2200" i="1">
                <a:latin typeface="Calibri"/>
                <a:ea typeface="+mn-lt"/>
                <a:cs typeface="+mn-lt"/>
              </a:rPr>
              <a:t> blank</a:t>
            </a:r>
            <a:r>
              <a:rPr lang="en-US" sz="2200" i="1">
                <a:ea typeface="+mn-lt"/>
                <a:cs typeface="+mn-lt"/>
              </a:rPr>
              <a:t> when </a:t>
            </a:r>
            <a:r>
              <a:rPr lang="en-US" sz="2200" i="1">
                <a:latin typeface="Calibri"/>
                <a:ea typeface="+mn-lt"/>
                <a:cs typeface="+mn-lt"/>
              </a:rPr>
              <a:t>state</a:t>
            </a:r>
            <a:r>
              <a:rPr lang="en-US" sz="2200" i="1">
                <a:ea typeface="+mn-lt"/>
                <a:cs typeface="+mn-lt"/>
              </a:rPr>
              <a:t> is </a:t>
            </a:r>
            <a:r>
              <a:rPr lang="en-US" sz="2200" i="1">
                <a:latin typeface="Calibri"/>
                <a:ea typeface="+mn-lt"/>
                <a:cs typeface="+mn-lt"/>
              </a:rPr>
              <a:t>NULL</a:t>
            </a:r>
            <a:r>
              <a:rPr lang="en-US" sz="2200" i="1">
                <a:ea typeface="+mn-lt"/>
                <a:cs typeface="+mn-lt"/>
              </a:rPr>
              <a:t> and performs a normal concatenation otherwise.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6973FB-9EEA-0328-AAB6-42E011B2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63" y="2290936"/>
            <a:ext cx="6430338" cy="42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Split Column with Substring( ) and </a:t>
            </a:r>
            <a:r>
              <a:rPr lang="en-US" sz="3000" b="1"/>
              <a:t>Charindex( 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 dirty="0">
                <a:latin typeface="Calibri"/>
                <a:ea typeface="+mn-lt"/>
                <a:cs typeface="+mn-lt"/>
              </a:rPr>
              <a:t>You need to split this </a:t>
            </a:r>
            <a:r>
              <a:rPr lang="en-US" sz="2200" i="1" dirty="0" err="1">
                <a:latin typeface="Calibri"/>
                <a:ea typeface="+mn-lt"/>
                <a:cs typeface="+mn-lt"/>
              </a:rPr>
              <a:t>city_state</a:t>
            </a:r>
            <a:r>
              <a:rPr lang="en-US" sz="2200" i="1" dirty="0">
                <a:latin typeface="Calibri"/>
                <a:ea typeface="+mn-lt"/>
                <a:cs typeface="+mn-lt"/>
              </a:rPr>
              <a:t> column into two new columns, one for the city and the other one for the state. </a:t>
            </a:r>
            <a:endParaRPr lang="en-US" sz="2200" i="1">
              <a:latin typeface="Calibri"/>
              <a:ea typeface="+mn-lt"/>
              <a:cs typeface="+mn-lt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8AF5C7-BD20-92B7-5B71-3FB9F4E3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6" y="2017766"/>
            <a:ext cx="7371010" cy="46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74166"/>
            <a:ext cx="3520497" cy="1491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ea typeface="+mj-lt"/>
                <a:cs typeface="+mj-lt"/>
              </a:rPr>
              <a:t>Combine Different Parts of a Date: </a:t>
            </a:r>
            <a:br>
              <a:rPr lang="en-US" sz="3000" b="1" dirty="0">
                <a:ea typeface="+mj-lt"/>
                <a:cs typeface="+mj-lt"/>
              </a:rPr>
            </a:br>
            <a:r>
              <a:rPr lang="en-US" sz="3000" b="1" dirty="0"/>
              <a:t>DATEFROMPARTS( 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 dirty="0">
                <a:ea typeface="+mn-lt"/>
                <a:cs typeface="+mn-lt"/>
              </a:rPr>
              <a:t>Combine the columns, </a:t>
            </a:r>
            <a:r>
              <a:rPr lang="en-US" sz="2200" i="1" dirty="0" err="1">
                <a:latin typeface="Aptos"/>
                <a:ea typeface="+mn-lt"/>
                <a:cs typeface="+mn-lt"/>
              </a:rPr>
              <a:t>year_of_sale</a:t>
            </a:r>
            <a:r>
              <a:rPr lang="en-US" sz="2200" i="1" dirty="0">
                <a:ea typeface="+mn-lt"/>
                <a:cs typeface="+mn-lt"/>
              </a:rPr>
              <a:t>, </a:t>
            </a:r>
            <a:r>
              <a:rPr lang="en-US" sz="2200" i="1" dirty="0" err="1">
                <a:latin typeface="Aptos"/>
                <a:ea typeface="+mn-lt"/>
                <a:cs typeface="+mn-lt"/>
              </a:rPr>
              <a:t>month_of_sale</a:t>
            </a:r>
            <a:r>
              <a:rPr lang="en-US" sz="2200" i="1" dirty="0">
                <a:ea typeface="+mn-lt"/>
                <a:cs typeface="+mn-lt"/>
              </a:rPr>
              <a:t>, and </a:t>
            </a:r>
            <a:r>
              <a:rPr lang="en-US" sz="2200" i="1" dirty="0" err="1">
                <a:latin typeface="Aptos"/>
                <a:ea typeface="+mn-lt"/>
                <a:cs typeface="+mn-lt"/>
              </a:rPr>
              <a:t>day_of_sale</a:t>
            </a:r>
            <a:r>
              <a:rPr lang="en-US" sz="2200" i="1" dirty="0">
                <a:ea typeface="+mn-lt"/>
                <a:cs typeface="+mn-lt"/>
              </a:rPr>
              <a:t>, in the </a:t>
            </a:r>
            <a:r>
              <a:rPr lang="en-US" sz="2200" i="1" dirty="0" err="1">
                <a:ea typeface="+mn-lt"/>
                <a:cs typeface="+mn-lt"/>
              </a:rPr>
              <a:t>paper_shop_daily_sales</a:t>
            </a:r>
            <a:r>
              <a:rPr lang="en-US" sz="2200" i="1" dirty="0">
                <a:ea typeface="+mn-lt"/>
                <a:cs typeface="+mn-lt"/>
              </a:rPr>
              <a:t> table.</a:t>
            </a:r>
            <a:endParaRPr lang="en-US" sz="2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17819B-2BEF-2A04-9D4D-C114F7E5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45" y="2132786"/>
            <a:ext cx="8162105" cy="44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373866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dirty="0"/>
              <a:t>Turning rows into columns: Pivot( )</a:t>
            </a:r>
            <a:endParaRPr lang="en-US" sz="2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213117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i="1" dirty="0">
                <a:latin typeface="Calibri"/>
                <a:ea typeface="+mn-lt"/>
                <a:cs typeface="+mn-lt"/>
              </a:rPr>
              <a:t>The structure of the table   </a:t>
            </a:r>
            <a:r>
              <a:rPr lang="en-US" sz="1800" i="1" dirty="0" err="1">
                <a:latin typeface="Calibri"/>
                <a:ea typeface="+mn-lt"/>
                <a:cs typeface="+mn-lt"/>
              </a:rPr>
              <a:t>paper_shop_monthly_sales</a:t>
            </a:r>
            <a:r>
              <a:rPr lang="en-US" sz="1800" i="1" dirty="0">
                <a:latin typeface="Calibri"/>
                <a:ea typeface="+mn-lt"/>
                <a:cs typeface="+mn-lt"/>
              </a:rPr>
              <a:t> is not appropriate for the report. You want to generate a report with this appearance:</a:t>
            </a:r>
            <a:endParaRPr lang="en-US" sz="1800" i="1" dirty="0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sz="1800" i="1" dirty="0">
                <a:latin typeface="Calibri"/>
                <a:ea typeface="+mn-lt"/>
                <a:cs typeface="+mn-lt"/>
              </a:rPr>
              <a:t>|year_of_sale|notebooks|pencils|crayons|
|------------|---------|-------|-------|
| 2018       | 150     | 150   | 80    |
| 2019       | 230     | 130   | 170   |</a:t>
            </a:r>
            <a:endParaRPr lang="en-US" sz="1800" i="1" dirty="0">
              <a:latin typeface="Calibri"/>
              <a:cs typeface="Calibri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76AF4018-700C-8CC0-4D14-75C0D253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" b="-2"/>
          <a:stretch/>
        </p:blipFill>
        <p:spPr>
          <a:xfrm>
            <a:off x="4796345" y="1235001"/>
            <a:ext cx="7029895" cy="50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Turning columns into rows: </a:t>
            </a:r>
            <a:br>
              <a:rPr lang="en-US" sz="3000" b="1" dirty="0"/>
            </a:br>
            <a:r>
              <a:rPr lang="en-US" sz="3000" b="1" dirty="0"/>
              <a:t>Unpivot( )</a:t>
            </a:r>
            <a:endParaRPr lang="en-US" sz="3000" dirty="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>
                <a:latin typeface="Calibri"/>
                <a:ea typeface="+mn-lt"/>
                <a:cs typeface="+mn-lt"/>
              </a:rPr>
              <a:t>Suppose you stored the result from the previous exercise in a new table called pivot_sales, and now you want to turn the columns notebooks, pencils, and crayons into row values.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CC3366-CEA0-53C2-0D21-856E55EB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66" y="1974634"/>
            <a:ext cx="6987773" cy="47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5" name="Rectangle 56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A61A0-D338-D787-C9B3-38D20D49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Unifying flight name formats using Replicate()</a:t>
            </a:r>
            <a:endParaRPr lang="en-US" sz="3000" b="1">
              <a:ea typeface="Calibri Light"/>
              <a:cs typeface="Calibri Light"/>
            </a:endParaRPr>
          </a:p>
        </p:txBody>
      </p:sp>
      <p:sp>
        <p:nvSpPr>
          <p:cNvPr id="56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Content Placeholder 499">
            <a:extLst>
              <a:ext uri="{FF2B5EF4-FFF2-40B4-BE49-F238E27FC236}">
                <a16:creationId xmlns:a16="http://schemas.microsoft.com/office/drawing/2014/main" id="{98D310CC-C633-89DB-E730-25FB01EF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1" dirty="0">
                <a:latin typeface="Calibri"/>
                <a:ea typeface="+mn-lt"/>
                <a:cs typeface="+mn-lt"/>
              </a:rPr>
              <a:t>You need to get every register with more than 100 delays from  the </a:t>
            </a:r>
            <a:r>
              <a:rPr lang="en-US" sz="2000" i="1">
                <a:latin typeface="Calibri"/>
                <a:cs typeface="Calibri Light"/>
              </a:rPr>
              <a:t>flight_statistics</a:t>
            </a:r>
            <a:r>
              <a:rPr lang="en-US" sz="2000" i="1" dirty="0">
                <a:latin typeface="Calibri"/>
                <a:ea typeface="+mn-lt"/>
                <a:cs typeface="+mn-lt"/>
              </a:rPr>
              <a:t> table. In a unique column, you have </a:t>
            </a:r>
            <a:r>
              <a:rPr lang="en-US" sz="2000" i="1">
                <a:latin typeface="Calibri"/>
                <a:ea typeface="+mn-lt"/>
                <a:cs typeface="+mn-lt"/>
              </a:rPr>
              <a:t>to concatenate   the </a:t>
            </a:r>
            <a:r>
              <a:rPr lang="en-US" sz="2000" i="1">
                <a:latin typeface="Calibri"/>
                <a:cs typeface="Calibri Light"/>
              </a:rPr>
              <a:t>carrier_code</a:t>
            </a:r>
            <a:r>
              <a:rPr lang="en-US" sz="2000" i="1" dirty="0">
                <a:latin typeface="Calibri"/>
                <a:ea typeface="+mn-lt"/>
                <a:cs typeface="+mn-lt"/>
              </a:rPr>
              <a:t>, </a:t>
            </a:r>
            <a:r>
              <a:rPr lang="en-US" sz="2000" i="1">
                <a:latin typeface="Calibri"/>
                <a:cs typeface="Calibri Light"/>
              </a:rPr>
              <a:t>registration_code</a:t>
            </a:r>
            <a:r>
              <a:rPr lang="en-US" sz="2000" i="1" dirty="0">
                <a:latin typeface="Calibri"/>
                <a:ea typeface="+mn-lt"/>
                <a:cs typeface="+mn-lt"/>
              </a:rPr>
              <a:t>, and </a:t>
            </a:r>
            <a:r>
              <a:rPr lang="en-US" sz="2000" i="1">
                <a:latin typeface="Calibri"/>
                <a:cs typeface="Calibri Light"/>
              </a:rPr>
              <a:t>airport_code</a:t>
            </a:r>
            <a:r>
              <a:rPr lang="en-US" sz="2000" i="1" dirty="0">
                <a:latin typeface="Calibri"/>
                <a:ea typeface="+mn-lt"/>
                <a:cs typeface="+mn-lt"/>
              </a:rPr>
              <a:t>, having a similar format to this one: </a:t>
            </a:r>
            <a:r>
              <a:rPr lang="en-US" sz="2000" i="1" dirty="0">
                <a:latin typeface="Calibri"/>
                <a:cs typeface="Calibri Light"/>
              </a:rPr>
              <a:t>"AA - 000000119, JFK"</a:t>
            </a:r>
            <a:r>
              <a:rPr lang="en-US" sz="2000" i="1" dirty="0">
                <a:latin typeface="Calibri"/>
                <a:ea typeface="+mn-lt"/>
                <a:cs typeface="+mn-lt"/>
              </a:rPr>
              <a:t>. </a:t>
            </a:r>
            <a:endParaRPr lang="en-US" sz="2000" i="1">
              <a:latin typeface="Calibri"/>
              <a:ea typeface="Calibri"/>
              <a:cs typeface="Calibri" panose="020F0502020204030204"/>
            </a:endParaRPr>
          </a:p>
        </p:txBody>
      </p:sp>
      <p:pic>
        <p:nvPicPr>
          <p:cNvPr id="31" name="Picture 3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B5E1F8-0897-134D-5287-95205C0A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41" b="-1"/>
          <a:stretch/>
        </p:blipFill>
        <p:spPr>
          <a:xfrm>
            <a:off x="3616381" y="2190295"/>
            <a:ext cx="5191460" cy="46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238E-7C14-47E0-F63D-105CF2C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Trim()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 strings</a:t>
            </a:r>
            <a:r>
              <a:rPr lang="en-US" sz="4800" b="1" dirty="0"/>
              <a:t> 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028EE4-8674-13E4-8422-81E31565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 dirty="0">
                <a:latin typeface="Calibri"/>
                <a:ea typeface="Calibri"/>
                <a:cs typeface="Calibri"/>
              </a:rPr>
              <a:t>Examine the content of the airports table, and use the appropriate function to remove the leading and trailing spaces.</a:t>
            </a:r>
            <a:endParaRPr lang="en-US" sz="2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924DB8-D54B-96C8-AB03-D0FC3D49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88" y="2290936"/>
            <a:ext cx="7478194" cy="42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238E-7C14-47E0-F63D-105CF2C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/>
              <a:t>Unifying name formats </a:t>
            </a:r>
            <a:r>
              <a:rPr lang="en-US" sz="3000" b="1">
                <a:ea typeface="Calibri Light"/>
                <a:cs typeface="Calibri Light"/>
              </a:rPr>
              <a:t>with Case(),Replace()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028EE4-8674-13E4-8422-81E31565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>
                <a:ea typeface="+mn-lt"/>
                <a:cs typeface="+mn-lt"/>
              </a:rPr>
              <a:t>There are inconsistent values for </a:t>
            </a:r>
            <a:r>
              <a:rPr lang="en-US" sz="2200" i="1">
                <a:latin typeface="Calibri"/>
                <a:ea typeface="Calibri"/>
                <a:cs typeface="Calibri"/>
              </a:rPr>
              <a:t>'Chicago'</a:t>
            </a:r>
            <a:r>
              <a:rPr lang="en-US" sz="2200" i="1">
                <a:ea typeface="+mn-lt"/>
                <a:cs typeface="+mn-lt"/>
              </a:rPr>
              <a:t> in the </a:t>
            </a:r>
            <a:r>
              <a:rPr lang="en-US" sz="2200" i="1">
                <a:latin typeface="Calibri"/>
                <a:ea typeface="Calibri"/>
                <a:cs typeface="Calibri"/>
              </a:rPr>
              <a:t>airport_city</a:t>
            </a:r>
            <a:r>
              <a:rPr lang="en-US" sz="2200" i="1">
                <a:ea typeface="+mn-lt"/>
                <a:cs typeface="+mn-lt"/>
              </a:rPr>
              <a:t> column, with values such as </a:t>
            </a:r>
            <a:r>
              <a:rPr lang="en-US" sz="2200" i="1">
                <a:latin typeface="Calibri"/>
                <a:ea typeface="Calibri"/>
                <a:cs typeface="Calibri"/>
              </a:rPr>
              <a:t>'ch'</a:t>
            </a:r>
            <a:r>
              <a:rPr lang="en-US" sz="2200" i="1">
                <a:ea typeface="+mn-lt"/>
                <a:cs typeface="+mn-lt"/>
              </a:rPr>
              <a:t>. You will treat these inconsistent values by replacing them.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42F6AE-4549-34C4-B668-E249B0DC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80" y="2290936"/>
            <a:ext cx="716624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238E-7C14-47E0-F63D-105CF2C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/>
              <a:t>Comparing names with SOUNDEX()</a:t>
            </a:r>
            <a:endParaRPr lang="en-US" sz="3000">
              <a:ea typeface="Calibri Light"/>
              <a:cs typeface="Calibri Light"/>
            </a:endParaRPr>
          </a:p>
          <a:p>
            <a:endParaRPr lang="en-US" sz="3000" b="1" kern="1200">
              <a:latin typeface="+mj-l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028EE4-8674-13E4-8422-81E31565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i="1">
                <a:latin typeface="Calibri"/>
                <a:ea typeface="+mn-lt"/>
                <a:cs typeface="+mn-lt"/>
              </a:rPr>
              <a:t>Some </a:t>
            </a:r>
            <a:r>
              <a:rPr lang="en-US" sz="1900" i="1">
                <a:latin typeface="Calibri"/>
                <a:ea typeface="+mn-lt"/>
                <a:cs typeface="Calibri"/>
              </a:rPr>
              <a:t>statistician_name</a:t>
            </a:r>
            <a:r>
              <a:rPr lang="en-US" sz="1900" i="1">
                <a:latin typeface="Calibri"/>
                <a:ea typeface="+mn-lt"/>
                <a:cs typeface="+mn-lt"/>
              </a:rPr>
              <a:t> and </a:t>
            </a:r>
            <a:r>
              <a:rPr lang="en-US" sz="1900" i="1">
                <a:latin typeface="Calibri"/>
                <a:ea typeface="+mn-lt"/>
                <a:cs typeface="Calibri"/>
              </a:rPr>
              <a:t>statistician_surname</a:t>
            </a:r>
            <a:r>
              <a:rPr lang="en-US" sz="1900" i="1">
                <a:latin typeface="Calibri"/>
                <a:ea typeface="+mn-lt"/>
                <a:cs typeface="+mn-lt"/>
              </a:rPr>
              <a:t> are written in a different way, such as </a:t>
            </a:r>
            <a:r>
              <a:rPr lang="en-US" sz="1900" i="1">
                <a:latin typeface="Calibri"/>
                <a:ea typeface="+mn-lt"/>
                <a:cs typeface="Calibri"/>
              </a:rPr>
              <a:t>Miriam Smith</a:t>
            </a:r>
            <a:r>
              <a:rPr lang="en-US" sz="1900" i="1">
                <a:latin typeface="Calibri"/>
                <a:ea typeface="+mn-lt"/>
                <a:cs typeface="+mn-lt"/>
              </a:rPr>
              <a:t> and </a:t>
            </a:r>
            <a:r>
              <a:rPr lang="en-US" sz="1900" i="1">
                <a:latin typeface="Calibri"/>
                <a:ea typeface="+mn-lt"/>
                <a:cs typeface="Calibri"/>
              </a:rPr>
              <a:t>Myriam Smyth</a:t>
            </a:r>
            <a:r>
              <a:rPr lang="en-US" sz="1900" i="1">
                <a:latin typeface="Calibri"/>
                <a:ea typeface="+mn-lt"/>
                <a:cs typeface="+mn-lt"/>
              </a:rPr>
              <a:t>. You think about comparing  with </a:t>
            </a:r>
            <a:r>
              <a:rPr lang="en-US" sz="1900" i="1">
                <a:latin typeface="Calibri"/>
                <a:ea typeface="+mn-lt"/>
                <a:cs typeface="Calibri"/>
              </a:rPr>
              <a:t>SOUNDEX()</a:t>
            </a:r>
            <a:r>
              <a:rPr lang="en-US" sz="1900" i="1">
                <a:latin typeface="Calibri"/>
                <a:ea typeface="+mn-lt"/>
                <a:cs typeface="+mn-lt"/>
              </a:rPr>
              <a:t> the names of the statisticians. If the result of </a:t>
            </a:r>
            <a:r>
              <a:rPr lang="en-US" sz="1900" i="1">
                <a:latin typeface="Calibri"/>
                <a:ea typeface="+mn-lt"/>
                <a:cs typeface="Calibri"/>
              </a:rPr>
              <a:t>SOUNDEX()</a:t>
            </a:r>
            <a:r>
              <a:rPr lang="en-US" sz="1900" i="1">
                <a:latin typeface="Calibri"/>
                <a:ea typeface="+mn-lt"/>
                <a:cs typeface="+mn-lt"/>
              </a:rPr>
              <a:t> is the same, but the texts you are comparing are different, you will find the data you need to clean.</a:t>
            </a:r>
            <a:endParaRPr lang="en-US" sz="1900" i="1">
              <a:latin typeface="Calibri"/>
              <a:cs typeface="Calibri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7F0E2F4-ABB0-B41C-0D4C-373316EA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44" y="2290936"/>
            <a:ext cx="659892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Filling missing values using ISNULL()</a:t>
            </a:r>
            <a:endParaRPr lang="en-US" sz="3000">
              <a:ea typeface="Calibri Light"/>
              <a:cs typeface="Calibri Light"/>
            </a:endParaRPr>
          </a:p>
          <a:p>
            <a:endParaRPr lang="en-US" sz="3000"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>
                <a:ea typeface="+mn-lt"/>
                <a:cs typeface="+mn-lt"/>
              </a:rPr>
              <a:t>Replace the missing values for </a:t>
            </a:r>
            <a:r>
              <a:rPr lang="en-US" sz="2200" i="1">
                <a:latin typeface="Calibri"/>
                <a:cs typeface="Calibri"/>
              </a:rPr>
              <a:t>airport_city and </a:t>
            </a:r>
            <a:r>
              <a:rPr lang="en-US" sz="2200" i="1">
                <a:latin typeface="Calibri"/>
                <a:ea typeface="+mn-lt"/>
                <a:cs typeface="+mn-lt"/>
              </a:rPr>
              <a:t>airport_state </a:t>
            </a:r>
            <a:r>
              <a:rPr lang="en-US" sz="2200" i="1">
                <a:ea typeface="+mn-lt"/>
                <a:cs typeface="+mn-lt"/>
              </a:rPr>
              <a:t> column with the </a:t>
            </a:r>
            <a:r>
              <a:rPr lang="en-US" sz="2200" i="1">
                <a:latin typeface="Calibri"/>
                <a:cs typeface="Calibri"/>
              </a:rPr>
              <a:t>'Unknown'</a:t>
            </a:r>
            <a:r>
              <a:rPr lang="en-US" sz="2200" i="1">
                <a:ea typeface="+mn-lt"/>
                <a:cs typeface="+mn-lt"/>
              </a:rPr>
              <a:t> string.</a:t>
            </a:r>
          </a:p>
          <a:p>
            <a:endParaRPr lang="en-US" sz="2200" i="1">
              <a:ea typeface="+mn-lt"/>
              <a:cs typeface="+mn-lt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FDECC5-B1DE-1F81-303E-3E4C90C2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89" y="2290936"/>
            <a:ext cx="688582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Filling missing values using COALESCE()</a:t>
            </a:r>
            <a:endParaRPr lang="en-US" sz="3000">
              <a:ea typeface="Calibri Light"/>
              <a:cs typeface="Calibri Ligh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1" dirty="0">
                <a:latin typeface="Calibri"/>
                <a:ea typeface="+mn-lt"/>
                <a:cs typeface="+mn-lt"/>
              </a:rPr>
              <a:t>Now, you want to create a new column, location, that returns the values  of  the </a:t>
            </a:r>
            <a:r>
              <a:rPr lang="en-US" sz="2000" i="1">
                <a:latin typeface="Calibri"/>
                <a:cs typeface="Calibri"/>
              </a:rPr>
              <a:t>airport_city</a:t>
            </a:r>
            <a:r>
              <a:rPr lang="en-US" sz="2000" i="1" dirty="0">
                <a:latin typeface="Calibri"/>
                <a:ea typeface="+mn-lt"/>
                <a:cs typeface="+mn-lt"/>
              </a:rPr>
              <a:t> column, and in case it has </a:t>
            </a:r>
            <a:r>
              <a:rPr lang="en-US" sz="2000" i="1" dirty="0">
                <a:latin typeface="Calibri"/>
                <a:cs typeface="Calibri"/>
              </a:rPr>
              <a:t>NULL</a:t>
            </a:r>
            <a:r>
              <a:rPr lang="en-US" sz="2000" i="1" dirty="0">
                <a:latin typeface="Calibri"/>
                <a:ea typeface="+mn-lt"/>
                <a:cs typeface="+mn-lt"/>
              </a:rPr>
              <a:t> values, return the value of </a:t>
            </a:r>
            <a:r>
              <a:rPr lang="en-US" sz="2000" i="1">
                <a:latin typeface="Calibri"/>
                <a:cs typeface="Calibri"/>
              </a:rPr>
              <a:t>airport_state</a:t>
            </a:r>
            <a:r>
              <a:rPr lang="en-US" sz="2000" i="1" dirty="0">
                <a:latin typeface="Calibri"/>
                <a:ea typeface="+mn-lt"/>
                <a:cs typeface="+mn-lt"/>
              </a:rPr>
              <a:t>. Finally, if </a:t>
            </a:r>
            <a:r>
              <a:rPr lang="en-US" sz="2000" i="1">
                <a:latin typeface="Calibri"/>
                <a:ea typeface="+mn-lt"/>
                <a:cs typeface="+mn-lt"/>
              </a:rPr>
              <a:t>airport_state</a:t>
            </a:r>
            <a:r>
              <a:rPr lang="en-US" sz="2000" i="1" dirty="0">
                <a:latin typeface="Calibri"/>
                <a:ea typeface="+mn-lt"/>
                <a:cs typeface="+mn-lt"/>
              </a:rPr>
              <a:t> is also NULL, you want to return the string </a:t>
            </a:r>
            <a:r>
              <a:rPr lang="en-US" sz="2000" i="1" dirty="0">
                <a:latin typeface="Calibri"/>
                <a:cs typeface="Calibri"/>
              </a:rPr>
              <a:t>'Unknown</a:t>
            </a:r>
            <a:r>
              <a:rPr lang="en-US" sz="2000" i="1" dirty="0">
                <a:latin typeface="Calibri"/>
                <a:ea typeface="+mn-lt"/>
                <a:cs typeface="+mn-lt"/>
              </a:rPr>
              <a:t>'. 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18D902-9B4A-5867-30FE-14FC201F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5" y="2290936"/>
            <a:ext cx="7777713" cy="43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1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Treating duplicates</a:t>
            </a:r>
            <a:br>
              <a:rPr lang="en-US" sz="3000" b="1"/>
            </a:br>
            <a:r>
              <a:rPr lang="en-US" sz="3000" b="1">
                <a:ea typeface="Calibri Light"/>
                <a:cs typeface="Calibri Light"/>
              </a:rPr>
              <a:t>with Row_number()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 dirty="0">
                <a:ea typeface="+mn-lt"/>
                <a:cs typeface="+mn-lt"/>
              </a:rPr>
              <a:t>Get all the rows without duplicates. You consider that the repeating group for this table is formed by the columns </a:t>
            </a:r>
            <a:r>
              <a:rPr lang="en-US" sz="2200" i="1">
                <a:latin typeface="Calibri"/>
                <a:cs typeface="Calibri"/>
              </a:rPr>
              <a:t>airport_</a:t>
            </a:r>
            <a:r>
              <a:rPr lang="en-US" sz="2200" i="1">
                <a:latin typeface="Calibri"/>
                <a:ea typeface="+mn-lt"/>
                <a:cs typeface="+mn-lt"/>
              </a:rPr>
              <a:t>code</a:t>
            </a:r>
            <a:r>
              <a:rPr lang="en-US" sz="2200" i="1" dirty="0">
                <a:ea typeface="+mn-lt"/>
                <a:cs typeface="+mn-lt"/>
              </a:rPr>
              <a:t>, </a:t>
            </a:r>
            <a:r>
              <a:rPr lang="en-US" sz="2200" i="1">
                <a:latin typeface="Calibri"/>
                <a:ea typeface="+mn-lt"/>
                <a:cs typeface="+mn-lt"/>
              </a:rPr>
              <a:t>carrier_code</a:t>
            </a:r>
            <a:r>
              <a:rPr lang="en-US" sz="2200" i="1" dirty="0">
                <a:ea typeface="+mn-lt"/>
                <a:cs typeface="+mn-lt"/>
              </a:rPr>
              <a:t>, and </a:t>
            </a:r>
            <a:r>
              <a:rPr lang="en-US" sz="2200" i="1">
                <a:latin typeface="Calibri"/>
                <a:ea typeface="+mn-lt"/>
                <a:cs typeface="+mn-lt"/>
              </a:rPr>
              <a:t>registration_date</a:t>
            </a:r>
            <a:r>
              <a:rPr lang="en-US" sz="2200" i="1" dirty="0"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9A6A9F-EDDD-245C-4DAB-3409D0DC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86" y="2290936"/>
            <a:ext cx="9010703" cy="4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1684-6626-D382-A2C4-4A304EB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Convert()</a:t>
            </a:r>
            <a:r>
              <a:rPr lang="en-US" b="1" dirty="0">
                <a:ea typeface="+mj-lt"/>
                <a:cs typeface="+mj-lt"/>
              </a:rPr>
              <a:t> Dates Format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CF4E-48E3-C8F7-6364-84C639A3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1" dirty="0">
                <a:latin typeface="Calibri"/>
                <a:ea typeface="+mn-lt"/>
                <a:cs typeface="+mn-lt"/>
              </a:rPr>
              <a:t>The format of the 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registration_date</a:t>
            </a:r>
            <a:r>
              <a:rPr lang="en-US" sz="2000" i="1" dirty="0">
                <a:latin typeface="Calibri"/>
                <a:ea typeface="+mn-lt"/>
                <a:cs typeface="+mn-lt"/>
              </a:rPr>
              <a:t> column is 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yyyy</a:t>
            </a:r>
            <a:r>
              <a:rPr lang="en-US" sz="2000" i="1" dirty="0">
                <a:latin typeface="Calibri"/>
                <a:ea typeface="+mn-lt"/>
                <a:cs typeface="+mn-lt"/>
              </a:rPr>
              <a:t>-mm-dd, and you want to show the results in the format  of mm/dd/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yyyy</a:t>
            </a:r>
            <a:r>
              <a:rPr lang="en-US" sz="2000" i="1" dirty="0">
                <a:latin typeface="Calibri"/>
                <a:ea typeface="+mn-lt"/>
                <a:cs typeface="+mn-lt"/>
              </a:rPr>
              <a:t>, which is hardcoded as 101, using the CONVERT() function. Notice that the type of the 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registration_date</a:t>
            </a:r>
            <a:r>
              <a:rPr lang="en-US" sz="2000" i="1" dirty="0">
                <a:latin typeface="Calibri"/>
                <a:ea typeface="+mn-lt"/>
                <a:cs typeface="+mn-lt"/>
              </a:rPr>
              <a:t> column is VARCHAR(10) and not a date.</a:t>
            </a:r>
            <a:endParaRPr lang="en-US" sz="2000" i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129667-8DCE-29EC-6A36-B2EF7930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99" y="2290936"/>
            <a:ext cx="7111228" cy="43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Cleaning Data in SQL Server</vt:lpstr>
      <vt:lpstr>Unifying flight name formats using Replicate()</vt:lpstr>
      <vt:lpstr>Trim() strings </vt:lpstr>
      <vt:lpstr>Unifying name formats with Case(),Replace()</vt:lpstr>
      <vt:lpstr>Comparing names with SOUNDEX() </vt:lpstr>
      <vt:lpstr>Filling missing values using ISNULL() </vt:lpstr>
      <vt:lpstr>Filling missing values using COALESCE()</vt:lpstr>
      <vt:lpstr>Treating duplicates with Row_number()</vt:lpstr>
      <vt:lpstr>Convert() Dates Format</vt:lpstr>
      <vt:lpstr>Excluding inaccurate data from a TV Series dataset </vt:lpstr>
      <vt:lpstr>Converting Data Types Using CAST() or CONVERT()</vt:lpstr>
      <vt:lpstr>The TV series with most episodes</vt:lpstr>
      <vt:lpstr>Find Wrong URLs using Like()</vt:lpstr>
      <vt:lpstr>Checking Phone Numbers using Like()</vt:lpstr>
      <vt:lpstr>Concatenating cities and states with Concat()</vt:lpstr>
      <vt:lpstr>Split Column with Substring( ) and Charindex( )</vt:lpstr>
      <vt:lpstr>Combine Different Parts of a Date:  DATEFROMPARTS( )</vt:lpstr>
      <vt:lpstr>Turning rows into columns: Pivot( )</vt:lpstr>
      <vt:lpstr>Turning columns into rows:  Unpivot(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/>
  <cp:lastModifiedBy/>
  <cp:revision>801</cp:revision>
  <dcterms:created xsi:type="dcterms:W3CDTF">2024-02-06T14:03:29Z</dcterms:created>
  <dcterms:modified xsi:type="dcterms:W3CDTF">2024-02-08T10:14:34Z</dcterms:modified>
</cp:coreProperties>
</file>