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6" r:id="rId6"/>
    <p:sldId id="277" r:id="rId7"/>
    <p:sldId id="290" r:id="rId8"/>
    <p:sldId id="278" r:id="rId9"/>
    <p:sldId id="279" r:id="rId10"/>
    <p:sldId id="280" r:id="rId11"/>
    <p:sldId id="291" r:id="rId12"/>
    <p:sldId id="292" r:id="rId13"/>
    <p:sldId id="284" r:id="rId14"/>
    <p:sldId id="285" r:id="rId15"/>
    <p:sldId id="286" r:id="rId16"/>
    <p:sldId id="287" r:id="rId17"/>
    <p:sldId id="288" r:id="rId18"/>
    <p:sldId id="28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5033" autoAdjust="0"/>
  </p:normalViewPr>
  <p:slideViewPr>
    <p:cSldViewPr snapToGrid="0" snapToObjects="1">
      <p:cViewPr>
        <p:scale>
          <a:sx n="95" d="100"/>
          <a:sy n="95" d="100"/>
        </p:scale>
        <p:origin x="-206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20EA42-56FA-4B5F-91F8-3E30EDB93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7BE242-E72D-4615-8289-F5D9B0A3B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4301B-C597-430F-8138-7F7B94E0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F90B41-E4F4-430D-A27E-A696E1D6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051956-CECE-4D47-BBBE-D91DECD2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2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A0C0F-3865-46E4-AED4-DDEDA3D0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5F1D557-252B-40C7-987F-447703DF1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BB75F0-9ED3-4B6C-9B40-70E71C37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F58886-916D-4370-91C1-E302D1EE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C46A2A-0D7F-475D-A153-7922DEB7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1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F9E5AC6-E01F-43D4-B885-8C1D2F17F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2FCB30-5CD5-4F2D-AC63-6E2472485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EB10DA-B128-4D90-9519-695F401F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572969-BA19-4887-A0EB-35EBB6ED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DF219A-C432-4D6A-9DDF-725ACEB5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7106C8-6A4F-4D3B-A5B8-0BEFC005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D5ED8C-1E9F-4ED6-970F-1EAD39E6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ECAE5A-4AD3-4F99-98F1-1C7ED189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A92E7A-DD1A-4A9D-A826-33A9A2C6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C7D696-F420-4AB1-9BC4-D5A5B80B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51CF6-2D73-4F28-A26B-0C818DDC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8ABEF3-742C-42D6-BE21-E30BB01F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E91E9D-A83A-4412-BB6D-4AF3FB0D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FFE17A-5242-4A26-8693-8BD30988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A23089-0EEE-44F6-B79D-EA3280EA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3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AA7942-77F0-4D52-833E-C26E17F5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2799A1-A0ED-46AB-BB45-BD72D9952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5AFF8C-351D-4363-BA9E-B07D8CD63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30D0E5-13F2-4683-9560-FD245DA8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22E21D-CD14-4BC6-94B2-8D2A6A03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A9F274-34BC-471B-A91E-FCDC267E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4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C15B3-0DCA-4644-8C0B-C248023C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5113D0-A10B-4222-A37A-22F07F96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4AF111-8D80-47A6-BB5F-BF2FEDFDC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77B70C7-7BA8-4251-9F57-A63223CA2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4495DBC-30BD-4126-8299-9F240D415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EB1433-8CBF-4CD5-ABAF-515135D2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896AC79-ACC7-42E3-89EE-B3286D01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824258-D2CA-46AC-B7F8-1FF76DC5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DBEA4-A425-4516-AD0B-A07495C7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1C55234-69CA-4B27-BC0E-D7311141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6CC6F3-5C05-4C34-A07D-CBF68DF7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F66AC6-791D-4B41-8914-1678E470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53DA51-C63D-4DBF-861C-35696B6F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F40B5E2-55D9-40BC-9ACE-E7765360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BBE4DF-CA59-4F12-B52E-10B96CB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0B0D9-3409-46B5-B0FF-DC1E8035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548644-1F6C-41D3-8670-4EBCEE50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8FC631-0411-45D9-92D0-1C7EFDE0D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E3695B-1941-445F-B4F9-724342A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7DB513-D061-441E-AF41-491C30C5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6E4097-9C55-4092-A3F9-2CBFD4EB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9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13EC-07AA-46D1-9C0C-ADB3236B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F5BE9B-DA95-40EA-A7F9-DF5D51C06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6F179C7-CE7C-4308-B4C4-81352474F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450B18-8FD0-425A-9DE8-321EEBE4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1638B0-4AC3-4233-BF49-0EC3008B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4605F1-2096-4A1C-81C9-1D71DF89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1A5E2FA-BAEA-4390-B577-E7772C16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631127-CCBE-4A32-A147-4624E1BE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A2F0B7-21FD-418E-B0E0-13D8352C5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328BAA-9CAA-469F-859B-1456BAA85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A2A118-432C-4C67-8B67-D5AC75FC8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classification/plot_classifier_comparison.html" TargetMode="External"/><Relationship Id="rId2" Type="http://schemas.openxmlformats.org/officeDocument/2006/relationships/hyperlink" Target="https://arxiv.org/pdf/2004.13006v1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intellipaat.com/blog/roc-curve-in-machine-learning/#:~:text=Introduction%20to%20ROC%20Curve%20in%20Machine%20Learning%20Let%E2%80%99s,to%20measure%20the%20accuracy%20of%20a%20classification%20model." TargetMode="External"/><Relationship Id="rId4" Type="http://schemas.openxmlformats.org/officeDocument/2006/relationships/hyperlink" Target="https://pandas.pydata.org/docs/user_guide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13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186" y="117447"/>
            <a:ext cx="8758107" cy="343948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DMA COURSE PROJECT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[18ECSC301]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NETWORK TRAFFIC ANALYSIS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[5DMACP08]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Team no : 7A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FBD3F83E-62A4-47A5-86E1-D98263241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82985"/>
              </p:ext>
            </p:extLst>
          </p:nvPr>
        </p:nvGraphicFramePr>
        <p:xfrm>
          <a:off x="2254541" y="442334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5927961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415027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028777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300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Rajwade</a:t>
                      </a:r>
                      <a:endParaRPr lang="en-IN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01FE18BCS005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636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Aman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01FE18BCS029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94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Annapoorna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Pattar</a:t>
                      </a:r>
                      <a:endParaRPr lang="en-IN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01FE18BCS040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560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 Utsav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01FE18BCS059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665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5C98E-3611-48C8-9F4E-2BAD3F12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1003"/>
            <a:ext cx="10194720" cy="7298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5.ML MODELS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107634-AA31-4F9A-A05A-A28A022B0424}"/>
              </a:ext>
            </a:extLst>
          </p:cNvPr>
          <p:cNvSpPr txBox="1"/>
          <p:nvPr/>
        </p:nvSpPr>
        <p:spPr>
          <a:xfrm>
            <a:off x="243281" y="1174460"/>
            <a:ext cx="8898622" cy="190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948690" algn="l"/>
              </a:tabLs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The ML model used for Binary Classification of 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NetML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dataset are as follows:-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  <a:tabLst>
                <a:tab pos="948690" algn="l"/>
              </a:tabLs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Random Forest Classifiers Model</a:t>
            </a: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  <a:tabLst>
                <a:tab pos="948690" algn="l"/>
              </a:tabLs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KNN Classification Model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948690" algn="l"/>
              </a:tabLs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Logistic Regression Model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66E6E5-A05A-4549-A89A-A6AC66E0FE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38" y="2476282"/>
            <a:ext cx="4362450" cy="3667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5F8983-E62A-419B-ACDB-2DF77195BF60}"/>
              </a:ext>
            </a:extLst>
          </p:cNvPr>
          <p:cNvSpPr txBox="1"/>
          <p:nvPr/>
        </p:nvSpPr>
        <p:spPr>
          <a:xfrm>
            <a:off x="7113864" y="6258079"/>
            <a:ext cx="4798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 5.1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6029CE7-52B3-42E1-A850-9D24D876D404}"/>
              </a:ext>
            </a:extLst>
          </p:cNvPr>
          <p:cNvSpPr txBox="1"/>
          <p:nvPr/>
        </p:nvSpPr>
        <p:spPr>
          <a:xfrm>
            <a:off x="379602" y="3572558"/>
            <a:ext cx="6094602" cy="1494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Accuracy scores of the models:-</a:t>
            </a:r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romanLcPeriod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Random Forest Classifiers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: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 99.77%</a:t>
            </a:r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romanLcPeriod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Logistic Regression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: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81.05%</a:t>
            </a:r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romanLcPeriod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KNN Classification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: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 81.53%</a:t>
            </a:r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4A35C4-106D-475F-86DE-D43780977D22}"/>
              </a:ext>
            </a:extLst>
          </p:cNvPr>
          <p:cNvSpPr txBox="1"/>
          <p:nvPr/>
        </p:nvSpPr>
        <p:spPr>
          <a:xfrm>
            <a:off x="2776756" y="142397"/>
            <a:ext cx="5553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Bias-Variance Tradeoff</a:t>
            </a:r>
            <a:endParaRPr lang="en-US" sz="3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EEE20F2-A710-4D9C-8A0C-A071EB4575F4}"/>
              </a:ext>
            </a:extLst>
          </p:cNvPr>
          <p:cNvSpPr txBox="1"/>
          <p:nvPr/>
        </p:nvSpPr>
        <p:spPr>
          <a:xfrm>
            <a:off x="882942" y="1205620"/>
            <a:ext cx="6094602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Random Forest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0DDEE1E-B6D4-4E8B-9106-8DBE7AD8AC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79" y="1717921"/>
            <a:ext cx="3286125" cy="590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6187D09-0E58-47D8-B654-053D2D625990}"/>
              </a:ext>
            </a:extLst>
          </p:cNvPr>
          <p:cNvSpPr txBox="1"/>
          <p:nvPr/>
        </p:nvSpPr>
        <p:spPr>
          <a:xfrm>
            <a:off x="882942" y="3793088"/>
            <a:ext cx="6094602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Logistic Regression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8CD43EA-EA90-4E70-93B6-7F52B6B061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78" y="4516336"/>
            <a:ext cx="3286125" cy="476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EF145C-BD19-4CB3-A949-F796E5A8A85F}"/>
              </a:ext>
            </a:extLst>
          </p:cNvPr>
          <p:cNvSpPr txBox="1"/>
          <p:nvPr/>
        </p:nvSpPr>
        <p:spPr>
          <a:xfrm>
            <a:off x="882942" y="2499354"/>
            <a:ext cx="617849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KNN Classification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AB13ED1A-5E7D-4F3A-8C61-65140847251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79" y="3098072"/>
            <a:ext cx="3562350" cy="5905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14425FD-D780-4BA9-B7C0-41DF85DD765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596304"/>
            <a:ext cx="5732145" cy="269938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31B4F11-F611-45EE-98BE-40892D3FB19C}"/>
              </a:ext>
            </a:extLst>
          </p:cNvPr>
          <p:cNvSpPr txBox="1"/>
          <p:nvPr/>
        </p:nvSpPr>
        <p:spPr>
          <a:xfrm>
            <a:off x="6253481" y="4440669"/>
            <a:ext cx="45928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 5.2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2942" y="5335944"/>
            <a:ext cx="4905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Bias-Variance Tradeoff clearly indicating RF the best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over fitting on training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6167C-299F-4726-AF5D-3878B5FA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100669"/>
            <a:ext cx="9949344" cy="763398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6.POST MODEL ANALYSIS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DEA77D-3623-4EB1-B4EF-193606CF5B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85" y="946916"/>
            <a:ext cx="4324350" cy="280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497839-BAEC-438A-B7CC-11FFCA9FDCAE}"/>
              </a:ext>
            </a:extLst>
          </p:cNvPr>
          <p:cNvSpPr txBox="1"/>
          <p:nvPr/>
        </p:nvSpPr>
        <p:spPr>
          <a:xfrm>
            <a:off x="4159745" y="3865427"/>
            <a:ext cx="2977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99985" y="4222795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Metric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1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9937" y="4740442"/>
            <a:ext cx="8102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 AUC metric value 1 indicating near perfect model 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Random Search cross validation was best for </a:t>
            </a:r>
            <a:r>
              <a:rPr lang="en-IN" dirty="0" err="1" smtClean="0"/>
              <a:t>hypertuning</a:t>
            </a:r>
            <a:r>
              <a:rPr lang="en-IN" dirty="0" smtClean="0"/>
              <a:t> leading to 1 AUC score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0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3E4392A-1E27-4E46-B186-76BF4210210B}"/>
              </a:ext>
            </a:extLst>
          </p:cNvPr>
          <p:cNvSpPr txBox="1"/>
          <p:nvPr/>
        </p:nvSpPr>
        <p:spPr>
          <a:xfrm>
            <a:off x="2792835" y="452898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B81676-2C59-41E7-8407-CB584DC147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88" y="1890800"/>
            <a:ext cx="2543175" cy="237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5A473C-A3F6-4E29-86FF-CFAD9276D3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73" y="1994439"/>
            <a:ext cx="4750966" cy="2268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BCBC67-6C96-4A53-AC25-BB562CE2B365}"/>
              </a:ext>
            </a:extLst>
          </p:cNvPr>
          <p:cNvSpPr txBox="1"/>
          <p:nvPr/>
        </p:nvSpPr>
        <p:spPr>
          <a:xfrm>
            <a:off x="363524" y="4469321"/>
            <a:ext cx="54766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 6.2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 Matrix with hyperparametric feature of 1000 trees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5E0DA0-2FAD-4D6F-AE26-355210A9120A}"/>
              </a:ext>
            </a:extLst>
          </p:cNvPr>
          <p:cNvSpPr txBox="1"/>
          <p:nvPr/>
        </p:nvSpPr>
        <p:spPr>
          <a:xfrm>
            <a:off x="6001477" y="4469321"/>
            <a:ext cx="60946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 6.3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onfusion matrix with hyperparameter feature of 1500 trees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1488" y="5582653"/>
            <a:ext cx="765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 Increasing the tree numbers from 1000 to 1500 reduced wrong predictions .</a:t>
            </a:r>
          </a:p>
          <a:p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 Thereby increasing overall accuracy to 99.77%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0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93A29-C8EA-441A-8165-989504C5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02" y="205530"/>
            <a:ext cx="10018551" cy="808139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7.Results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45047B-D455-4E29-BA41-6B33A6B53C3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06" y="1322539"/>
            <a:ext cx="6048904" cy="4692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B21E6C-CC4D-4D8E-9A35-D5D5403E4025}"/>
              </a:ext>
            </a:extLst>
          </p:cNvPr>
          <p:cNvSpPr txBox="1"/>
          <p:nvPr/>
        </p:nvSpPr>
        <p:spPr>
          <a:xfrm>
            <a:off x="6551802" y="6139111"/>
            <a:ext cx="4941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 7.1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E84D7E-66DA-4F85-8B09-B70C130BF91C}"/>
              </a:ext>
            </a:extLst>
          </p:cNvPr>
          <p:cNvSpPr txBox="1"/>
          <p:nvPr/>
        </p:nvSpPr>
        <p:spPr>
          <a:xfrm>
            <a:off x="119638" y="2177767"/>
            <a:ext cx="5858123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final submission file generated from the tuned model gave the TPR (True Positive Rate) value of 0.99931 and FAR (False Alarm Rate) value of 0.00590.</a:t>
            </a: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6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on the leaderboard  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overall accuracy obtained is 0.99341 on test dataset.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1">
              <a:lnSpc>
                <a:spcPct val="115000"/>
              </a:lnSpc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53721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E26908-4C23-4388-836A-CDF6435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970" y="156596"/>
            <a:ext cx="10131425" cy="7410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10A07D-68B7-4174-9062-1C610C3BF392}"/>
              </a:ext>
            </a:extLst>
          </p:cNvPr>
          <p:cNvSpPr txBox="1"/>
          <p:nvPr/>
        </p:nvSpPr>
        <p:spPr>
          <a:xfrm>
            <a:off x="861970" y="1705080"/>
            <a:ext cx="8279933" cy="281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1800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https://eval.ai/web/challenges/challenge-page/526/overview</a:t>
            </a:r>
            <a:endParaRPr lang="en-IN" sz="1400" dirty="0">
              <a:solidFill>
                <a:srgbClr val="92D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1800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https://arxiv.org/pdf/2004.13006v1.pdf</a:t>
            </a:r>
            <a:r>
              <a:rPr lang="en-IN" sz="18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[literature survey]</a:t>
            </a:r>
            <a:endParaRPr lang="en-IN" sz="1400" dirty="0">
              <a:solidFill>
                <a:srgbClr val="92D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1800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https://scikit learn.org/stable/</a:t>
            </a:r>
            <a:r>
              <a:rPr lang="en-IN" sz="1800" u="sng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auto_examples</a:t>
            </a:r>
            <a:r>
              <a:rPr lang="en-IN" sz="1800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/classification/plot_classifier_comparison.html</a:t>
            </a:r>
            <a:endParaRPr lang="en-IN" sz="1400" dirty="0">
              <a:solidFill>
                <a:srgbClr val="92D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1800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https://pandas.pydata.org/docs/user_guide/index.html#user-guide</a:t>
            </a:r>
            <a:endParaRPr lang="en-IN" sz="1400" dirty="0">
              <a:solidFill>
                <a:srgbClr val="92D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Is ROC Curve in Machine Learning using Python? ROC Curve Example (intellipaat.com)</a:t>
            </a:r>
            <a:endParaRPr lang="en-IN" sz="1400" dirty="0">
              <a:solidFill>
                <a:srgbClr val="92D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2CD9B9-60FF-4933-A68E-192B357E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0668"/>
            <a:ext cx="10131425" cy="906011"/>
          </a:xfrm>
        </p:spPr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CONTRIBUTION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E71C7B3-68CA-46CF-8C16-4B09F4904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98286"/>
              </p:ext>
            </p:extLst>
          </p:nvPr>
        </p:nvGraphicFramePr>
        <p:xfrm>
          <a:off x="1367406" y="1215961"/>
          <a:ext cx="9328557" cy="457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757">
                  <a:extLst>
                    <a:ext uri="{9D8B030D-6E8A-4147-A177-3AD203B41FA5}">
                      <a16:colId xmlns:a16="http://schemas.microsoft.com/office/drawing/2014/main" xmlns="" val="1367543617"/>
                    </a:ext>
                  </a:extLst>
                </a:gridCol>
                <a:gridCol w="1768587">
                  <a:extLst>
                    <a:ext uri="{9D8B030D-6E8A-4147-A177-3AD203B41FA5}">
                      <a16:colId xmlns:a16="http://schemas.microsoft.com/office/drawing/2014/main" xmlns="" val="278797172"/>
                    </a:ext>
                  </a:extLst>
                </a:gridCol>
                <a:gridCol w="1586263">
                  <a:extLst>
                    <a:ext uri="{9D8B030D-6E8A-4147-A177-3AD203B41FA5}">
                      <a16:colId xmlns:a16="http://schemas.microsoft.com/office/drawing/2014/main" xmlns="" val="733570603"/>
                    </a:ext>
                  </a:extLst>
                </a:gridCol>
                <a:gridCol w="2037781">
                  <a:extLst>
                    <a:ext uri="{9D8B030D-6E8A-4147-A177-3AD203B41FA5}">
                      <a16:colId xmlns:a16="http://schemas.microsoft.com/office/drawing/2014/main" xmlns="" val="2029067364"/>
                    </a:ext>
                  </a:extLst>
                </a:gridCol>
                <a:gridCol w="1954169">
                  <a:extLst>
                    <a:ext uri="{9D8B030D-6E8A-4147-A177-3AD203B41FA5}">
                      <a16:colId xmlns:a16="http://schemas.microsoft.com/office/drawing/2014/main" xmlns="" val="1446619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1.Literature survey, Understanding of the dataset and problem space.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Rajwade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Aman Kumar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Annapoorna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Pattar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Ayush Utsav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484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2.EDA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Rajwade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Aman Kumar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Annapoorna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Pattar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Ayush Utsav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384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3.Data Preprocessing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Rajwade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Aman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Kumar</a:t>
                      </a:r>
                      <a:endParaRPr lang="en-IN" sz="1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Annapoorna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Pattar</a:t>
                      </a:r>
                      <a:endParaRPr lang="en-IN" sz="1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Ayush Utsav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99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4.Model-1[RF]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Rajwade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Ayush Utsav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835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5.Model-2[KNN]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Aman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Kumar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Ayush Utsav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00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6.Model-3[LR]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Rajwade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Annapoorna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Pattar</a:t>
                      </a:r>
                      <a:endParaRPr lang="en-IN" sz="1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10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7.Bias-Variance Tradeoff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Rajwade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[RF]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Ayush Utsav[KNN, LR]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344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8.Post Model Analysis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Rajwade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Ayush Utsav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4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[Feature Importance]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[Confusion Matrix]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003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[ROC Curve]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24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6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80829-830A-4112-911D-B06D1557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98" y="352339"/>
            <a:ext cx="10008066" cy="121640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1.PROBLEM STATEMENT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219CF7-ECDD-4C9F-A0E7-2D555869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1359017"/>
            <a:ext cx="11367083" cy="44321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given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NetML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dataset, prediction of top-level annotation for binary classification of malware.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53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FCF2E-757B-4084-B6AF-A8D0A339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415" y="333704"/>
            <a:ext cx="9943050" cy="7661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2.DATASET DESCRIPTION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88FB5E-9A3F-4E55-86A8-53102CD5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84" y="1781720"/>
            <a:ext cx="10229997" cy="4742576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dataset consists of 387268 rows and 62 columns.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dataset consists of 48394 rows and 62 columns.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62 columns are the summation of 4 set of features namely – metadata , TLS , DNS and HTTP.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 , DNS and HTTP are protocol dependent features whereas metadata features is protocol independent.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set of features have 32 columns , rest 30 columns belong to protocol based set of features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TLS ,DNS and HTTP).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is identified by a unique id whose o/p label contains binary categorical values : malware and benign , stored in a separate o/p file.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387268 unique ids same as the number of rows.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predict this label for the given test data.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7F405-ADC4-44DA-9BEC-335320BE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89" y="268448"/>
            <a:ext cx="10612074" cy="88923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3.EXPLORATORY DATA ANALYSIS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FDFEED-BCF9-47C3-B33B-6D51DEF1FE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47" y="1323197"/>
            <a:ext cx="8999621" cy="39249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003FD27-B603-4440-8789-66EAB534B914}"/>
              </a:ext>
            </a:extLst>
          </p:cNvPr>
          <p:cNvSpPr/>
          <p:nvPr/>
        </p:nvSpPr>
        <p:spPr>
          <a:xfrm rot="10800000" flipH="1" flipV="1">
            <a:off x="4780547" y="5178398"/>
            <a:ext cx="270125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 3.1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8383" y="5558407"/>
            <a:ext cx="352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Heat map of the Correlation matrix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4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79D310A-F2DE-4DB9-B5E8-0A64922C31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8" y="316772"/>
            <a:ext cx="4848860" cy="2779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0F29C6D-4305-4207-B2C5-9CE8BBE160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69" y="653322"/>
            <a:ext cx="4664545" cy="2279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6FF9E2-01C5-46AA-A118-4112A85DF2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66" y="3834790"/>
            <a:ext cx="5796627" cy="2156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5741C87-190B-4648-A58B-7E2DA22EF6B7}"/>
              </a:ext>
            </a:extLst>
          </p:cNvPr>
          <p:cNvSpPr txBox="1"/>
          <p:nvPr/>
        </p:nvSpPr>
        <p:spPr>
          <a:xfrm>
            <a:off x="1842780" y="3148080"/>
            <a:ext cx="23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Correlation value 0.97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DB7DCC-445B-4E8D-8774-F175E748B610}"/>
              </a:ext>
            </a:extLst>
          </p:cNvPr>
          <p:cNvSpPr txBox="1"/>
          <p:nvPr/>
        </p:nvSpPr>
        <p:spPr>
          <a:xfrm>
            <a:off x="7546029" y="3096126"/>
            <a:ext cx="22678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Correlation value 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0.94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2BBCFA2-5761-4076-B457-77A17F1B9630}"/>
              </a:ext>
            </a:extLst>
          </p:cNvPr>
          <p:cNvSpPr txBox="1"/>
          <p:nvPr/>
        </p:nvSpPr>
        <p:spPr>
          <a:xfrm rot="10800000" flipV="1">
            <a:off x="3262166" y="5729416"/>
            <a:ext cx="57966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4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Correlation value 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0.9286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733458C-0A71-43B2-9AF5-EFE6872785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8" y="419972"/>
            <a:ext cx="4164184" cy="2326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A7107A-F959-4EFB-8FCB-CD4D38BCF8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27" y="469609"/>
            <a:ext cx="4557375" cy="2326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B8487B-E1EE-4970-8B49-46B29E37070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14" y="3471791"/>
            <a:ext cx="4974506" cy="2578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E75914-5B77-4300-877B-7624543F9C93}"/>
              </a:ext>
            </a:extLst>
          </p:cNvPr>
          <p:cNvSpPr txBox="1"/>
          <p:nvPr/>
        </p:nvSpPr>
        <p:spPr>
          <a:xfrm>
            <a:off x="485598" y="2767193"/>
            <a:ext cx="38002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Malware count is significantly higher .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D7098E-D66D-4ED9-81C9-4767890350C0}"/>
              </a:ext>
            </a:extLst>
          </p:cNvPr>
          <p:cNvSpPr txBox="1"/>
          <p:nvPr/>
        </p:nvSpPr>
        <p:spPr>
          <a:xfrm>
            <a:off x="6872497" y="2746384"/>
            <a:ext cx="38002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3.6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UDP protocol is used more often .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B15B76-C6B9-40F3-909A-FBB762C3F3D4}"/>
              </a:ext>
            </a:extLst>
          </p:cNvPr>
          <p:cNvSpPr txBox="1"/>
          <p:nvPr/>
        </p:nvSpPr>
        <p:spPr>
          <a:xfrm>
            <a:off x="3095060" y="6018302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3.7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UDP protocol is more prone to malware attack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92C7C-CD44-45A9-BD60-D82F2EA6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CDDA3A-CC92-4271-ABB3-CE191B79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 Cleaning</a:t>
            </a:r>
          </a:p>
          <a:p>
            <a:pPr marL="0" indent="0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has 4 types of features categorized into 2 main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based features had 80-90%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features has no missing values.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 Integration</a:t>
            </a:r>
          </a:p>
          <a:p>
            <a:pPr marL="0" indent="0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input and output dataset increasing column size to 32.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8 features with object data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these 8 features into individual columns increased column size from 32 to 122.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3B2A5E-788A-4696-A397-A064B2976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50" y="620785"/>
            <a:ext cx="10858850" cy="5556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3.Data Reduction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redundant protocol based features were removed.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these features decreased column count from 62 to 34.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features ‘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da’were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these 2 features reduced the column count to 32.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4.Data Transformation</a:t>
            </a:r>
          </a:p>
          <a:p>
            <a:pPr marL="0" indent="0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protocol feature had 2 categorical values: UDP and TCP.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were encoded as UDP to ‘6’ and TCP to ’17’.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prediction class had 2 labels Malware and Benign.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being encoded as ‘1’ and benign as ‘0’.</a:t>
            </a:r>
          </a:p>
        </p:txBody>
      </p:sp>
    </p:spTree>
    <p:extLst>
      <p:ext uri="{BB962C8B-B14F-4D97-AF65-F5344CB8AC3E}">
        <p14:creationId xmlns:p14="http://schemas.microsoft.com/office/powerpoint/2010/main" val="4064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747</Words>
  <Application>Microsoft Office PowerPoint</Application>
  <PresentationFormat>Custom</PresentationFormat>
  <Paragraphs>170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DMA COURSE PROJECT [18ECSC301] NETWORK TRAFFIC ANALYSIS [5DMACP08]  Team no : 7A</vt:lpstr>
      <vt:lpstr>TEAM CONTRIBUTION</vt:lpstr>
      <vt:lpstr>1.PROBLEM STATEMENT</vt:lpstr>
      <vt:lpstr>2.DATASET DESCRIPTION</vt:lpstr>
      <vt:lpstr>3.EXPLORATORY DATA ANALYSIS</vt:lpstr>
      <vt:lpstr>PowerPoint Presentation</vt:lpstr>
      <vt:lpstr>PowerPoint Presentation</vt:lpstr>
      <vt:lpstr>4. DATA PREPROCESSING</vt:lpstr>
      <vt:lpstr>PowerPoint Presentation</vt:lpstr>
      <vt:lpstr>5.ML MODELS</vt:lpstr>
      <vt:lpstr>PowerPoint Presentation</vt:lpstr>
      <vt:lpstr>6.POST MODEL ANALYSIS</vt:lpstr>
      <vt:lpstr>PowerPoint Presentation</vt:lpstr>
      <vt:lpstr>7.Results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>Ayush Utsav</dc:creator>
  <cp:lastModifiedBy>Aayush Rajwade</cp:lastModifiedBy>
  <cp:revision>196</cp:revision>
  <dcterms:created xsi:type="dcterms:W3CDTF">2021-01-02T17:39:11Z</dcterms:created>
  <dcterms:modified xsi:type="dcterms:W3CDTF">2021-03-02T17:30:07Z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