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9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5033" autoAdjust="0"/>
  </p:normalViewPr>
  <p:slideViewPr>
    <p:cSldViewPr snapToGrid="0" snapToObjects="1">
      <p:cViewPr>
        <p:scale>
          <a:sx n="97" d="100"/>
          <a:sy n="97" d="100"/>
        </p:scale>
        <p:origin x="-9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assification/plot_classifier_comparison.html" TargetMode="External"/><Relationship Id="rId2" Type="http://schemas.openxmlformats.org/officeDocument/2006/relationships/hyperlink" Target="https://arxiv.org/pdf/2004.13006v1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intellipaat.com/blog/roc-curve-in-machine-learning/#:~:text=Introduction%20to%20ROC%20Curve%20in%20Machine%20Learning%20Let%E2%80%99s,to%20measure%20the%20accuracy%20of%20a%20classification%20model." TargetMode="External"/><Relationship Id="rId4" Type="http://schemas.openxmlformats.org/officeDocument/2006/relationships/hyperlink" Target="https://pandas.pydata.org/docs/user_guide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1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186" y="117447"/>
            <a:ext cx="8758107" cy="343948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DMA COURSE PROJECT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[18ECSC301]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 TRAFFIC ANALYSIS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[5DMACP08]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 no :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7A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BD3F83E-62A4-47A5-86E1-D9826324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82985"/>
              </p:ext>
            </p:extLst>
          </p:nvPr>
        </p:nvGraphicFramePr>
        <p:xfrm>
          <a:off x="2254541" y="442334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5927961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3415027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02877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300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636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94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Annapoorna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Pattar</a:t>
                      </a:r>
                      <a:endParaRPr lang="en-IN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560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01FE18BCS059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665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6EC8EDE-7037-4D45-9077-38338F96DA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76" y="358382"/>
            <a:ext cx="3866507" cy="2419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B337CB-570D-41EA-9BA4-611B70E98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15" y="433552"/>
            <a:ext cx="3972621" cy="221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2B4658-D385-4F8A-9816-07D10F359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76" y="4172888"/>
            <a:ext cx="3199655" cy="15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8267A6-4C42-4C31-AC2D-33BF4F3F831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07" y="4172888"/>
            <a:ext cx="3488361" cy="1523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C63472-D38E-4EA9-B279-FD5483C01BDB}"/>
              </a:ext>
            </a:extLst>
          </p:cNvPr>
          <p:cNvSpPr txBox="1"/>
          <p:nvPr/>
        </p:nvSpPr>
        <p:spPr>
          <a:xfrm>
            <a:off x="1297555" y="2941910"/>
            <a:ext cx="3621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4.3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9B458B-4229-4993-B835-46804AAF10E6}"/>
              </a:ext>
            </a:extLst>
          </p:cNvPr>
          <p:cNvSpPr txBox="1"/>
          <p:nvPr/>
        </p:nvSpPr>
        <p:spPr>
          <a:xfrm>
            <a:off x="7039277" y="2802009"/>
            <a:ext cx="327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4.4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A9945A-ABF1-4C29-AD0D-23337641EFDA}"/>
              </a:ext>
            </a:extLst>
          </p:cNvPr>
          <p:cNvSpPr txBox="1"/>
          <p:nvPr/>
        </p:nvSpPr>
        <p:spPr>
          <a:xfrm>
            <a:off x="659234" y="5696440"/>
            <a:ext cx="4165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4.5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3849AC-2821-4067-A4CB-6A984E84415D}"/>
              </a:ext>
            </a:extLst>
          </p:cNvPr>
          <p:cNvSpPr txBox="1"/>
          <p:nvPr/>
        </p:nvSpPr>
        <p:spPr>
          <a:xfrm>
            <a:off x="6913179" y="5778925"/>
            <a:ext cx="305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4.6</a:t>
            </a:r>
          </a:p>
        </p:txBody>
      </p:sp>
      <p:sp>
        <p:nvSpPr>
          <p:cNvPr id="6" name="Rectangle 5"/>
          <p:cNvSpPr/>
          <p:nvPr/>
        </p:nvSpPr>
        <p:spPr>
          <a:xfrm>
            <a:off x="542313" y="3311242"/>
            <a:ext cx="489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(Distinct </a:t>
            </a:r>
            <a:r>
              <a:rPr lang="en-US" dirty="0"/>
              <a:t>reverse payload Values) is Right Skewed 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313805" y="3328165"/>
            <a:ext cx="3910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Box Plot indicating outliers b/w </a:t>
            </a:r>
            <a:r>
              <a:rPr lang="en-US" dirty="0" smtClean="0"/>
              <a:t>10 - 80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2313" y="6086058"/>
            <a:ext cx="422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(Numbers of packets out) </a:t>
            </a:r>
            <a:r>
              <a:rPr lang="en-US" dirty="0"/>
              <a:t>is Right Skewed 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377215" y="6148257"/>
            <a:ext cx="397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Box Plot indicating outliers b/w </a:t>
            </a:r>
            <a:r>
              <a:rPr lang="en-US" dirty="0" smtClean="0"/>
              <a:t>16 </a:t>
            </a:r>
            <a:r>
              <a:rPr lang="en-US" dirty="0"/>
              <a:t>- </a:t>
            </a:r>
            <a:r>
              <a:rPr lang="en-US" dirty="0" smtClean="0"/>
              <a:t>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5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5C98E-3611-48C8-9F4E-2BAD3F12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1003"/>
            <a:ext cx="10194720" cy="729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5.ML MODELS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107634-AA31-4F9A-A05A-A28A022B0424}"/>
              </a:ext>
            </a:extLst>
          </p:cNvPr>
          <p:cNvSpPr txBox="1"/>
          <p:nvPr/>
        </p:nvSpPr>
        <p:spPr>
          <a:xfrm>
            <a:off x="243281" y="1174460"/>
            <a:ext cx="889862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The ML model used for Binary Classification of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NetML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dataset are as follows:-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Random Forest Classifiers Model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KNN Classification Model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48690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Logistic Regression Model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66E6E5-A05A-4549-A89A-A6AC66E0FE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38" y="2476282"/>
            <a:ext cx="4362450" cy="3667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F8983-E62A-419B-ACDB-2DF77195BF60}"/>
              </a:ext>
            </a:extLst>
          </p:cNvPr>
          <p:cNvSpPr txBox="1"/>
          <p:nvPr/>
        </p:nvSpPr>
        <p:spPr>
          <a:xfrm>
            <a:off x="7113864" y="6258079"/>
            <a:ext cx="479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5.1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029CE7-52B3-42E1-A850-9D24D876D404}"/>
              </a:ext>
            </a:extLst>
          </p:cNvPr>
          <p:cNvSpPr txBox="1"/>
          <p:nvPr/>
        </p:nvSpPr>
        <p:spPr>
          <a:xfrm>
            <a:off x="379602" y="3572558"/>
            <a:ext cx="6094602" cy="1494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Accuracy scores of the models:-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romanL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Random Forest Classifiers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99.77%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romanL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Logistic Regression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81.05%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romanLcPeriod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KNN Classification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81.53%</a:t>
            </a:r>
            <a:endParaRPr lang="en-I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4A35C4-106D-475F-86DE-D43780977D22}"/>
              </a:ext>
            </a:extLst>
          </p:cNvPr>
          <p:cNvSpPr txBox="1"/>
          <p:nvPr/>
        </p:nvSpPr>
        <p:spPr>
          <a:xfrm>
            <a:off x="2776756" y="142397"/>
            <a:ext cx="5553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 Tradeoff</a:t>
            </a:r>
            <a:endParaRPr lang="en-US" sz="3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EE20F2-A710-4D9C-8A0C-A071EB4575F4}"/>
              </a:ext>
            </a:extLst>
          </p:cNvPr>
          <p:cNvSpPr txBox="1"/>
          <p:nvPr/>
        </p:nvSpPr>
        <p:spPr>
          <a:xfrm>
            <a:off x="882942" y="1205620"/>
            <a:ext cx="6094602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Random Forest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0DDEE1E-B6D4-4E8B-9106-8DBE7AD8AC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9" y="1717921"/>
            <a:ext cx="3286125" cy="590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6187D09-0E58-47D8-B654-053D2D625990}"/>
              </a:ext>
            </a:extLst>
          </p:cNvPr>
          <p:cNvSpPr txBox="1"/>
          <p:nvPr/>
        </p:nvSpPr>
        <p:spPr>
          <a:xfrm>
            <a:off x="882942" y="3793088"/>
            <a:ext cx="6094602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Logistic Regression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8CD43EA-EA90-4E70-93B6-7F52B6B061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8" y="4516336"/>
            <a:ext cx="3286125" cy="476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EF145C-BD19-4CB3-A949-F796E5A8A85F}"/>
              </a:ext>
            </a:extLst>
          </p:cNvPr>
          <p:cNvSpPr txBox="1"/>
          <p:nvPr/>
        </p:nvSpPr>
        <p:spPr>
          <a:xfrm>
            <a:off x="882942" y="2499354"/>
            <a:ext cx="617849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KNN Classification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B13ED1A-5E7D-4F3A-8C61-6514084725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79" y="3098072"/>
            <a:ext cx="3562350" cy="590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14425FD-D780-4BA9-B7C0-41DF85DD76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18270"/>
            <a:ext cx="5732145" cy="269938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31B4F11-F611-45EE-98BE-40892D3FB19C}"/>
              </a:ext>
            </a:extLst>
          </p:cNvPr>
          <p:cNvSpPr txBox="1"/>
          <p:nvPr/>
        </p:nvSpPr>
        <p:spPr>
          <a:xfrm>
            <a:off x="5914770" y="55152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5.2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993" y="5699930"/>
            <a:ext cx="49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Bias-Variance Tradeoff clearly indicating RF the best model and also no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data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6167C-299F-4726-AF5D-3878B5FA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100669"/>
            <a:ext cx="9949344" cy="763398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6.POST MODEL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2C8FD8-9193-4CD8-B4FA-852D24B9E9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0" y="1326515"/>
            <a:ext cx="4910958" cy="3820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DEA77D-3623-4EB1-B4EF-193606CF5B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58" y="2347091"/>
            <a:ext cx="4324350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497839-BAEC-438A-B7CC-11FFCA9FDCAE}"/>
              </a:ext>
            </a:extLst>
          </p:cNvPr>
          <p:cNvSpPr txBox="1"/>
          <p:nvPr/>
        </p:nvSpPr>
        <p:spPr>
          <a:xfrm>
            <a:off x="7953703" y="5309218"/>
            <a:ext cx="297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6.2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D9D4B6-84A5-4BA1-85FB-6FE73A6F6E34}"/>
              </a:ext>
            </a:extLst>
          </p:cNvPr>
          <p:cNvSpPr txBox="1"/>
          <p:nvPr/>
        </p:nvSpPr>
        <p:spPr>
          <a:xfrm>
            <a:off x="1269123" y="5309218"/>
            <a:ext cx="356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6.1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101" y="5809593"/>
            <a:ext cx="470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Showing feature importance in RF model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997593" y="5814640"/>
            <a:ext cx="4994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AUC METRIC INDICATING ALMOST PERFECT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E4392A-1E27-4E46-B186-76BF4210210B}"/>
              </a:ext>
            </a:extLst>
          </p:cNvPr>
          <p:cNvSpPr txBox="1"/>
          <p:nvPr/>
        </p:nvSpPr>
        <p:spPr>
          <a:xfrm>
            <a:off x="2792835" y="452898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B81676-2C59-41E7-8407-CB584DC147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88" y="1890800"/>
            <a:ext cx="254317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5A473C-A3F6-4E29-86FF-CFAD9276D3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73" y="1994439"/>
            <a:ext cx="4750966" cy="226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BCBC67-6C96-4A53-AC25-BB562CE2B365}"/>
              </a:ext>
            </a:extLst>
          </p:cNvPr>
          <p:cNvSpPr txBox="1"/>
          <p:nvPr/>
        </p:nvSpPr>
        <p:spPr>
          <a:xfrm>
            <a:off x="363524" y="4469321"/>
            <a:ext cx="5476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6.3</a:t>
            </a:r>
          </a:p>
          <a:p>
            <a:pPr algn="ctr"/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5E0DA0-2FAD-4D6F-AE26-355210A9120A}"/>
              </a:ext>
            </a:extLst>
          </p:cNvPr>
          <p:cNvSpPr txBox="1"/>
          <p:nvPr/>
        </p:nvSpPr>
        <p:spPr>
          <a:xfrm>
            <a:off x="6017004" y="439144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6.4</a:t>
            </a:r>
          </a:p>
          <a:p>
            <a:pPr algn="ctr"/>
            <a:endParaRPr lang="en-US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93A29-C8EA-441A-8165-989504C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02" y="205530"/>
            <a:ext cx="10018551" cy="808139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7.Results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145047B-D455-4E29-BA41-6B33A6B53C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40" y="1322539"/>
            <a:ext cx="5513569" cy="4692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B21E6C-CC4D-4D8E-9A35-D5D5403E4025}"/>
              </a:ext>
            </a:extLst>
          </p:cNvPr>
          <p:cNvSpPr txBox="1"/>
          <p:nvPr/>
        </p:nvSpPr>
        <p:spPr>
          <a:xfrm>
            <a:off x="6551802" y="6139111"/>
            <a:ext cx="494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7.1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E84D7E-66DA-4F85-8B09-B70C130BF91C}"/>
              </a:ext>
            </a:extLst>
          </p:cNvPr>
          <p:cNvSpPr txBox="1"/>
          <p:nvPr/>
        </p:nvSpPr>
        <p:spPr>
          <a:xfrm>
            <a:off x="119638" y="2177767"/>
            <a:ext cx="5858123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final submission file generated from the tuned model gave the TPR (True Positive Rate) value of 0.99931 and FAR (False Alarm Rate) value of 0.00590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6</a:t>
            </a:r>
            <a:r>
              <a:rPr lang="en-US" sz="1600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on the leaderboard  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overall accuracy obtained is 0.99341 on test dataset.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>
              <a:lnSpc>
                <a:spcPct val="115000"/>
              </a:lnSpc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3721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26908-4C23-4388-836A-CDF6435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70" y="156596"/>
            <a:ext cx="10131425" cy="741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10A07D-68B7-4174-9062-1C610C3BF392}"/>
              </a:ext>
            </a:extLst>
          </p:cNvPr>
          <p:cNvSpPr txBox="1"/>
          <p:nvPr/>
        </p:nvSpPr>
        <p:spPr>
          <a:xfrm>
            <a:off x="861970" y="1705080"/>
            <a:ext cx="8279933" cy="281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https://eval.ai/web/challenges/challenge-page/526/overview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https://arxiv.org/pdf/2004.13006v1.pdf</a:t>
            </a:r>
            <a:r>
              <a:rPr lang="en-IN" sz="18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[literature survey]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https://scikit learn.org/stable/</a:t>
            </a:r>
            <a:r>
              <a:rPr lang="en-IN" sz="1800" u="sng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auto_examples</a:t>
            </a: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/classification/plot_classifier_comparison.html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https://pandas.pydata.org/docs/user_guide/index.html#user-guide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Is ROC Curve in Machine Learning using Python? ROC Curve Example (intellipaat.com)</a:t>
            </a:r>
            <a:endParaRPr lang="en-IN" sz="1400" dirty="0">
              <a:solidFill>
                <a:srgbClr val="92D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CD9B9-60FF-4933-A68E-192B357E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0668"/>
            <a:ext cx="10131425" cy="906011"/>
          </a:xfrm>
        </p:spPr>
        <p:txBody>
          <a:bodyPr/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CONTRIBUTION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E71C7B3-68CA-46CF-8C16-4B09F4904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58514"/>
              </p:ext>
            </p:extLst>
          </p:nvPr>
        </p:nvGraphicFramePr>
        <p:xfrm>
          <a:off x="1367406" y="1215961"/>
          <a:ext cx="9328557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757">
                  <a:extLst>
                    <a:ext uri="{9D8B030D-6E8A-4147-A177-3AD203B41FA5}">
                      <a16:colId xmlns:a16="http://schemas.microsoft.com/office/drawing/2014/main" xmlns="" val="1367543617"/>
                    </a:ext>
                  </a:extLst>
                </a:gridCol>
                <a:gridCol w="1768587">
                  <a:extLst>
                    <a:ext uri="{9D8B030D-6E8A-4147-A177-3AD203B41FA5}">
                      <a16:colId xmlns:a16="http://schemas.microsoft.com/office/drawing/2014/main" xmlns="" val="278797172"/>
                    </a:ext>
                  </a:extLst>
                </a:gridCol>
                <a:gridCol w="1586263">
                  <a:extLst>
                    <a:ext uri="{9D8B030D-6E8A-4147-A177-3AD203B41FA5}">
                      <a16:colId xmlns:a16="http://schemas.microsoft.com/office/drawing/2014/main" xmlns="" val="733570603"/>
                    </a:ext>
                  </a:extLst>
                </a:gridCol>
                <a:gridCol w="2037781">
                  <a:extLst>
                    <a:ext uri="{9D8B030D-6E8A-4147-A177-3AD203B41FA5}">
                      <a16:colId xmlns:a16="http://schemas.microsoft.com/office/drawing/2014/main" xmlns="" val="2029067364"/>
                    </a:ext>
                  </a:extLst>
                </a:gridCol>
                <a:gridCol w="1954169">
                  <a:extLst>
                    <a:ext uri="{9D8B030D-6E8A-4147-A177-3AD203B41FA5}">
                      <a16:colId xmlns:a16="http://schemas.microsoft.com/office/drawing/2014/main" xmlns="" val="1446619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1.Literature survey, Understanding of the dataset and problem space.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Annapoorna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84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2.EDA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Annapoorna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84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3.Data Preprocessing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Annapoorna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99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4.Model-1[RF]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835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5.Model-2[KNN]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 Kumar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00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6.Model-3[LR]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Annapoorna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Pattar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108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7.Bias-Variance Tradeoff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Utsav[KNN, LR]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44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8.Post Model Analysis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Aayush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Rajwade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 Utsav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4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[Feature Importance]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[Confusion Matrix]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003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[ROC Curve]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324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6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80829-830A-4112-911D-B06D1557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8" y="142614"/>
            <a:ext cx="10008066" cy="121640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1.PROBLEM STATEMENT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219CF7-ECDD-4C9F-A0E7-2D555869E8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1394" y="1359017"/>
            <a:ext cx="11367083" cy="4432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given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NetML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dataset, prediction of top-level annotation for binary classification of malware.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3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FCF2E-757B-4084-B6AF-A8D0A339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9818"/>
            <a:ext cx="9943050" cy="766194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2.Dataset description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88FB5E-9A3F-4E55-86A8-53102CD594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4884" y="1781720"/>
            <a:ext cx="10229997" cy="4742576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dataset consists of 387268 rows and 62 columns.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dataset consists of 48394 rows and 62 columns.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62 columns are the summation of 4 set of features namely – metadata , TLS , DNS and HTTP.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, DNS and HTTP are protocol dependent features whereas metadata features is protocol independent.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set of features have 32 columns , rest 30 columns belong to protocol based set of features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TLS ,DNS and HTTP).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is identified by a unique id whose o/p label contains binary categorical values : malware and benign , stored in a separate o/p file.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387268 unique ids same as the number of rows.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predict this label for the given test data.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7F405-ADC4-44DA-9BEC-335320BE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7" y="167780"/>
            <a:ext cx="10612074" cy="889233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3.EXPLORATORY DATA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FDFEED-BCF9-47C3-B33B-6D51DEF1FE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20" y="1844566"/>
            <a:ext cx="5573037" cy="39249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03FD27-B603-4440-8789-66EAB534B914}"/>
              </a:ext>
            </a:extLst>
          </p:cNvPr>
          <p:cNvSpPr/>
          <p:nvPr/>
        </p:nvSpPr>
        <p:spPr>
          <a:xfrm rot="10800000" flipH="1" flipV="1">
            <a:off x="4571999" y="5968766"/>
            <a:ext cx="27012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3.1</a:t>
            </a:r>
          </a:p>
        </p:txBody>
      </p:sp>
    </p:spTree>
    <p:extLst>
      <p:ext uri="{BB962C8B-B14F-4D97-AF65-F5344CB8AC3E}">
        <p14:creationId xmlns:p14="http://schemas.microsoft.com/office/powerpoint/2010/main" val="24064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9D310A-F2DE-4DB9-B5E8-0A64922C31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8" y="316772"/>
            <a:ext cx="4848860" cy="2952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0F29C6D-4305-4207-B2C5-9CE8BBE160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69" y="653322"/>
            <a:ext cx="4664545" cy="227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6FF9E2-01C5-46AA-A118-4112A85DF2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27" y="4136519"/>
            <a:ext cx="5732145" cy="194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5741C87-190B-4648-A58B-7E2DA22EF6B7}"/>
              </a:ext>
            </a:extLst>
          </p:cNvPr>
          <p:cNvSpPr txBox="1"/>
          <p:nvPr/>
        </p:nvSpPr>
        <p:spPr>
          <a:xfrm>
            <a:off x="1719743" y="3355595"/>
            <a:ext cx="236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DB7DCC-445B-4E8D-8774-F175E748B610}"/>
              </a:ext>
            </a:extLst>
          </p:cNvPr>
          <p:cNvSpPr txBox="1"/>
          <p:nvPr/>
        </p:nvSpPr>
        <p:spPr>
          <a:xfrm>
            <a:off x="8204433" y="3045204"/>
            <a:ext cx="226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2BBCFA2-5761-4076-B457-77A17F1B9630}"/>
              </a:ext>
            </a:extLst>
          </p:cNvPr>
          <p:cNvSpPr txBox="1"/>
          <p:nvPr/>
        </p:nvSpPr>
        <p:spPr>
          <a:xfrm rot="10800000" flipV="1">
            <a:off x="3229926" y="6204678"/>
            <a:ext cx="5796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3.4</a:t>
            </a:r>
          </a:p>
        </p:txBody>
      </p:sp>
    </p:spTree>
    <p:extLst>
      <p:ext uri="{BB962C8B-B14F-4D97-AF65-F5344CB8AC3E}">
        <p14:creationId xmlns:p14="http://schemas.microsoft.com/office/powerpoint/2010/main" val="38088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33458C-0A71-43B2-9AF5-EFE6872785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9" y="469609"/>
            <a:ext cx="4164184" cy="2326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A7107A-F959-4EFB-8FCB-CD4D38BCF8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427" y="469609"/>
            <a:ext cx="4557375" cy="2326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B8487B-E1EE-4970-8B49-46B29E37070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77" y="3520102"/>
            <a:ext cx="4974506" cy="257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E75914-5B77-4300-877B-7624543F9C93}"/>
              </a:ext>
            </a:extLst>
          </p:cNvPr>
          <p:cNvSpPr txBox="1"/>
          <p:nvPr/>
        </p:nvSpPr>
        <p:spPr>
          <a:xfrm>
            <a:off x="838899" y="2885813"/>
            <a:ext cx="3800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D7098E-D66D-4ED9-81C9-4767890350C0}"/>
              </a:ext>
            </a:extLst>
          </p:cNvPr>
          <p:cNvSpPr txBox="1"/>
          <p:nvPr/>
        </p:nvSpPr>
        <p:spPr>
          <a:xfrm>
            <a:off x="7097086" y="2926103"/>
            <a:ext cx="3800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B15B76-C6B9-40F3-909A-FBB762C3F3D4}"/>
              </a:ext>
            </a:extLst>
          </p:cNvPr>
          <p:cNvSpPr txBox="1"/>
          <p:nvPr/>
        </p:nvSpPr>
        <p:spPr>
          <a:xfrm>
            <a:off x="2739005" y="629703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3.7</a:t>
            </a:r>
          </a:p>
        </p:txBody>
      </p:sp>
    </p:spTree>
    <p:extLst>
      <p:ext uri="{BB962C8B-B14F-4D97-AF65-F5344CB8AC3E}">
        <p14:creationId xmlns:p14="http://schemas.microsoft.com/office/powerpoint/2010/main" val="6546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D21B2-6500-45DF-A164-8E026D13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559"/>
            <a:ext cx="10131425" cy="780176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4.DATA PREPROCESSING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A889AB3-EA4F-433F-992C-B7DB988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1058498"/>
            <a:ext cx="11439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8AFB7C-5D9B-4195-88FD-A91DB193B3B3}"/>
              </a:ext>
            </a:extLst>
          </p:cNvPr>
          <p:cNvSpPr/>
          <p:nvPr/>
        </p:nvSpPr>
        <p:spPr>
          <a:xfrm>
            <a:off x="125834" y="163450"/>
            <a:ext cx="38421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US" sz="3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4DD2D8-146A-466A-87CB-E79CAEC594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9" y="1578321"/>
            <a:ext cx="3923304" cy="252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787C82-8F79-4180-B696-93DB676411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04" y="1578321"/>
            <a:ext cx="3984861" cy="2522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B51A70-CCC9-44BA-BFD5-060419C92C94}"/>
              </a:ext>
            </a:extLst>
          </p:cNvPr>
          <p:cNvSpPr txBox="1"/>
          <p:nvPr/>
        </p:nvSpPr>
        <p:spPr>
          <a:xfrm>
            <a:off x="939567" y="4295055"/>
            <a:ext cx="423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4.1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FEEE52E-5CAC-4307-A62A-8A82D60824FF}"/>
              </a:ext>
            </a:extLst>
          </p:cNvPr>
          <p:cNvSpPr txBox="1"/>
          <p:nvPr/>
        </p:nvSpPr>
        <p:spPr>
          <a:xfrm>
            <a:off x="5807233" y="42950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Figure: 4.2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441" y="5163206"/>
            <a:ext cx="513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(Maximum reverse payload Values) is Right Skewed 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497185" y="5163206"/>
            <a:ext cx="421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Box Plot indicating outliers b/w 1200-1400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5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197</TotalTime>
  <Words>578</Words>
  <Application>Microsoft Office PowerPoint</Application>
  <PresentationFormat>Custom</PresentationFormat>
  <Paragraphs>141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DMA COURSE PROJECT [18ECSC301] NETWORK TRAFFIC ANALYSIS [5DMACP08]  Team no : 7A</vt:lpstr>
      <vt:lpstr>TEAM CONTRIBUTION</vt:lpstr>
      <vt:lpstr>1.PROBLEM STATEMENT</vt:lpstr>
      <vt:lpstr>2.Dataset description</vt:lpstr>
      <vt:lpstr>3.EXPLORATORY DATA ANALYSIS</vt:lpstr>
      <vt:lpstr>PowerPoint Presentation</vt:lpstr>
      <vt:lpstr>PowerPoint Presentation</vt:lpstr>
      <vt:lpstr>4.DATA PREPROCESSING</vt:lpstr>
      <vt:lpstr>PowerPoint Presentation</vt:lpstr>
      <vt:lpstr>PowerPoint Presentation</vt:lpstr>
      <vt:lpstr>5.ML MODELS</vt:lpstr>
      <vt:lpstr>PowerPoint Presentation</vt:lpstr>
      <vt:lpstr>6.POST MODEL ANALYSIS</vt:lpstr>
      <vt:lpstr>PowerPoint Presentation</vt:lpstr>
      <vt:lpstr>7.Results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Ayush Utsav</dc:creator>
  <cp:lastModifiedBy>Aayush Rajwade</cp:lastModifiedBy>
  <cp:revision>139</cp:revision>
  <dcterms:created xsi:type="dcterms:W3CDTF">2021-01-02T17:39:11Z</dcterms:created>
  <dcterms:modified xsi:type="dcterms:W3CDTF">2021-02-27T05:02:56Z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