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ac41ba7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ac41ba7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VICTOR: Hi All, Thank you all for listening to us talk about our new application - Spooky Sights.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ac41ba7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ac41ba7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VICTOR: So, what have we created?</a:t>
            </a:r>
            <a:endParaRPr>
              <a:solidFill>
                <a:schemeClr val="dk1"/>
              </a:solidFill>
            </a:endParaRPr>
          </a:p>
          <a:p>
            <a:pPr indent="0" lvl="0" marL="0" rtl="0" algn="l">
              <a:spcBef>
                <a:spcPts val="0"/>
              </a:spcBef>
              <a:spcAft>
                <a:spcPts val="0"/>
              </a:spcAft>
              <a:buNone/>
            </a:pPr>
            <a:r>
              <a:rPr lang="en-GB"/>
              <a:t>Our application is called Spooky Sights! The app allows you to search for various haunting experiences in your area, where you can read about other people’s experiences. And, if you login, you can add your own reviews.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ac41ba7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4ac41ba7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VICTOR: Our User Story is for any user who is interested in knowing about the spooky areas near them.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ac41ba7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ac41ba7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solidFill>
                  <a:schemeClr val="dk1"/>
                </a:solidFill>
              </a:rPr>
              <a:t>ARSHLEEN: During this project, we faced a lot of difficulties and issues. We have laid out only a few here.</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Each of us faced problems and errors in the code, from setting up the server to the final edits at the end.</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But finally, we were able to manage and fix all our concerns to develop a working application that meets our standards.</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The server setup was done by Arshleen. Khaleel was responsible for the complete database setup, whilst Summer was charged with working with Handlebars.js to setup the complete front-end and Victor created all the routes and authentication process.</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The core technologies that we used were of course:</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NodeJS, ExpressJS, OOPS concepts and MVC paradigms. </a:t>
            </a:r>
            <a:endParaRPr sz="1300">
              <a:solidFill>
                <a:schemeClr val="dk1"/>
              </a:solidFill>
            </a:endParaRPr>
          </a:p>
          <a:p>
            <a:pPr indent="0" lvl="0" marL="0" rtl="0" algn="l">
              <a:spcBef>
                <a:spcPts val="0"/>
              </a:spcBef>
              <a:spcAft>
                <a:spcPts val="0"/>
              </a:spcAft>
              <a:buNone/>
            </a:pPr>
            <a:r>
              <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ac41ba7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ac41ba7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SUMMER: </a:t>
            </a:r>
            <a:r>
              <a:rPr lang="en-GB"/>
              <a:t>Now, we are going to take a look at the actual way the webpage works.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a:t>This is our webpage.</a:t>
            </a:r>
            <a:endParaRPr/>
          </a:p>
          <a:p>
            <a:pPr indent="0" lvl="0" marL="0" rtl="0" algn="l">
              <a:lnSpc>
                <a:spcPct val="115000"/>
              </a:lnSpc>
              <a:spcBef>
                <a:spcPts val="0"/>
              </a:spcBef>
              <a:spcAft>
                <a:spcPts val="0"/>
              </a:spcAft>
              <a:buClr>
                <a:schemeClr val="dk1"/>
              </a:buClr>
              <a:buSzPts val="1100"/>
              <a:buFont typeface="Arial"/>
              <a:buNone/>
            </a:pPr>
            <a:r>
              <a:rPr lang="en-GB"/>
              <a:t>At the top of the screen, we have our login buttons. If you would like to write a review, then you need to make sure that you are signed in.</a:t>
            </a:r>
            <a:endParaRPr/>
          </a:p>
          <a:p>
            <a:pPr indent="0" lvl="0" marL="0" rtl="0" algn="l">
              <a:lnSpc>
                <a:spcPct val="115000"/>
              </a:lnSpc>
              <a:spcBef>
                <a:spcPts val="0"/>
              </a:spcBef>
              <a:spcAft>
                <a:spcPts val="0"/>
              </a:spcAft>
              <a:buClr>
                <a:schemeClr val="dk1"/>
              </a:buClr>
              <a:buSzPts val="1100"/>
              <a:buFont typeface="Arial"/>
              <a:buNone/>
            </a:pPr>
            <a:r>
              <a:rPr lang="en-GB"/>
              <a:t>You can select the name of the city and the state that you are interested in knowing more about and you are then directed to a list of spooky sights!</a:t>
            </a:r>
            <a:endParaRPr/>
          </a:p>
          <a:p>
            <a:pPr indent="0" lvl="0" marL="0" rtl="0" algn="l">
              <a:lnSpc>
                <a:spcPct val="115000"/>
              </a:lnSpc>
              <a:spcBef>
                <a:spcPts val="0"/>
              </a:spcBef>
              <a:spcAft>
                <a:spcPts val="0"/>
              </a:spcAft>
              <a:buClr>
                <a:schemeClr val="dk1"/>
              </a:buClr>
              <a:buSzPts val="1100"/>
              <a:buFont typeface="Arial"/>
              <a:buNone/>
            </a:pPr>
            <a:r>
              <a:rPr lang="en-GB"/>
              <a:t>As you can see, we have some reviews that you can read.</a:t>
            </a:r>
            <a:endParaRPr/>
          </a:p>
          <a:p>
            <a:pPr indent="0" lvl="0" marL="0" rtl="0" algn="l">
              <a:lnSpc>
                <a:spcPct val="115000"/>
              </a:lnSpc>
              <a:spcBef>
                <a:spcPts val="0"/>
              </a:spcBef>
              <a:spcAft>
                <a:spcPts val="0"/>
              </a:spcAft>
              <a:buClr>
                <a:schemeClr val="dk1"/>
              </a:buClr>
              <a:buSzPts val="1100"/>
              <a:buFont typeface="Arial"/>
              <a:buNone/>
            </a:pPr>
            <a:r>
              <a:rPr lang="en-GB"/>
              <a:t>If you would like to add your own review, you have to login, then add you review like this.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4ac41ba7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4ac41ba7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KHALEEL</a:t>
            </a:r>
            <a:r>
              <a:rPr lang="en-GB"/>
              <a:t>: We have a lot of ideas about the future plans of </a:t>
            </a:r>
            <a:r>
              <a:rPr lang="en-GB">
                <a:solidFill>
                  <a:schemeClr val="dk1"/>
                </a:solidFill>
              </a:rPr>
              <a:t>Spooky Sights</a:t>
            </a:r>
            <a:r>
              <a:rPr lang="en-GB"/>
              <a:t>. This is a timeline for what we hope to achieve over the next 1 year.</a:t>
            </a:r>
            <a:endParaRPr/>
          </a:p>
          <a:p>
            <a:pPr indent="0" lvl="0" marL="0" rtl="0" algn="l">
              <a:spcBef>
                <a:spcPts val="0"/>
              </a:spcBef>
              <a:spcAft>
                <a:spcPts val="0"/>
              </a:spcAft>
              <a:buNone/>
            </a:pPr>
            <a:r>
              <a:rPr lang="en-GB"/>
              <a:t>We would like to expand our availability to all of North America and Europe. This will give more opportunity to people view their local spooky sights!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hope to expand our application to give information about more ’family-friendly’ attractions that near them. This includes, haunted theme park rides, pumpkin patches, hayrides, etc. </a:t>
            </a:r>
            <a:endParaRPr/>
          </a:p>
          <a:p>
            <a:pPr indent="0" lvl="0" marL="0" rtl="0" algn="l">
              <a:spcBef>
                <a:spcPts val="0"/>
              </a:spcBef>
              <a:spcAft>
                <a:spcPts val="0"/>
              </a:spcAft>
              <a:buNone/>
            </a:pPr>
            <a:r>
              <a:rPr lang="en-GB"/>
              <a:t>We aim to also give you an opportunity to rent out your local spooky sight through our application. If you want to hold a part or stay overnight at any spooky sight, you can book it through our site.</a:t>
            </a:r>
            <a:endParaRPr/>
          </a:p>
          <a:p>
            <a:pPr indent="0" lvl="0" marL="0" rtl="0" algn="l">
              <a:spcBef>
                <a:spcPts val="0"/>
              </a:spcBef>
              <a:spcAft>
                <a:spcPts val="0"/>
              </a:spcAft>
              <a:buNone/>
            </a:pPr>
            <a:r>
              <a:rPr lang="en-GB"/>
              <a:t>Finally, we want to give our frightful users the opportunity to buy haunted merchandise from us or access our list of ghostly vendors!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4ac41ba7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4ac41ba7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VICTOR: Hi All, Thank you all for listening to us talk about our new application - Spooky Sights.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txBox="1"/>
          <p:nvPr>
            <p:ph type="title"/>
          </p:nvPr>
        </p:nvSpPr>
        <p:spPr>
          <a:xfrm>
            <a:off x="126525" y="494600"/>
            <a:ext cx="8894700" cy="9042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126525" y="494600"/>
            <a:ext cx="8894700" cy="9042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126525" y="494600"/>
            <a:ext cx="8894700" cy="9042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4" name="Google Shape;8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94" name="Google Shape;94;p22"/>
          <p:cNvPicPr preferRelativeResize="0"/>
          <p:nvPr/>
        </p:nvPicPr>
        <p:blipFill rotWithShape="1">
          <a:blip r:embed="rId2">
            <a:alphaModFix/>
          </a:blip>
          <a:srcRect b="6540" l="22222" r="6139" t="16424"/>
          <a:stretch/>
        </p:blipFill>
        <p:spPr>
          <a:xfrm>
            <a:off x="8375900" y="51425"/>
            <a:ext cx="741776" cy="3936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7" name="Google Shape;97;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8" name="Google Shape;9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47325" y="37875"/>
            <a:ext cx="9049500" cy="50499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126525" y="113600"/>
            <a:ext cx="8894700" cy="48978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126525" y="494600"/>
            <a:ext cx="8894700" cy="904200"/>
          </a:xfrm>
          <a:prstGeom prst="rect">
            <a:avLst/>
          </a:prstGeom>
          <a:gradFill>
            <a:gsLst>
              <a:gs pos="0">
                <a:srgbClr val="51AB2A"/>
              </a:gs>
              <a:gs pos="100000">
                <a:srgbClr val="203E13"/>
              </a:gs>
            </a:gsLst>
            <a:lin ang="5400012" scaled="0"/>
          </a:gradFill>
          <a:ln>
            <a:noFill/>
          </a:ln>
        </p:spPr>
        <p:txBody>
          <a:bodyPr anchorCtr="0" anchor="ctr" bIns="91425" lIns="91425" spcFirstLastPara="1" rIns="91425" wrap="square" tIns="91425">
            <a:normAutofit/>
          </a:bodyPr>
          <a:lstStyle>
            <a:lvl1pPr lvl="0" rtl="0">
              <a:spcBef>
                <a:spcPts val="0"/>
              </a:spcBef>
              <a:spcAft>
                <a:spcPts val="0"/>
              </a:spcAft>
              <a:buClr>
                <a:schemeClr val="lt1"/>
              </a:buClr>
              <a:buSzPts val="2800"/>
              <a:buNone/>
              <a:defRPr b="1" sz="2800">
                <a:solidFill>
                  <a:schemeClr val="lt1"/>
                </a:solidFill>
              </a:defRPr>
            </a:lvl1pPr>
            <a:lvl2pPr lvl="1" rtl="0">
              <a:spcBef>
                <a:spcPts val="0"/>
              </a:spcBef>
              <a:spcAft>
                <a:spcPts val="0"/>
              </a:spcAft>
              <a:buClr>
                <a:schemeClr val="lt1"/>
              </a:buClr>
              <a:buSzPts val="2800"/>
              <a:buNone/>
              <a:defRPr b="1" sz="2800">
                <a:solidFill>
                  <a:schemeClr val="lt1"/>
                </a:solidFill>
              </a:defRPr>
            </a:lvl2pPr>
            <a:lvl3pPr lvl="2" rtl="0">
              <a:spcBef>
                <a:spcPts val="0"/>
              </a:spcBef>
              <a:spcAft>
                <a:spcPts val="0"/>
              </a:spcAft>
              <a:buClr>
                <a:schemeClr val="lt1"/>
              </a:buClr>
              <a:buSzPts val="2800"/>
              <a:buNone/>
              <a:defRPr b="1" sz="2800">
                <a:solidFill>
                  <a:schemeClr val="lt1"/>
                </a:solidFill>
              </a:defRPr>
            </a:lvl3pPr>
            <a:lvl4pPr lvl="3" rtl="0">
              <a:spcBef>
                <a:spcPts val="0"/>
              </a:spcBef>
              <a:spcAft>
                <a:spcPts val="0"/>
              </a:spcAft>
              <a:buClr>
                <a:schemeClr val="lt1"/>
              </a:buClr>
              <a:buSzPts val="2800"/>
              <a:buNone/>
              <a:defRPr b="1" sz="2800">
                <a:solidFill>
                  <a:schemeClr val="lt1"/>
                </a:solidFill>
              </a:defRPr>
            </a:lvl4pPr>
            <a:lvl5pPr lvl="4" rtl="0">
              <a:spcBef>
                <a:spcPts val="0"/>
              </a:spcBef>
              <a:spcAft>
                <a:spcPts val="0"/>
              </a:spcAft>
              <a:buClr>
                <a:schemeClr val="lt1"/>
              </a:buClr>
              <a:buSzPts val="2800"/>
              <a:buNone/>
              <a:defRPr b="1" sz="2800">
                <a:solidFill>
                  <a:schemeClr val="lt1"/>
                </a:solidFill>
              </a:defRPr>
            </a:lvl5pPr>
            <a:lvl6pPr lvl="5" rtl="0">
              <a:spcBef>
                <a:spcPts val="0"/>
              </a:spcBef>
              <a:spcAft>
                <a:spcPts val="0"/>
              </a:spcAft>
              <a:buClr>
                <a:schemeClr val="lt1"/>
              </a:buClr>
              <a:buSzPts val="2800"/>
              <a:buNone/>
              <a:defRPr b="1" sz="2800">
                <a:solidFill>
                  <a:schemeClr val="lt1"/>
                </a:solidFill>
              </a:defRPr>
            </a:lvl6pPr>
            <a:lvl7pPr lvl="6" rtl="0">
              <a:spcBef>
                <a:spcPts val="0"/>
              </a:spcBef>
              <a:spcAft>
                <a:spcPts val="0"/>
              </a:spcAft>
              <a:buClr>
                <a:schemeClr val="lt1"/>
              </a:buClr>
              <a:buSzPts val="2800"/>
              <a:buNone/>
              <a:defRPr b="1" sz="2800">
                <a:solidFill>
                  <a:schemeClr val="lt1"/>
                </a:solidFill>
              </a:defRPr>
            </a:lvl7pPr>
            <a:lvl8pPr lvl="7" rtl="0">
              <a:spcBef>
                <a:spcPts val="0"/>
              </a:spcBef>
              <a:spcAft>
                <a:spcPts val="0"/>
              </a:spcAft>
              <a:buClr>
                <a:schemeClr val="lt1"/>
              </a:buClr>
              <a:buSzPts val="2800"/>
              <a:buNone/>
              <a:defRPr b="1" sz="2800">
                <a:solidFill>
                  <a:schemeClr val="lt1"/>
                </a:solidFill>
              </a:defRPr>
            </a:lvl8pPr>
            <a:lvl9pPr lvl="8" rtl="0">
              <a:spcBef>
                <a:spcPts val="0"/>
              </a:spcBef>
              <a:spcAft>
                <a:spcPts val="0"/>
              </a:spcAft>
              <a:buClr>
                <a:schemeClr val="lt1"/>
              </a:buClr>
              <a:buSzPts val="2800"/>
              <a:buNone/>
              <a:defRPr b="1" sz="2800">
                <a:solidFill>
                  <a:schemeClr val="lt1"/>
                </a:solidFill>
              </a:defRPr>
            </a:lvl9pPr>
          </a:lstStyle>
          <a:p/>
        </p:txBody>
      </p:sp>
      <p:sp>
        <p:nvSpPr>
          <p:cNvPr id="54" name="Google Shape;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
        <p:nvSpPr>
          <p:cNvPr id="56" name="Google Shape;56;p13"/>
          <p:cNvSpPr txBox="1"/>
          <p:nvPr/>
        </p:nvSpPr>
        <p:spPr>
          <a:xfrm>
            <a:off x="342000" y="4672800"/>
            <a:ext cx="907200" cy="369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800"/>
              <a:t>Studious</a:t>
            </a:r>
            <a:r>
              <a:rPr lang="en-GB" sz="1200">
                <a:solidFill>
                  <a:srgbClr val="202124"/>
                </a:solidFill>
                <a:highlight>
                  <a:srgbClr val="FFFFFF"/>
                </a:highlight>
              </a:rPr>
              <a:t>.</a:t>
            </a:r>
            <a:r>
              <a:rPr lang="en-GB" sz="800"/>
              <a:t>ly </a:t>
            </a:r>
            <a:endParaRPr sz="800"/>
          </a:p>
        </p:txBody>
      </p:sp>
      <p:pic>
        <p:nvPicPr>
          <p:cNvPr id="57" name="Google Shape;57;p13"/>
          <p:cNvPicPr preferRelativeResize="0"/>
          <p:nvPr/>
        </p:nvPicPr>
        <p:blipFill>
          <a:blip r:embed="rId1">
            <a:alphaModFix/>
          </a:blip>
          <a:stretch>
            <a:fillRect/>
          </a:stretch>
        </p:blipFill>
        <p:spPr>
          <a:xfrm>
            <a:off x="173850" y="4779825"/>
            <a:ext cx="214723" cy="214723"/>
          </a:xfrm>
          <a:prstGeom prst="rect">
            <a:avLst/>
          </a:prstGeom>
          <a:noFill/>
          <a:ln>
            <a:noFill/>
          </a:ln>
        </p:spPr>
      </p:pic>
      <p:pic>
        <p:nvPicPr>
          <p:cNvPr id="58" name="Google Shape;58;p13"/>
          <p:cNvPicPr preferRelativeResize="0"/>
          <p:nvPr/>
        </p:nvPicPr>
        <p:blipFill>
          <a:blip r:embed="rId2">
            <a:alphaModFix/>
          </a:blip>
          <a:stretch>
            <a:fillRect/>
          </a:stretch>
        </p:blipFill>
        <p:spPr>
          <a:xfrm>
            <a:off x="984850" y="4808891"/>
            <a:ext cx="156600" cy="156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idx="1" type="subTitle"/>
          </p:nvPr>
        </p:nvSpPr>
        <p:spPr>
          <a:xfrm>
            <a:off x="135475" y="1888575"/>
            <a:ext cx="8874000" cy="847200"/>
          </a:xfrm>
          <a:prstGeom prst="rect">
            <a:avLst/>
          </a:prstGeom>
          <a:noFill/>
          <a:ln>
            <a:noFill/>
          </a:ln>
          <a:effectLst>
            <a:outerShdw blurRad="142875" rotWithShape="0" algn="bl" dir="6660000" dist="57150">
              <a:srgbClr val="274E13"/>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4400">
                <a:solidFill>
                  <a:schemeClr val="lt1"/>
                </a:solidFill>
              </a:rPr>
              <a:t>STUDIOUS.LY</a:t>
            </a:r>
            <a:endParaRPr b="1" sz="4400">
              <a:solidFill>
                <a:schemeClr val="lt1"/>
              </a:solidFill>
            </a:endParaRPr>
          </a:p>
        </p:txBody>
      </p:sp>
      <p:pic>
        <p:nvPicPr>
          <p:cNvPr id="106" name="Google Shape;106;p25"/>
          <p:cNvPicPr preferRelativeResize="0"/>
          <p:nvPr/>
        </p:nvPicPr>
        <p:blipFill>
          <a:blip r:embed="rId3">
            <a:alphaModFix/>
          </a:blip>
          <a:stretch>
            <a:fillRect/>
          </a:stretch>
        </p:blipFill>
        <p:spPr>
          <a:xfrm>
            <a:off x="3729750" y="204075"/>
            <a:ext cx="1684500" cy="1684500"/>
          </a:xfrm>
          <a:prstGeom prst="rect">
            <a:avLst/>
          </a:prstGeom>
          <a:noFill/>
          <a:ln>
            <a:noFill/>
          </a:ln>
        </p:spPr>
      </p:pic>
      <p:pic>
        <p:nvPicPr>
          <p:cNvPr id="107" name="Google Shape;107;p25"/>
          <p:cNvPicPr preferRelativeResize="0"/>
          <p:nvPr/>
        </p:nvPicPr>
        <p:blipFill>
          <a:blip r:embed="rId4">
            <a:alphaModFix/>
          </a:blip>
          <a:stretch>
            <a:fillRect/>
          </a:stretch>
        </p:blipFill>
        <p:spPr>
          <a:xfrm>
            <a:off x="5619281" y="2828875"/>
            <a:ext cx="1556650" cy="1556650"/>
          </a:xfrm>
          <a:prstGeom prst="rect">
            <a:avLst/>
          </a:prstGeom>
          <a:noFill/>
          <a:ln>
            <a:noFill/>
          </a:ln>
        </p:spPr>
      </p:pic>
      <p:pic>
        <p:nvPicPr>
          <p:cNvPr id="108" name="Google Shape;108;p25"/>
          <p:cNvPicPr preferRelativeResize="0"/>
          <p:nvPr/>
        </p:nvPicPr>
        <p:blipFill>
          <a:blip r:embed="rId5">
            <a:alphaModFix/>
          </a:blip>
          <a:stretch>
            <a:fillRect/>
          </a:stretch>
        </p:blipFill>
        <p:spPr>
          <a:xfrm>
            <a:off x="7428050" y="2828875"/>
            <a:ext cx="1556650" cy="1556650"/>
          </a:xfrm>
          <a:prstGeom prst="rect">
            <a:avLst/>
          </a:prstGeom>
          <a:noFill/>
          <a:ln>
            <a:noFill/>
          </a:ln>
        </p:spPr>
      </p:pic>
      <p:sp>
        <p:nvSpPr>
          <p:cNvPr id="109" name="Google Shape;109;p25"/>
          <p:cNvSpPr txBox="1"/>
          <p:nvPr>
            <p:ph idx="4294967295" type="body"/>
          </p:nvPr>
        </p:nvSpPr>
        <p:spPr>
          <a:xfrm>
            <a:off x="247775" y="4227750"/>
            <a:ext cx="16845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SzPts val="1018"/>
              <a:buNone/>
            </a:pPr>
            <a:r>
              <a:rPr lang="en-GB" sz="1600"/>
              <a:t>Aar</a:t>
            </a:r>
            <a:endParaRPr sz="1600"/>
          </a:p>
        </p:txBody>
      </p:sp>
      <p:sp>
        <p:nvSpPr>
          <p:cNvPr id="110" name="Google Shape;110;p25"/>
          <p:cNvSpPr txBox="1"/>
          <p:nvPr>
            <p:ph idx="4294967295" type="body"/>
          </p:nvPr>
        </p:nvSpPr>
        <p:spPr>
          <a:xfrm>
            <a:off x="3729763" y="4227750"/>
            <a:ext cx="16845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1600"/>
              <a:t>Amar</a:t>
            </a:r>
            <a:endParaRPr sz="1600"/>
          </a:p>
        </p:txBody>
      </p:sp>
      <p:sp>
        <p:nvSpPr>
          <p:cNvPr id="111" name="Google Shape;111;p25"/>
          <p:cNvSpPr txBox="1"/>
          <p:nvPr>
            <p:ph idx="4294967295" type="body"/>
          </p:nvPr>
        </p:nvSpPr>
        <p:spPr>
          <a:xfrm>
            <a:off x="5470756" y="4227750"/>
            <a:ext cx="16845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1600"/>
              <a:t>Victor</a:t>
            </a:r>
            <a:endParaRPr sz="1600"/>
          </a:p>
        </p:txBody>
      </p:sp>
      <p:sp>
        <p:nvSpPr>
          <p:cNvPr id="112" name="Google Shape;112;p25"/>
          <p:cNvSpPr txBox="1"/>
          <p:nvPr>
            <p:ph idx="4294967295" type="body"/>
          </p:nvPr>
        </p:nvSpPr>
        <p:spPr>
          <a:xfrm>
            <a:off x="7211750" y="4227750"/>
            <a:ext cx="1684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935"/>
              <a:buNone/>
            </a:pPr>
            <a:r>
              <a:rPr lang="en-GB" sz="1600"/>
              <a:t>Arshleen</a:t>
            </a:r>
            <a:endParaRPr sz="1600"/>
          </a:p>
        </p:txBody>
      </p:sp>
      <p:sp>
        <p:nvSpPr>
          <p:cNvPr id="113" name="Google Shape;113;p25"/>
          <p:cNvSpPr txBox="1"/>
          <p:nvPr>
            <p:ph idx="4294967295" type="body"/>
          </p:nvPr>
        </p:nvSpPr>
        <p:spPr>
          <a:xfrm>
            <a:off x="1988769" y="4227750"/>
            <a:ext cx="16845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SzPts val="1018"/>
              <a:buNone/>
            </a:pPr>
            <a:r>
              <a:rPr lang="en-GB" sz="1600"/>
              <a:t>Shamsher</a:t>
            </a:r>
            <a:endParaRPr sz="1600"/>
          </a:p>
        </p:txBody>
      </p:sp>
      <p:pic>
        <p:nvPicPr>
          <p:cNvPr id="114" name="Google Shape;114;p25"/>
          <p:cNvPicPr preferRelativeResize="0"/>
          <p:nvPr/>
        </p:nvPicPr>
        <p:blipFill>
          <a:blip r:embed="rId6">
            <a:alphaModFix/>
          </a:blip>
          <a:stretch>
            <a:fillRect/>
          </a:stretch>
        </p:blipFill>
        <p:spPr>
          <a:xfrm>
            <a:off x="201325" y="2830963"/>
            <a:ext cx="1552475" cy="1552475"/>
          </a:xfrm>
          <a:prstGeom prst="rect">
            <a:avLst/>
          </a:prstGeom>
          <a:noFill/>
          <a:ln>
            <a:noFill/>
          </a:ln>
        </p:spPr>
      </p:pic>
      <p:pic>
        <p:nvPicPr>
          <p:cNvPr id="115" name="Google Shape;115;p25"/>
          <p:cNvPicPr preferRelativeResize="0"/>
          <p:nvPr/>
        </p:nvPicPr>
        <p:blipFill>
          <a:blip r:embed="rId7">
            <a:alphaModFix/>
          </a:blip>
          <a:stretch>
            <a:fillRect/>
          </a:stretch>
        </p:blipFill>
        <p:spPr>
          <a:xfrm>
            <a:off x="2005919" y="2830963"/>
            <a:ext cx="1552475" cy="1552475"/>
          </a:xfrm>
          <a:prstGeom prst="rect">
            <a:avLst/>
          </a:prstGeom>
          <a:noFill/>
          <a:ln>
            <a:noFill/>
          </a:ln>
        </p:spPr>
      </p:pic>
      <p:pic>
        <p:nvPicPr>
          <p:cNvPr id="116" name="Google Shape;116;p25"/>
          <p:cNvPicPr preferRelativeResize="0"/>
          <p:nvPr/>
        </p:nvPicPr>
        <p:blipFill>
          <a:blip r:embed="rId8">
            <a:alphaModFix/>
          </a:blip>
          <a:stretch>
            <a:fillRect/>
          </a:stretch>
        </p:blipFill>
        <p:spPr>
          <a:xfrm>
            <a:off x="3810512" y="2828875"/>
            <a:ext cx="1556650" cy="1556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126525" y="494600"/>
            <a:ext cx="8894700" cy="90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What is STUDIOUS.LY?</a:t>
            </a:r>
            <a:endParaRPr/>
          </a:p>
        </p:txBody>
      </p:sp>
      <p:sp>
        <p:nvSpPr>
          <p:cNvPr id="122" name="Google Shape;122;p26"/>
          <p:cNvSpPr txBox="1"/>
          <p:nvPr>
            <p:ph idx="1" type="body"/>
          </p:nvPr>
        </p:nvSpPr>
        <p:spPr>
          <a:xfrm>
            <a:off x="311700" y="1615975"/>
            <a:ext cx="8520600" cy="2938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An application that helps you reach your studying goals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An application that keep you alert of your stress load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3" name="Google Shape;12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type="title"/>
          </p:nvPr>
        </p:nvSpPr>
        <p:spPr>
          <a:xfrm>
            <a:off x="126525" y="494600"/>
            <a:ext cx="8894700" cy="90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USER STORY</a:t>
            </a:r>
            <a:endParaRPr/>
          </a:p>
        </p:txBody>
      </p:sp>
      <p:sp>
        <p:nvSpPr>
          <p:cNvPr id="129" name="Google Shape;129;p2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rgbClr val="24292F"/>
                </a:solidFill>
                <a:highlight>
                  <a:srgbClr val="FFFFFF"/>
                </a:highlight>
              </a:rPr>
              <a:t>AS A user who is interested in </a:t>
            </a:r>
            <a:r>
              <a:rPr lang="en-GB">
                <a:solidFill>
                  <a:srgbClr val="24292F"/>
                </a:solidFill>
                <a:highlight>
                  <a:srgbClr val="FFFFFF"/>
                </a:highlight>
              </a:rPr>
              <a:t>focusing</a:t>
            </a:r>
            <a:r>
              <a:rPr lang="en-GB">
                <a:solidFill>
                  <a:srgbClr val="24292F"/>
                </a:solidFill>
                <a:highlight>
                  <a:srgbClr val="FFFFFF"/>
                </a:highlight>
              </a:rPr>
              <a:t> on their work</a:t>
            </a:r>
            <a:endParaRPr>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GB">
                <a:solidFill>
                  <a:srgbClr val="24292F"/>
                </a:solidFill>
                <a:highlight>
                  <a:srgbClr val="FFFFFF"/>
                </a:highlight>
              </a:rPr>
              <a:t>I WANT an application that helps me focus and helps me define my schedule</a:t>
            </a:r>
            <a:endParaRPr>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GB">
                <a:solidFill>
                  <a:srgbClr val="24292F"/>
                </a:solidFill>
                <a:highlight>
                  <a:srgbClr val="FFFFFF"/>
                </a:highlight>
              </a:rPr>
              <a:t>SO THAT I can be more efficient with my time management</a:t>
            </a:r>
            <a:endParaRPr/>
          </a:p>
          <a:p>
            <a:pPr indent="0" lvl="0" marL="0" rtl="0" algn="l">
              <a:spcBef>
                <a:spcPts val="1200"/>
              </a:spcBef>
              <a:spcAft>
                <a:spcPts val="1200"/>
              </a:spcAft>
              <a:buNone/>
            </a:pPr>
            <a:r>
              <a:t/>
            </a:r>
            <a:endParaRPr/>
          </a:p>
        </p:txBody>
      </p:sp>
      <p:sp>
        <p:nvSpPr>
          <p:cNvPr id="130" name="Google Shape;13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126525" y="494600"/>
            <a:ext cx="8894700" cy="90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PROCESS</a:t>
            </a:r>
            <a:endParaRPr/>
          </a:p>
        </p:txBody>
      </p:sp>
      <p:sp>
        <p:nvSpPr>
          <p:cNvPr id="136" name="Google Shape;136;p28"/>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37" name="Google Shape;137;p28"/>
          <p:cNvSpPr/>
          <p:nvPr/>
        </p:nvSpPr>
        <p:spPr>
          <a:xfrm>
            <a:off x="5534250" y="1752159"/>
            <a:ext cx="3396900" cy="3180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500">
                <a:solidFill>
                  <a:schemeClr val="dk1"/>
                </a:solidFill>
                <a:latin typeface="Roboto"/>
                <a:ea typeface="Roboto"/>
                <a:cs typeface="Roboto"/>
                <a:sym typeface="Roboto"/>
              </a:rPr>
              <a:t>Successes</a:t>
            </a:r>
            <a:endParaRPr b="1" sz="1500">
              <a:solidFill>
                <a:schemeClr val="dk1"/>
              </a:solidFill>
              <a:latin typeface="Roboto"/>
              <a:ea typeface="Roboto"/>
              <a:cs typeface="Roboto"/>
              <a:sym typeface="Roboto"/>
            </a:endParaRPr>
          </a:p>
        </p:txBody>
      </p:sp>
      <p:sp>
        <p:nvSpPr>
          <p:cNvPr id="138" name="Google Shape;138;p28"/>
          <p:cNvSpPr/>
          <p:nvPr/>
        </p:nvSpPr>
        <p:spPr>
          <a:xfrm>
            <a:off x="5533790" y="2082158"/>
            <a:ext cx="3396900" cy="7149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Fantastic visual outcomes</a:t>
            </a:r>
            <a:endParaRPr sz="1000">
              <a:solidFill>
                <a:schemeClr val="dk1"/>
              </a:solidFill>
              <a:latin typeface="Roboto"/>
              <a:ea typeface="Roboto"/>
              <a:cs typeface="Roboto"/>
              <a:sym typeface="Roboto"/>
            </a:endParaRPr>
          </a:p>
        </p:txBody>
      </p:sp>
      <p:sp>
        <p:nvSpPr>
          <p:cNvPr id="139" name="Google Shape;139;p28"/>
          <p:cNvSpPr/>
          <p:nvPr/>
        </p:nvSpPr>
        <p:spPr>
          <a:xfrm>
            <a:off x="295326" y="2085100"/>
            <a:ext cx="42012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p:nvPr/>
        </p:nvSpPr>
        <p:spPr>
          <a:xfrm>
            <a:off x="1115954" y="2082158"/>
            <a:ext cx="810000" cy="714900"/>
          </a:xfrm>
          <a:prstGeom prst="rtTriangle">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
          <p:cNvSpPr/>
          <p:nvPr/>
        </p:nvSpPr>
        <p:spPr>
          <a:xfrm>
            <a:off x="289050" y="2082158"/>
            <a:ext cx="825900" cy="714900"/>
          </a:xfrm>
          <a:prstGeom prst="rtTriangle">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4519281" y="2085096"/>
            <a:ext cx="4929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5026537" y="2082156"/>
            <a:ext cx="4929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325422" y="2082201"/>
            <a:ext cx="1535700" cy="6885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Roboto"/>
                <a:ea typeface="Roboto"/>
                <a:cs typeface="Roboto"/>
                <a:sym typeface="Roboto"/>
              </a:rPr>
              <a:t>Front-End</a:t>
            </a:r>
            <a:endParaRPr b="1" sz="1800">
              <a:solidFill>
                <a:schemeClr val="dk1"/>
              </a:solidFill>
              <a:latin typeface="Roboto"/>
              <a:ea typeface="Roboto"/>
              <a:cs typeface="Roboto"/>
              <a:sym typeface="Roboto"/>
            </a:endParaRPr>
          </a:p>
        </p:txBody>
      </p:sp>
      <p:sp>
        <p:nvSpPr>
          <p:cNvPr id="145" name="Google Shape;145;p28"/>
          <p:cNvSpPr/>
          <p:nvPr/>
        </p:nvSpPr>
        <p:spPr>
          <a:xfrm rot="-2487388">
            <a:off x="5122267" y="2329966"/>
            <a:ext cx="346650" cy="131994"/>
          </a:xfrm>
          <a:prstGeom prst="corner">
            <a:avLst>
              <a:gd fmla="val 18804" name="adj1"/>
              <a:gd fmla="val 1814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6" name="Google Shape;146;p28"/>
          <p:cNvSpPr/>
          <p:nvPr/>
        </p:nvSpPr>
        <p:spPr>
          <a:xfrm>
            <a:off x="1632125" y="2082850"/>
            <a:ext cx="2864400" cy="7149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Took some time in getting to grips with TailWind</a:t>
            </a:r>
            <a:endParaRPr sz="1000">
              <a:solidFill>
                <a:schemeClr val="dk1"/>
              </a:solidFill>
              <a:latin typeface="Roboto"/>
              <a:ea typeface="Roboto"/>
              <a:cs typeface="Roboto"/>
              <a:sym typeface="Roboto"/>
            </a:endParaRPr>
          </a:p>
        </p:txBody>
      </p:sp>
      <p:sp>
        <p:nvSpPr>
          <p:cNvPr id="147" name="Google Shape;147;p28"/>
          <p:cNvSpPr/>
          <p:nvPr/>
        </p:nvSpPr>
        <p:spPr>
          <a:xfrm>
            <a:off x="5533790" y="2808554"/>
            <a:ext cx="3396900" cy="7149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With a little </a:t>
            </a:r>
            <a:r>
              <a:rPr lang="en-GB" sz="1000">
                <a:solidFill>
                  <a:schemeClr val="dk1"/>
                </a:solidFill>
                <a:latin typeface="Roboto"/>
                <a:ea typeface="Roboto"/>
                <a:cs typeface="Roboto"/>
                <a:sym typeface="Roboto"/>
              </a:rPr>
              <a:t>persistence</a:t>
            </a:r>
            <a:r>
              <a:rPr lang="en-GB" sz="1000">
                <a:solidFill>
                  <a:schemeClr val="dk1"/>
                </a:solidFill>
                <a:latin typeface="Roboto"/>
                <a:ea typeface="Roboto"/>
                <a:cs typeface="Roboto"/>
                <a:sym typeface="Roboto"/>
              </a:rPr>
              <a:t> and help, was able to get the graphql &amp; apollo server up and running</a:t>
            </a:r>
            <a:endParaRPr sz="1000">
              <a:solidFill>
                <a:schemeClr val="dk1"/>
              </a:solidFill>
              <a:latin typeface="Roboto"/>
              <a:ea typeface="Roboto"/>
              <a:cs typeface="Roboto"/>
              <a:sym typeface="Roboto"/>
            </a:endParaRPr>
          </a:p>
        </p:txBody>
      </p:sp>
      <p:sp>
        <p:nvSpPr>
          <p:cNvPr id="148" name="Google Shape;148;p28"/>
          <p:cNvSpPr/>
          <p:nvPr/>
        </p:nvSpPr>
        <p:spPr>
          <a:xfrm>
            <a:off x="295326" y="2811500"/>
            <a:ext cx="42012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1115954" y="2808554"/>
            <a:ext cx="810000" cy="714900"/>
          </a:xfrm>
          <a:prstGeom prst="rtTriangle">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289050" y="2808554"/>
            <a:ext cx="825900" cy="714900"/>
          </a:xfrm>
          <a:prstGeom prst="rtTriangle">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4519281" y="2811491"/>
            <a:ext cx="4929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5026537" y="2808553"/>
            <a:ext cx="4929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295332" y="2808592"/>
            <a:ext cx="15654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Roboto"/>
                <a:ea typeface="Roboto"/>
                <a:cs typeface="Roboto"/>
                <a:sym typeface="Roboto"/>
              </a:rPr>
              <a:t>GraphQL</a:t>
            </a:r>
            <a:endParaRPr b="1" sz="1800">
              <a:solidFill>
                <a:schemeClr val="dk1"/>
              </a:solidFill>
              <a:latin typeface="Roboto"/>
              <a:ea typeface="Roboto"/>
              <a:cs typeface="Roboto"/>
              <a:sym typeface="Roboto"/>
            </a:endParaRPr>
          </a:p>
        </p:txBody>
      </p:sp>
      <p:sp>
        <p:nvSpPr>
          <p:cNvPr id="154" name="Google Shape;154;p28"/>
          <p:cNvSpPr/>
          <p:nvPr/>
        </p:nvSpPr>
        <p:spPr>
          <a:xfrm rot="-2487388">
            <a:off x="5122267" y="3056362"/>
            <a:ext cx="346650" cy="131994"/>
          </a:xfrm>
          <a:prstGeom prst="corner">
            <a:avLst>
              <a:gd fmla="val 18804" name="adj1"/>
              <a:gd fmla="val 1814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5" name="Google Shape;155;p28"/>
          <p:cNvSpPr/>
          <p:nvPr/>
        </p:nvSpPr>
        <p:spPr>
          <a:xfrm>
            <a:off x="4496659" y="2951415"/>
            <a:ext cx="492900" cy="435000"/>
          </a:xfrm>
          <a:prstGeom prst="mathMultiply">
            <a:avLst>
              <a:gd fmla="val 508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6" name="Google Shape;156;p28"/>
          <p:cNvSpPr/>
          <p:nvPr/>
        </p:nvSpPr>
        <p:spPr>
          <a:xfrm>
            <a:off x="1632225" y="2811525"/>
            <a:ext cx="2864400" cy="7149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Difficulty in building routes &amp; kept wanting to use traditional routes method!</a:t>
            </a:r>
            <a:endParaRPr sz="1000">
              <a:solidFill>
                <a:schemeClr val="dk1"/>
              </a:solidFill>
              <a:latin typeface="Roboto"/>
              <a:ea typeface="Roboto"/>
              <a:cs typeface="Roboto"/>
              <a:sym typeface="Roboto"/>
            </a:endParaRPr>
          </a:p>
        </p:txBody>
      </p:sp>
      <p:sp>
        <p:nvSpPr>
          <p:cNvPr id="157" name="Google Shape;157;p28"/>
          <p:cNvSpPr/>
          <p:nvPr/>
        </p:nvSpPr>
        <p:spPr>
          <a:xfrm>
            <a:off x="5533790" y="3499302"/>
            <a:ext cx="3396900" cy="7149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Able to use get the desired look and feel of the page</a:t>
            </a:r>
            <a:endParaRPr sz="1000">
              <a:solidFill>
                <a:schemeClr val="dk1"/>
              </a:solidFill>
              <a:latin typeface="Roboto"/>
              <a:ea typeface="Roboto"/>
              <a:cs typeface="Roboto"/>
              <a:sym typeface="Roboto"/>
            </a:endParaRPr>
          </a:p>
        </p:txBody>
      </p:sp>
      <p:sp>
        <p:nvSpPr>
          <p:cNvPr id="158" name="Google Shape;158;p28"/>
          <p:cNvSpPr/>
          <p:nvPr/>
        </p:nvSpPr>
        <p:spPr>
          <a:xfrm>
            <a:off x="295326" y="3502225"/>
            <a:ext cx="42012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1115954" y="3499302"/>
            <a:ext cx="810000" cy="714900"/>
          </a:xfrm>
          <a:prstGeom prst="rtTriangle">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289050" y="3499302"/>
            <a:ext cx="825900" cy="714900"/>
          </a:xfrm>
          <a:prstGeom prst="rtTriangle">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4519281" y="3502237"/>
            <a:ext cx="4929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5026537" y="3499305"/>
            <a:ext cx="4929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325422" y="3499352"/>
            <a:ext cx="1535700" cy="714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Roboto"/>
                <a:ea typeface="Roboto"/>
                <a:cs typeface="Roboto"/>
                <a:sym typeface="Roboto"/>
              </a:rPr>
              <a:t>Clean-up</a:t>
            </a:r>
            <a:endParaRPr b="1" sz="1800">
              <a:solidFill>
                <a:schemeClr val="dk1"/>
              </a:solidFill>
              <a:latin typeface="Roboto"/>
              <a:ea typeface="Roboto"/>
              <a:cs typeface="Roboto"/>
              <a:sym typeface="Roboto"/>
            </a:endParaRPr>
          </a:p>
        </p:txBody>
      </p:sp>
      <p:sp>
        <p:nvSpPr>
          <p:cNvPr id="164" name="Google Shape;164;p28"/>
          <p:cNvSpPr/>
          <p:nvPr/>
        </p:nvSpPr>
        <p:spPr>
          <a:xfrm rot="-2487388">
            <a:off x="5122267" y="3747110"/>
            <a:ext cx="346650" cy="131994"/>
          </a:xfrm>
          <a:prstGeom prst="corner">
            <a:avLst>
              <a:gd fmla="val 18804" name="adj1"/>
              <a:gd fmla="val 1814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5" name="Google Shape;165;p28"/>
          <p:cNvSpPr/>
          <p:nvPr/>
        </p:nvSpPr>
        <p:spPr>
          <a:xfrm>
            <a:off x="4496659" y="3642163"/>
            <a:ext cx="492900" cy="435000"/>
          </a:xfrm>
          <a:prstGeom prst="mathMultiply">
            <a:avLst>
              <a:gd fmla="val 508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6" name="Google Shape;166;p28"/>
          <p:cNvSpPr/>
          <p:nvPr/>
        </p:nvSpPr>
        <p:spPr>
          <a:xfrm>
            <a:off x="1632225" y="3502300"/>
            <a:ext cx="2864400" cy="7149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Merging our separate pages together and ensuring smooth transitions</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Deploying on Heroku</a:t>
            </a:r>
            <a:endParaRPr sz="1000">
              <a:solidFill>
                <a:schemeClr val="dk1"/>
              </a:solidFill>
              <a:latin typeface="Roboto"/>
              <a:ea typeface="Roboto"/>
              <a:cs typeface="Roboto"/>
              <a:sym typeface="Roboto"/>
            </a:endParaRPr>
          </a:p>
        </p:txBody>
      </p:sp>
      <p:sp>
        <p:nvSpPr>
          <p:cNvPr id="167" name="Google Shape;167;p28"/>
          <p:cNvSpPr/>
          <p:nvPr/>
        </p:nvSpPr>
        <p:spPr>
          <a:xfrm>
            <a:off x="4496659" y="2193182"/>
            <a:ext cx="492900" cy="435000"/>
          </a:xfrm>
          <a:prstGeom prst="mathMultiply">
            <a:avLst>
              <a:gd fmla="val 508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8" name="Google Shape;168;p28"/>
          <p:cNvSpPr/>
          <p:nvPr/>
        </p:nvSpPr>
        <p:spPr>
          <a:xfrm>
            <a:off x="287050" y="1750700"/>
            <a:ext cx="4438200" cy="3180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GB" sz="1500">
                <a:solidFill>
                  <a:schemeClr val="dk1"/>
                </a:solidFill>
                <a:latin typeface="Roboto"/>
                <a:ea typeface="Roboto"/>
                <a:cs typeface="Roboto"/>
                <a:sym typeface="Roboto"/>
              </a:rPr>
              <a:t>Challenges</a:t>
            </a:r>
            <a:endParaRPr b="1" sz="15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898200"/>
            <a:ext cx="8520600" cy="109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DEMO</a:t>
            </a:r>
            <a:endParaRPr/>
          </a:p>
        </p:txBody>
      </p:sp>
      <p:sp>
        <p:nvSpPr>
          <p:cNvPr id="174" name="Google Shape;17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126525" y="494600"/>
            <a:ext cx="8894700" cy="90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FUTURE DEVELOPMENT</a:t>
            </a:r>
            <a:endParaRPr/>
          </a:p>
        </p:txBody>
      </p:sp>
      <p:sp>
        <p:nvSpPr>
          <p:cNvPr id="180" name="Google Shape;18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grpSp>
        <p:nvGrpSpPr>
          <p:cNvPr id="181" name="Google Shape;181;p30"/>
          <p:cNvGrpSpPr/>
          <p:nvPr/>
        </p:nvGrpSpPr>
        <p:grpSpPr>
          <a:xfrm>
            <a:off x="3643625" y="2079075"/>
            <a:ext cx="2906718" cy="1514700"/>
            <a:chOff x="3884027" y="2071949"/>
            <a:chExt cx="2923675" cy="1514700"/>
          </a:xfrm>
        </p:grpSpPr>
        <p:sp>
          <p:nvSpPr>
            <p:cNvPr id="182" name="Google Shape;182;p30"/>
            <p:cNvSpPr/>
            <p:nvPr/>
          </p:nvSpPr>
          <p:spPr>
            <a:xfrm>
              <a:off x="4849302" y="3079475"/>
              <a:ext cx="1958400" cy="1335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30"/>
            <p:cNvGrpSpPr/>
            <p:nvPr/>
          </p:nvGrpSpPr>
          <p:grpSpPr>
            <a:xfrm>
              <a:off x="3884027" y="2071949"/>
              <a:ext cx="2091300" cy="1514700"/>
              <a:chOff x="3884027" y="2071949"/>
              <a:chExt cx="2091300" cy="1514700"/>
            </a:xfrm>
          </p:grpSpPr>
          <p:grpSp>
            <p:nvGrpSpPr>
              <p:cNvPr id="184" name="Google Shape;184;p30"/>
              <p:cNvGrpSpPr/>
              <p:nvPr/>
            </p:nvGrpSpPr>
            <p:grpSpPr>
              <a:xfrm>
                <a:off x="4808316" y="2800065"/>
                <a:ext cx="92400" cy="411825"/>
                <a:chOff x="845575" y="2563700"/>
                <a:chExt cx="92400" cy="411825"/>
              </a:xfrm>
            </p:grpSpPr>
            <p:cxnSp>
              <p:nvCxnSpPr>
                <p:cNvPr id="185" name="Google Shape;185;p3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6" name="Google Shape;186;p3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30"/>
              <p:cNvSpPr txBox="1"/>
              <p:nvPr/>
            </p:nvSpPr>
            <p:spPr>
              <a:xfrm>
                <a:off x="4526675" y="3215249"/>
                <a:ext cx="764400" cy="37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1200">
                    <a:latin typeface="Roboto"/>
                    <a:ea typeface="Roboto"/>
                    <a:cs typeface="Roboto"/>
                    <a:sym typeface="Roboto"/>
                  </a:rPr>
                  <a:t>2022</a:t>
                </a:r>
                <a:endParaRPr b="1" sz="1200">
                  <a:latin typeface="Roboto"/>
                  <a:ea typeface="Roboto"/>
                  <a:cs typeface="Roboto"/>
                  <a:sym typeface="Roboto"/>
                </a:endParaRPr>
              </a:p>
              <a:p>
                <a:pPr indent="0" lvl="0" marL="0" rtl="0" algn="ctr">
                  <a:lnSpc>
                    <a:spcPct val="100000"/>
                  </a:lnSpc>
                  <a:spcBef>
                    <a:spcPts val="0"/>
                  </a:spcBef>
                  <a:spcAft>
                    <a:spcPts val="0"/>
                  </a:spcAft>
                  <a:buNone/>
                </a:pPr>
                <a:r>
                  <a:rPr b="1" lang="en-GB" sz="1200">
                    <a:latin typeface="Roboto"/>
                    <a:ea typeface="Roboto"/>
                    <a:cs typeface="Roboto"/>
                    <a:sym typeface="Roboto"/>
                  </a:rPr>
                  <a:t>Q3</a:t>
                </a:r>
                <a:endParaRPr b="1" sz="1200">
                  <a:latin typeface="Roboto"/>
                  <a:ea typeface="Roboto"/>
                  <a:cs typeface="Roboto"/>
                  <a:sym typeface="Roboto"/>
                </a:endParaRPr>
              </a:p>
            </p:txBody>
          </p:sp>
          <p:sp>
            <p:nvSpPr>
              <p:cNvPr id="188" name="Google Shape;188;p30"/>
              <p:cNvSpPr txBox="1"/>
              <p:nvPr/>
            </p:nvSpPr>
            <p:spPr>
              <a:xfrm>
                <a:off x="3884027" y="2071949"/>
                <a:ext cx="2091300" cy="7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solidFill>
                      <a:schemeClr val="dk1"/>
                    </a:solidFill>
                    <a:latin typeface="Roboto"/>
                    <a:ea typeface="Roboto"/>
                    <a:cs typeface="Roboto"/>
                    <a:sym typeface="Roboto"/>
                  </a:rPr>
                  <a:t>Add a tutor page &amp; study group page that connects you with tutors in your local area that can help further with your studies / study groups that have the same requirements</a:t>
                </a:r>
                <a:endParaRPr sz="800">
                  <a:latin typeface="Roboto"/>
                  <a:ea typeface="Roboto"/>
                  <a:cs typeface="Roboto"/>
                  <a:sym typeface="Roboto"/>
                </a:endParaRPr>
              </a:p>
            </p:txBody>
          </p:sp>
        </p:grpSp>
      </p:grpSp>
      <p:grpSp>
        <p:nvGrpSpPr>
          <p:cNvPr id="189" name="Google Shape;189;p30"/>
          <p:cNvGrpSpPr/>
          <p:nvPr/>
        </p:nvGrpSpPr>
        <p:grpSpPr>
          <a:xfrm>
            <a:off x="5516625" y="2633522"/>
            <a:ext cx="3398775" cy="1811853"/>
            <a:chOff x="5758175" y="2626396"/>
            <a:chExt cx="3398775" cy="1811853"/>
          </a:xfrm>
        </p:grpSpPr>
        <p:sp>
          <p:nvSpPr>
            <p:cNvPr id="190" name="Google Shape;190;p30"/>
            <p:cNvSpPr/>
            <p:nvPr/>
          </p:nvSpPr>
          <p:spPr>
            <a:xfrm>
              <a:off x="6807650" y="3079475"/>
              <a:ext cx="2349300" cy="133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30"/>
            <p:cNvGrpSpPr/>
            <p:nvPr/>
          </p:nvGrpSpPr>
          <p:grpSpPr>
            <a:xfrm>
              <a:off x="5758175" y="2626396"/>
              <a:ext cx="2049600" cy="1811853"/>
              <a:chOff x="5758175" y="2626396"/>
              <a:chExt cx="2049600" cy="1811853"/>
            </a:xfrm>
          </p:grpSpPr>
          <p:grpSp>
            <p:nvGrpSpPr>
              <p:cNvPr id="192" name="Google Shape;192;p30"/>
              <p:cNvGrpSpPr/>
              <p:nvPr/>
            </p:nvGrpSpPr>
            <p:grpSpPr>
              <a:xfrm rot="10800000">
                <a:off x="6760035" y="3079467"/>
                <a:ext cx="92400" cy="411825"/>
                <a:chOff x="2070100" y="2563700"/>
                <a:chExt cx="92400" cy="411825"/>
              </a:xfrm>
            </p:grpSpPr>
            <p:cxnSp>
              <p:nvCxnSpPr>
                <p:cNvPr id="193" name="Google Shape;193;p3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94" name="Google Shape;194;p3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30"/>
              <p:cNvSpPr txBox="1"/>
              <p:nvPr/>
            </p:nvSpPr>
            <p:spPr>
              <a:xfrm>
                <a:off x="6433335" y="26263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1200">
                    <a:latin typeface="Roboto"/>
                    <a:ea typeface="Roboto"/>
                    <a:cs typeface="Roboto"/>
                    <a:sym typeface="Roboto"/>
                  </a:rPr>
                  <a:t>2022</a:t>
                </a:r>
                <a:endParaRPr b="1" sz="1200">
                  <a:latin typeface="Roboto"/>
                  <a:ea typeface="Roboto"/>
                  <a:cs typeface="Roboto"/>
                  <a:sym typeface="Roboto"/>
                </a:endParaRPr>
              </a:p>
              <a:p>
                <a:pPr indent="0" lvl="0" marL="0" rtl="0" algn="ctr">
                  <a:lnSpc>
                    <a:spcPct val="115000"/>
                  </a:lnSpc>
                  <a:spcBef>
                    <a:spcPts val="0"/>
                  </a:spcBef>
                  <a:spcAft>
                    <a:spcPts val="1600"/>
                  </a:spcAft>
                  <a:buNone/>
                </a:pPr>
                <a:r>
                  <a:rPr b="1" lang="en-GB" sz="1200">
                    <a:latin typeface="Roboto"/>
                    <a:ea typeface="Roboto"/>
                    <a:cs typeface="Roboto"/>
                    <a:sym typeface="Roboto"/>
                  </a:rPr>
                  <a:t>Q4</a:t>
                </a:r>
                <a:endParaRPr b="1" sz="1200">
                  <a:latin typeface="Roboto"/>
                  <a:ea typeface="Roboto"/>
                  <a:cs typeface="Roboto"/>
                  <a:sym typeface="Roboto"/>
                </a:endParaRPr>
              </a:p>
            </p:txBody>
          </p:sp>
          <p:sp>
            <p:nvSpPr>
              <p:cNvPr id="196" name="Google Shape;196;p30"/>
              <p:cNvSpPr txBox="1"/>
              <p:nvPr/>
            </p:nvSpPr>
            <p:spPr>
              <a:xfrm>
                <a:off x="5758175" y="3494449"/>
                <a:ext cx="2049600" cy="9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800">
                    <a:solidFill>
                      <a:schemeClr val="dk1"/>
                    </a:solidFill>
                    <a:latin typeface="Roboto"/>
                    <a:ea typeface="Roboto"/>
                    <a:cs typeface="Roboto"/>
                    <a:sym typeface="Roboto"/>
                  </a:rPr>
                  <a:t>Connect to sentiment analysis API that tracks more info about user and their goals</a:t>
                </a:r>
                <a:endParaRPr sz="800">
                  <a:latin typeface="Roboto"/>
                  <a:ea typeface="Roboto"/>
                  <a:cs typeface="Roboto"/>
                  <a:sym typeface="Roboto"/>
                </a:endParaRPr>
              </a:p>
            </p:txBody>
          </p:sp>
        </p:grpSp>
      </p:grpSp>
      <p:sp>
        <p:nvSpPr>
          <p:cNvPr id="197" name="Google Shape;197;p30"/>
          <p:cNvSpPr/>
          <p:nvPr/>
        </p:nvSpPr>
        <p:spPr>
          <a:xfrm>
            <a:off x="2649402" y="3086601"/>
            <a:ext cx="1958400" cy="133500"/>
          </a:xfrm>
          <a:prstGeom prst="rect">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30"/>
          <p:cNvGrpSpPr/>
          <p:nvPr/>
        </p:nvGrpSpPr>
        <p:grpSpPr>
          <a:xfrm>
            <a:off x="1698725" y="2633522"/>
            <a:ext cx="1958400" cy="1811853"/>
            <a:chOff x="1940275" y="2626396"/>
            <a:chExt cx="1958400" cy="1811853"/>
          </a:xfrm>
        </p:grpSpPr>
        <p:sp>
          <p:nvSpPr>
            <p:cNvPr id="199" name="Google Shape;199;p30"/>
            <p:cNvSpPr txBox="1"/>
            <p:nvPr/>
          </p:nvSpPr>
          <p:spPr>
            <a:xfrm>
              <a:off x="2522370" y="26263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1200">
                  <a:latin typeface="Roboto"/>
                  <a:ea typeface="Roboto"/>
                  <a:cs typeface="Roboto"/>
                  <a:sym typeface="Roboto"/>
                </a:rPr>
                <a:t>2022</a:t>
              </a:r>
              <a:endParaRPr b="1" sz="1200">
                <a:latin typeface="Roboto"/>
                <a:ea typeface="Roboto"/>
                <a:cs typeface="Roboto"/>
                <a:sym typeface="Roboto"/>
              </a:endParaRPr>
            </a:p>
            <a:p>
              <a:pPr indent="0" lvl="0" marL="0" rtl="0" algn="ctr">
                <a:lnSpc>
                  <a:spcPct val="100000"/>
                </a:lnSpc>
                <a:spcBef>
                  <a:spcPts val="0"/>
                </a:spcBef>
                <a:spcAft>
                  <a:spcPts val="0"/>
                </a:spcAft>
                <a:buNone/>
              </a:pPr>
              <a:r>
                <a:rPr b="1" lang="en-GB" sz="1200">
                  <a:latin typeface="Roboto"/>
                  <a:ea typeface="Roboto"/>
                  <a:cs typeface="Roboto"/>
                  <a:sym typeface="Roboto"/>
                </a:rPr>
                <a:t>Q2</a:t>
              </a:r>
              <a:endParaRPr b="1" sz="1200">
                <a:latin typeface="Roboto"/>
                <a:ea typeface="Roboto"/>
                <a:cs typeface="Roboto"/>
                <a:sym typeface="Roboto"/>
              </a:endParaRPr>
            </a:p>
          </p:txBody>
        </p:sp>
        <p:grpSp>
          <p:nvGrpSpPr>
            <p:cNvPr id="200" name="Google Shape;200;p30"/>
            <p:cNvGrpSpPr/>
            <p:nvPr/>
          </p:nvGrpSpPr>
          <p:grpSpPr>
            <a:xfrm rot="10800000">
              <a:off x="2849073" y="3079467"/>
              <a:ext cx="92400" cy="411825"/>
              <a:chOff x="2070100" y="2563700"/>
              <a:chExt cx="92400" cy="411825"/>
            </a:xfrm>
          </p:grpSpPr>
          <p:cxnSp>
            <p:nvCxnSpPr>
              <p:cNvPr id="201" name="Google Shape;201;p3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02" name="Google Shape;202;p3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0"/>
            <p:cNvSpPr txBox="1"/>
            <p:nvPr/>
          </p:nvSpPr>
          <p:spPr>
            <a:xfrm>
              <a:off x="1940275" y="3494449"/>
              <a:ext cx="1958400" cy="9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latin typeface="Roboto"/>
                  <a:ea typeface="Roboto"/>
                  <a:cs typeface="Roboto"/>
                  <a:sym typeface="Roboto"/>
                </a:rPr>
                <a:t>Build an API to block websites that cause distractions for both browser and mobile application</a:t>
              </a:r>
              <a:endParaRPr sz="800">
                <a:latin typeface="Roboto"/>
                <a:ea typeface="Roboto"/>
                <a:cs typeface="Roboto"/>
                <a:sym typeface="Roboto"/>
              </a:endParaRPr>
            </a:p>
          </p:txBody>
        </p:sp>
      </p:grpSp>
      <p:grpSp>
        <p:nvGrpSpPr>
          <p:cNvPr id="204" name="Google Shape;204;p30"/>
          <p:cNvGrpSpPr/>
          <p:nvPr/>
        </p:nvGrpSpPr>
        <p:grpSpPr>
          <a:xfrm>
            <a:off x="126425" y="2217025"/>
            <a:ext cx="2523025" cy="1376764"/>
            <a:chOff x="367975" y="2209899"/>
            <a:chExt cx="2523025" cy="1376764"/>
          </a:xfrm>
        </p:grpSpPr>
        <p:sp>
          <p:nvSpPr>
            <p:cNvPr id="205" name="Google Shape;205;p30"/>
            <p:cNvSpPr/>
            <p:nvPr/>
          </p:nvSpPr>
          <p:spPr>
            <a:xfrm>
              <a:off x="932600" y="3079475"/>
              <a:ext cx="1958400" cy="1335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30"/>
            <p:cNvGrpSpPr/>
            <p:nvPr/>
          </p:nvGrpSpPr>
          <p:grpSpPr>
            <a:xfrm>
              <a:off x="367975" y="2209899"/>
              <a:ext cx="1887000" cy="1376764"/>
              <a:chOff x="367975" y="2209899"/>
              <a:chExt cx="1887000" cy="1376764"/>
            </a:xfrm>
          </p:grpSpPr>
          <p:grpSp>
            <p:nvGrpSpPr>
              <p:cNvPr id="207" name="Google Shape;207;p30"/>
              <p:cNvGrpSpPr/>
              <p:nvPr/>
            </p:nvGrpSpPr>
            <p:grpSpPr>
              <a:xfrm>
                <a:off x="881025" y="2800065"/>
                <a:ext cx="92400" cy="411825"/>
                <a:chOff x="845575" y="2563700"/>
                <a:chExt cx="92400" cy="411825"/>
              </a:xfrm>
            </p:grpSpPr>
            <p:cxnSp>
              <p:nvCxnSpPr>
                <p:cNvPr id="208" name="Google Shape;208;p3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09" name="Google Shape;209;p3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30"/>
              <p:cNvSpPr txBox="1"/>
              <p:nvPr/>
            </p:nvSpPr>
            <p:spPr>
              <a:xfrm>
                <a:off x="367975" y="2209899"/>
                <a:ext cx="1887000" cy="7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latin typeface="Roboto"/>
                    <a:ea typeface="Roboto"/>
                    <a:cs typeface="Roboto"/>
                    <a:sym typeface="Roboto"/>
                  </a:rPr>
                  <a:t>Expand the scope of Studious.ly to include helpful tips &amp; advice to students / worker to help increase efficiencies</a:t>
                </a:r>
                <a:endParaRPr sz="800">
                  <a:latin typeface="Roboto"/>
                  <a:ea typeface="Roboto"/>
                  <a:cs typeface="Roboto"/>
                  <a:sym typeface="Roboto"/>
                </a:endParaRPr>
              </a:p>
            </p:txBody>
          </p:sp>
          <p:sp>
            <p:nvSpPr>
              <p:cNvPr id="211" name="Google Shape;211;p30"/>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1200">
                    <a:latin typeface="Roboto"/>
                    <a:ea typeface="Roboto"/>
                    <a:cs typeface="Roboto"/>
                    <a:sym typeface="Roboto"/>
                  </a:rPr>
                  <a:t>2022 Q1</a:t>
                </a:r>
                <a:endParaRPr b="1" sz="1200">
                  <a:latin typeface="Roboto"/>
                  <a:ea typeface="Roboto"/>
                  <a:cs typeface="Roboto"/>
                  <a:sym typeface="Roboto"/>
                </a:endParaRPr>
              </a:p>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idx="1" type="subTitle"/>
          </p:nvPr>
        </p:nvSpPr>
        <p:spPr>
          <a:xfrm>
            <a:off x="135475" y="4022175"/>
            <a:ext cx="8874000" cy="847200"/>
          </a:xfrm>
          <a:prstGeom prst="rect">
            <a:avLst/>
          </a:prstGeom>
          <a:noFill/>
          <a:ln>
            <a:noFill/>
          </a:ln>
          <a:effectLst>
            <a:outerShdw blurRad="142875" rotWithShape="0" algn="bl" dir="6660000" dist="57150">
              <a:srgbClr val="274E13"/>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3900">
                <a:solidFill>
                  <a:schemeClr val="lt1"/>
                </a:solidFill>
              </a:rPr>
              <a:t>STUDIOUS.LY</a:t>
            </a:r>
            <a:endParaRPr b="1" sz="3900">
              <a:solidFill>
                <a:schemeClr val="lt1"/>
              </a:solidFill>
            </a:endParaRPr>
          </a:p>
        </p:txBody>
      </p:sp>
      <p:pic>
        <p:nvPicPr>
          <p:cNvPr id="217" name="Google Shape;217;p31"/>
          <p:cNvPicPr preferRelativeResize="0"/>
          <p:nvPr/>
        </p:nvPicPr>
        <p:blipFill>
          <a:blip r:embed="rId3">
            <a:alphaModFix/>
          </a:blip>
          <a:stretch>
            <a:fillRect/>
          </a:stretch>
        </p:blipFill>
        <p:spPr>
          <a:xfrm>
            <a:off x="3729750" y="204075"/>
            <a:ext cx="1684500" cy="1684500"/>
          </a:xfrm>
          <a:prstGeom prst="rect">
            <a:avLst/>
          </a:prstGeom>
          <a:noFill/>
          <a:ln>
            <a:noFill/>
          </a:ln>
        </p:spPr>
      </p:pic>
      <p:sp>
        <p:nvSpPr>
          <p:cNvPr id="218" name="Google Shape;218;p31"/>
          <p:cNvSpPr txBox="1"/>
          <p:nvPr>
            <p:ph idx="1" type="subTitle"/>
          </p:nvPr>
        </p:nvSpPr>
        <p:spPr>
          <a:xfrm>
            <a:off x="135475" y="2421975"/>
            <a:ext cx="8874000" cy="1447800"/>
          </a:xfrm>
          <a:prstGeom prst="rect">
            <a:avLst/>
          </a:prstGeom>
          <a:noFill/>
          <a:ln>
            <a:noFill/>
          </a:ln>
          <a:effectLst>
            <a:outerShdw blurRad="142875" rotWithShape="0" algn="bl" dir="2760000" dist="57150">
              <a:srgbClr val="274E13"/>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5400">
                <a:solidFill>
                  <a:srgbClr val="274E13"/>
                </a:solidFill>
              </a:rPr>
              <a:t>THANK YOU FOR LISTENING</a:t>
            </a:r>
            <a:endParaRPr b="1" sz="5400">
              <a:solidFill>
                <a:srgbClr val="274E1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