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0FD6D45-FECD-41E3-AAD6-2E3E7492437F}" type="datetimeFigureOut">
              <a:rPr lang="en-US" smtClean="0"/>
              <a:t>8/18/2018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1390072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FD6D45-FECD-41E3-AAD6-2E3E7492437F}" type="datetimeFigureOut">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63678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0FD6D45-FECD-41E3-AAD6-2E3E7492437F}" type="datetimeFigureOut">
              <a:rPr lang="en-US" smtClean="0"/>
              <a:t>8/18/2018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2863639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0FD6D45-FECD-41E3-AAD6-2E3E7492437F}" type="datetimeFigureOut">
              <a:rPr lang="en-US" smtClean="0"/>
              <a:t>8/18/2018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AFC781F-F0FC-4E47-AB89-ED7890F891D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9914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0FD6D45-FECD-41E3-AAD6-2E3E7492437F}" type="datetimeFigureOut">
              <a:rPr lang="en-US" smtClean="0"/>
              <a:t>8/18/2018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2746731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0FD6D45-FECD-41E3-AAD6-2E3E7492437F}" type="datetimeFigureOut">
              <a:rPr lang="en-US" smtClean="0"/>
              <a:t>8/18/2018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955852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0FD6D45-FECD-41E3-AAD6-2E3E7492437F}" type="datetimeFigureOut">
              <a:rPr lang="en-US" smtClean="0"/>
              <a:t>8/18/2018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274837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FD6D45-FECD-41E3-AAD6-2E3E7492437F}" type="datetimeFigureOut">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1315036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0FD6D45-FECD-41E3-AAD6-2E3E7492437F}" type="datetimeFigureOut">
              <a:rPr lang="en-US" smtClean="0"/>
              <a:t>8/18/2018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290301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FD6D45-FECD-41E3-AAD6-2E3E7492437F}" type="datetimeFigureOut">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3458363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0FD6D45-FECD-41E3-AAD6-2E3E7492437F}" type="datetimeFigureOut">
              <a:rPr lang="en-US" smtClean="0"/>
              <a:t>8/18/2018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365735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FD6D45-FECD-41E3-AAD6-2E3E7492437F}" type="datetimeFigureOut">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10303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FD6D45-FECD-41E3-AAD6-2E3E7492437F}" type="datetimeFigureOut">
              <a:rPr lang="en-US" smtClean="0"/>
              <a:t>8/18/2018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415723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FD6D45-FECD-41E3-AAD6-2E3E7492437F}" type="datetimeFigureOut">
              <a:rPr lang="en-US" smtClean="0"/>
              <a:t>8/18/2018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185689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D6D45-FECD-41E3-AAD6-2E3E7492437F}" type="datetimeFigureOut">
              <a:rPr lang="en-US" smtClean="0"/>
              <a:t>8/18/2018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342904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FD6D45-FECD-41E3-AAD6-2E3E7492437F}" type="datetimeFigureOut">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265951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FD6D45-FECD-41E3-AAD6-2E3E7492437F}" type="datetimeFigureOut">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C781F-F0FC-4E47-AB89-ED7890F891D2}" type="slidenum">
              <a:rPr lang="en-US" smtClean="0"/>
              <a:t>‹#›</a:t>
            </a:fld>
            <a:endParaRPr lang="en-US"/>
          </a:p>
        </p:txBody>
      </p:sp>
    </p:spTree>
    <p:extLst>
      <p:ext uri="{BB962C8B-B14F-4D97-AF65-F5344CB8AC3E}">
        <p14:creationId xmlns:p14="http://schemas.microsoft.com/office/powerpoint/2010/main" val="130137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FD6D45-FECD-41E3-AAD6-2E3E7492437F}" type="datetimeFigureOut">
              <a:rPr lang="en-US" smtClean="0"/>
              <a:t>8/18/2018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FC781F-F0FC-4E47-AB89-ED7890F891D2}" type="slidenum">
              <a:rPr lang="en-US" smtClean="0"/>
              <a:t>‹#›</a:t>
            </a:fld>
            <a:endParaRPr lang="en-US"/>
          </a:p>
        </p:txBody>
      </p:sp>
    </p:spTree>
    <p:extLst>
      <p:ext uri="{BB962C8B-B14F-4D97-AF65-F5344CB8AC3E}">
        <p14:creationId xmlns:p14="http://schemas.microsoft.com/office/powerpoint/2010/main" val="23361339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Final Presentation</a:t>
            </a:r>
            <a:endParaRPr lang="en-US" dirty="0"/>
          </a:p>
        </p:txBody>
      </p:sp>
      <p:sp>
        <p:nvSpPr>
          <p:cNvPr id="3" name="Subtitle 2"/>
          <p:cNvSpPr>
            <a:spLocks noGrp="1"/>
          </p:cNvSpPr>
          <p:nvPr>
            <p:ph type="subTitle" idx="1"/>
          </p:nvPr>
        </p:nvSpPr>
        <p:spPr/>
        <p:txBody>
          <a:bodyPr/>
          <a:lstStyle/>
          <a:p>
            <a:r>
              <a:rPr lang="en-US" dirty="0" smtClean="0"/>
              <a:t>Aaradhana Bharill</a:t>
            </a:r>
            <a:endParaRPr lang="en-US" dirty="0"/>
          </a:p>
        </p:txBody>
      </p:sp>
    </p:spTree>
    <p:extLst>
      <p:ext uri="{BB962C8B-B14F-4D97-AF65-F5344CB8AC3E}">
        <p14:creationId xmlns:p14="http://schemas.microsoft.com/office/powerpoint/2010/main" val="246479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Dataset</a:t>
            </a:r>
            <a:endParaRPr lang="en-US" dirty="0"/>
          </a:p>
        </p:txBody>
      </p:sp>
      <p:sp>
        <p:nvSpPr>
          <p:cNvPr id="3" name="Content Placeholder 2"/>
          <p:cNvSpPr>
            <a:spLocks noGrp="1"/>
          </p:cNvSpPr>
          <p:nvPr>
            <p:ph idx="1"/>
          </p:nvPr>
        </p:nvSpPr>
        <p:spPr/>
        <p:txBody>
          <a:bodyPr>
            <a:normAutofit/>
          </a:bodyPr>
          <a:lstStyle/>
          <a:p>
            <a:r>
              <a:rPr lang="en-US" dirty="0" smtClean="0"/>
              <a:t>Chemicals in cosmetics: </a:t>
            </a:r>
            <a:r>
              <a:rPr lang="en-US" dirty="0"/>
              <a:t>All cosmetic companies in California are required to report their products (since 2005) if they could cause cancer, developmental birth defects, or harm the reproductive system. This dataset contains information about them: company names, chemical names, cosmetic types, date product was registered, date product was discontinued (if it was) </a:t>
            </a:r>
            <a:r>
              <a:rPr lang="en-US" dirty="0" smtClean="0"/>
              <a:t>etcetera. </a:t>
            </a:r>
            <a:endParaRPr lang="en-US" dirty="0"/>
          </a:p>
          <a:p>
            <a:pPr lvl="1"/>
            <a:r>
              <a:rPr lang="en-US" dirty="0" smtClean="0"/>
              <a:t>Target variable: </a:t>
            </a:r>
            <a:r>
              <a:rPr lang="en-US" dirty="0" err="1" smtClean="0"/>
              <a:t>isDiscontinued</a:t>
            </a:r>
            <a:r>
              <a:rPr lang="en-US" dirty="0" smtClean="0"/>
              <a:t> and/or Primary Category</a:t>
            </a:r>
          </a:p>
          <a:p>
            <a:pPr lvl="1"/>
            <a:r>
              <a:rPr lang="en-US" dirty="0" smtClean="0"/>
              <a:t>Dataset used for all classification algorithms (modules 3-5)</a:t>
            </a:r>
          </a:p>
        </p:txBody>
      </p:sp>
    </p:spTree>
    <p:extLst>
      <p:ext uri="{BB962C8B-B14F-4D97-AF65-F5344CB8AC3E}">
        <p14:creationId xmlns:p14="http://schemas.microsoft.com/office/powerpoint/2010/main" val="67515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Comparing classification algorithms</a:t>
            </a:r>
            <a:endParaRPr lang="en-US" dirty="0"/>
          </a:p>
        </p:txBody>
      </p:sp>
      <p:sp>
        <p:nvSpPr>
          <p:cNvPr id="3" name="Content Placeholder 2"/>
          <p:cNvSpPr>
            <a:spLocks noGrp="1"/>
          </p:cNvSpPr>
          <p:nvPr>
            <p:ph idx="1"/>
          </p:nvPr>
        </p:nvSpPr>
        <p:spPr>
          <a:xfrm>
            <a:off x="0" y="1325563"/>
            <a:ext cx="12192000" cy="5532436"/>
          </a:xfrm>
        </p:spPr>
        <p:txBody>
          <a:bodyPr>
            <a:normAutofit lnSpcReduction="10000"/>
          </a:bodyPr>
          <a:lstStyle/>
          <a:p>
            <a:r>
              <a:rPr lang="en-US" dirty="0" smtClean="0"/>
              <a:t>Numerical predictors</a:t>
            </a:r>
          </a:p>
          <a:p>
            <a:pPr lvl="1"/>
            <a:r>
              <a:rPr lang="en-US" dirty="0" smtClean="0"/>
              <a:t>K-NN: Slowest to run, no model</a:t>
            </a:r>
          </a:p>
          <a:p>
            <a:pPr lvl="2"/>
            <a:r>
              <a:rPr lang="en-US" dirty="0" smtClean="0"/>
              <a:t>My dataset wasn’t well suited to this as the numerical predictors weren’t very related to the target variables</a:t>
            </a:r>
          </a:p>
          <a:p>
            <a:pPr lvl="2"/>
            <a:r>
              <a:rPr lang="en-US" dirty="0" smtClean="0"/>
              <a:t>Predictions biased by data (higher proportion of one category level in dataset led to more predictions corresponding to that category level regardless of whether they were right or wrong)</a:t>
            </a:r>
          </a:p>
          <a:p>
            <a:pPr lvl="2"/>
            <a:r>
              <a:rPr lang="en-US" dirty="0" smtClean="0"/>
              <a:t>Almost eliminated category levels with lesser </a:t>
            </a:r>
          </a:p>
          <a:p>
            <a:r>
              <a:rPr lang="en-US" dirty="0" smtClean="0"/>
              <a:t>Categorical predictors</a:t>
            </a:r>
          </a:p>
          <a:p>
            <a:pPr lvl="1"/>
            <a:r>
              <a:rPr lang="en-US" dirty="0" smtClean="0"/>
              <a:t>Naïve Bayes</a:t>
            </a:r>
          </a:p>
          <a:p>
            <a:pPr lvl="2"/>
            <a:r>
              <a:rPr lang="en-US" dirty="0" smtClean="0"/>
              <a:t>Was better than k-NN</a:t>
            </a:r>
            <a:endParaRPr lang="en-US" dirty="0" smtClean="0"/>
          </a:p>
          <a:p>
            <a:r>
              <a:rPr lang="en-US" dirty="0" smtClean="0"/>
              <a:t>Numerical and/or categorical predictors</a:t>
            </a:r>
          </a:p>
          <a:p>
            <a:pPr lvl="1"/>
            <a:r>
              <a:rPr lang="en-US" dirty="0" smtClean="0"/>
              <a:t>Decision trees</a:t>
            </a:r>
          </a:p>
          <a:p>
            <a:pPr lvl="2"/>
            <a:r>
              <a:rPr lang="en-US" dirty="0" smtClean="0"/>
              <a:t>Worked best compared to other classification algorithms</a:t>
            </a:r>
          </a:p>
          <a:p>
            <a:pPr lvl="2"/>
            <a:r>
              <a:rPr lang="en-US" dirty="0" smtClean="0"/>
              <a:t>I think this was because it could use categorical and numerical data and deal with missing data unlike naïve </a:t>
            </a:r>
            <a:r>
              <a:rPr lang="en-US" dirty="0" err="1" smtClean="0"/>
              <a:t>bayes</a:t>
            </a:r>
            <a:endParaRPr lang="en-US" dirty="0" smtClean="0"/>
          </a:p>
          <a:p>
            <a:pPr lvl="1"/>
            <a:r>
              <a:rPr lang="en-US" dirty="0" smtClean="0"/>
              <a:t>Rule learning</a:t>
            </a:r>
          </a:p>
          <a:p>
            <a:pPr lvl="2"/>
            <a:r>
              <a:rPr lang="en-US" dirty="0" smtClean="0"/>
              <a:t>Was very inconsistent and </a:t>
            </a:r>
            <a:r>
              <a:rPr lang="en-US" dirty="0" err="1" smtClean="0"/>
              <a:t>werid</a:t>
            </a:r>
            <a:r>
              <a:rPr lang="en-US" dirty="0" smtClean="0"/>
              <a:t> with training error rates that were very high and test error rates that were very low and vice versa. </a:t>
            </a:r>
            <a:endParaRPr lang="en-US" dirty="0"/>
          </a:p>
        </p:txBody>
      </p:sp>
    </p:spTree>
    <p:extLst>
      <p:ext uri="{BB962C8B-B14F-4D97-AF65-F5344CB8AC3E}">
        <p14:creationId xmlns:p14="http://schemas.microsoft.com/office/powerpoint/2010/main" val="314172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Automobile insurance data: </a:t>
            </a:r>
            <a:endParaRPr lang="en-US" dirty="0"/>
          </a:p>
        </p:txBody>
      </p:sp>
      <p:sp>
        <p:nvSpPr>
          <p:cNvPr id="3" name="Content Placeholder 2"/>
          <p:cNvSpPr>
            <a:spLocks noGrp="1"/>
          </p:cNvSpPr>
          <p:nvPr>
            <p:ph idx="1"/>
          </p:nvPr>
        </p:nvSpPr>
        <p:spPr/>
        <p:txBody>
          <a:bodyPr/>
          <a:lstStyle/>
          <a:p>
            <a:pPr lvl="1"/>
            <a:r>
              <a:rPr lang="en-US" dirty="0" smtClean="0"/>
              <a:t>Target variable for supervised learning algorithms: normalized losses (relative average loss payment per insured vehicle year</a:t>
            </a:r>
          </a:p>
          <a:p>
            <a:pPr lvl="1"/>
            <a:r>
              <a:rPr lang="en-US" dirty="0" smtClean="0"/>
              <a:t>25 predictors involved</a:t>
            </a:r>
          </a:p>
          <a:p>
            <a:pPr lvl="1"/>
            <a:r>
              <a:rPr lang="en-US" dirty="0" smtClean="0"/>
              <a:t>Dataset used for regression, neural nets and support vectors, and clustering</a:t>
            </a:r>
          </a:p>
        </p:txBody>
      </p:sp>
    </p:spTree>
    <p:extLst>
      <p:ext uri="{BB962C8B-B14F-4D97-AF65-F5344CB8AC3E}">
        <p14:creationId xmlns:p14="http://schemas.microsoft.com/office/powerpoint/2010/main" val="23057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automobile insurance supervised learning algorithms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Regression:</a:t>
            </a:r>
          </a:p>
          <a:p>
            <a:pPr lvl="1"/>
            <a:r>
              <a:rPr lang="en-US" dirty="0" smtClean="0"/>
              <a:t>Adjusted R-squared value 0.745. </a:t>
            </a:r>
          </a:p>
          <a:p>
            <a:pPr lvl="1"/>
            <a:r>
              <a:rPr lang="en-US" dirty="0" smtClean="0"/>
              <a:t>Interesting that most highly significant *** predictors were categorical variables though regression is supposed to work best with numerical predictors. </a:t>
            </a:r>
            <a:endParaRPr lang="en-US" dirty="0" smtClean="0"/>
          </a:p>
          <a:p>
            <a:pPr lvl="1"/>
            <a:r>
              <a:rPr lang="en-US" dirty="0" smtClean="0"/>
              <a:t>Involves some work in deciding what parameters to keep in the model and which ones to leave. Also requires skill and experience to decide if parameters should be squared etc. </a:t>
            </a:r>
            <a:endParaRPr lang="en-US" dirty="0" smtClean="0"/>
          </a:p>
          <a:p>
            <a:r>
              <a:rPr lang="en-US" dirty="0" smtClean="0"/>
              <a:t>Neural nets:</a:t>
            </a:r>
          </a:p>
          <a:p>
            <a:pPr lvl="1"/>
            <a:r>
              <a:rPr lang="en-US" dirty="0" smtClean="0"/>
              <a:t>Correlation=0.69 with hidden =10; however went as low as 0.2 with different seed values therefore not reliable.</a:t>
            </a:r>
          </a:p>
          <a:p>
            <a:r>
              <a:rPr lang="en-US" dirty="0" smtClean="0"/>
              <a:t>Support vectors:</a:t>
            </a:r>
          </a:p>
          <a:p>
            <a:pPr lvl="1"/>
            <a:r>
              <a:rPr lang="en-US" dirty="0" smtClean="0"/>
              <a:t>67% correctly predicted data</a:t>
            </a:r>
          </a:p>
          <a:p>
            <a:pPr lvl="1"/>
            <a:r>
              <a:rPr lang="en-US" dirty="0" smtClean="0"/>
              <a:t>kernel = </a:t>
            </a:r>
            <a:r>
              <a:rPr lang="en-US" dirty="0" err="1" smtClean="0"/>
              <a:t>anovadot</a:t>
            </a:r>
            <a:endParaRPr lang="en-US" dirty="0" smtClean="0"/>
          </a:p>
          <a:p>
            <a:pPr lvl="1"/>
            <a:r>
              <a:rPr lang="en-US" dirty="0" smtClean="0"/>
              <a:t>Similar error rate with neural nets and more reliable</a:t>
            </a:r>
          </a:p>
          <a:p>
            <a:r>
              <a:rPr lang="en-US" dirty="0" smtClean="0"/>
              <a:t>I think none of the above were a very good choice for the data since analysis showed that the target variable was most influenced by the categorical variable: make, and all of the above algorithms are designed to work best with numerical predictors. </a:t>
            </a:r>
          </a:p>
        </p:txBody>
      </p:sp>
    </p:spTree>
    <p:extLst>
      <p:ext uri="{BB962C8B-B14F-4D97-AF65-F5344CB8AC3E}">
        <p14:creationId xmlns:p14="http://schemas.microsoft.com/office/powerpoint/2010/main" val="32630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Automobiles Insurance data: Clustering</a:t>
            </a:r>
            <a:endParaRPr lang="en-US" dirty="0"/>
          </a:p>
        </p:txBody>
      </p:sp>
      <p:sp>
        <p:nvSpPr>
          <p:cNvPr id="3" name="Content Placeholder 2"/>
          <p:cNvSpPr>
            <a:spLocks noGrp="1"/>
          </p:cNvSpPr>
          <p:nvPr>
            <p:ph idx="1"/>
          </p:nvPr>
        </p:nvSpPr>
        <p:spPr/>
        <p:txBody>
          <a:bodyPr>
            <a:normAutofit/>
          </a:bodyPr>
          <a:lstStyle/>
          <a:p>
            <a:r>
              <a:rPr lang="en-US" dirty="0" smtClean="0"/>
              <a:t>The results had a good range of clusters and the clusters were well spread out corresponding to the real data. (22 levels of “make”; k=22; spread obtained: 3-18). So things looked good.</a:t>
            </a:r>
          </a:p>
          <a:p>
            <a:r>
              <a:rPr lang="en-US" dirty="0" smtClean="0"/>
              <a:t>Disadvantage: Very good analysis of performance wasn’t possible from what we have learned so far, like with other supervised learning algorithms.</a:t>
            </a:r>
          </a:p>
          <a:p>
            <a:r>
              <a:rPr lang="en-US" dirty="0" smtClean="0"/>
              <a:t>However I think this was the most relevant algorithm to the dataset compared to other supervised learning algorithms since it seemed like “make” was the most important contributing factor in deciding normalized losses, and perhaps the clusters would best help predict the normalized </a:t>
            </a:r>
            <a:r>
              <a:rPr lang="en-US" dirty="0" smtClean="0"/>
              <a:t>losses </a:t>
            </a:r>
            <a:r>
              <a:rPr lang="en-US" dirty="0" smtClean="0"/>
              <a:t>with the use of other techniques.</a:t>
            </a:r>
            <a:endParaRPr lang="en-US" dirty="0"/>
          </a:p>
        </p:txBody>
      </p:sp>
    </p:spTree>
    <p:extLst>
      <p:ext uri="{BB962C8B-B14F-4D97-AF65-F5344CB8AC3E}">
        <p14:creationId xmlns:p14="http://schemas.microsoft.com/office/powerpoint/2010/main" val="363498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Rules dataset</a:t>
            </a:r>
            <a:endParaRPr lang="en-US" dirty="0"/>
          </a:p>
        </p:txBody>
      </p:sp>
      <p:sp>
        <p:nvSpPr>
          <p:cNvPr id="3" name="Content Placeholder 2"/>
          <p:cNvSpPr>
            <a:spLocks noGrp="1"/>
          </p:cNvSpPr>
          <p:nvPr>
            <p:ph idx="1"/>
          </p:nvPr>
        </p:nvSpPr>
        <p:spPr/>
        <p:txBody>
          <a:bodyPr/>
          <a:lstStyle/>
          <a:p>
            <a:r>
              <a:rPr lang="en-US" dirty="0" smtClean="0"/>
              <a:t>Microsoft web data: About the pages that users visit on the Microsoft website.</a:t>
            </a:r>
          </a:p>
          <a:p>
            <a:r>
              <a:rPr lang="en-US" dirty="0" smtClean="0"/>
              <a:t>Data required preprocessing to get into format that algorithm required.</a:t>
            </a:r>
          </a:p>
          <a:p>
            <a:r>
              <a:rPr lang="en-US" dirty="0" smtClean="0"/>
              <a:t>Obtained rules with good lift values however would need subject experts to know significance and importance of rules. </a:t>
            </a:r>
            <a:endParaRPr lang="en-US" dirty="0" smtClean="0"/>
          </a:p>
          <a:p>
            <a:endParaRPr lang="en-US" dirty="0"/>
          </a:p>
        </p:txBody>
      </p:sp>
    </p:spTree>
    <p:extLst>
      <p:ext uri="{BB962C8B-B14F-4D97-AF65-F5344CB8AC3E}">
        <p14:creationId xmlns:p14="http://schemas.microsoft.com/office/powerpoint/2010/main" val="33521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vs unsupervised learning algorithms</a:t>
            </a:r>
            <a:endParaRPr lang="en-US" dirty="0"/>
          </a:p>
        </p:txBody>
      </p:sp>
      <p:sp>
        <p:nvSpPr>
          <p:cNvPr id="3" name="Content Placeholder 2"/>
          <p:cNvSpPr>
            <a:spLocks noGrp="1"/>
          </p:cNvSpPr>
          <p:nvPr>
            <p:ph idx="1"/>
          </p:nvPr>
        </p:nvSpPr>
        <p:spPr/>
        <p:txBody>
          <a:bodyPr/>
          <a:lstStyle/>
          <a:p>
            <a:r>
              <a:rPr lang="en-US" dirty="0"/>
              <a:t>Both unsupervised learning algorithms can be used for very different purposes from supervised learning algorithms but they seem to require qualitative rather than quantitative judgment of performance which is slower.</a:t>
            </a:r>
          </a:p>
          <a:p>
            <a:endParaRPr lang="en-US" dirty="0"/>
          </a:p>
        </p:txBody>
      </p:sp>
    </p:spTree>
    <p:extLst>
      <p:ext uri="{BB962C8B-B14F-4D97-AF65-F5344CB8AC3E}">
        <p14:creationId xmlns:p14="http://schemas.microsoft.com/office/powerpoint/2010/main" val="34870025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104</TotalTime>
  <Words>628</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Machine Learning Final Presentation</vt:lpstr>
      <vt:lpstr>Classification Dataset</vt:lpstr>
      <vt:lpstr>Comparing classification algorithms</vt:lpstr>
      <vt:lpstr>Automobile insurance data: </vt:lpstr>
      <vt:lpstr>Comparing automobile insurance supervised learning algorithms</vt:lpstr>
      <vt:lpstr>Automobiles Insurance data: Clustering</vt:lpstr>
      <vt:lpstr>Association Rules dataset</vt:lpstr>
      <vt:lpstr>Supervised vs unsupervised learning algorithms</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Final Presentation</dc:title>
  <dc:creator>Bharill, Aaradhana</dc:creator>
  <cp:lastModifiedBy>Bharill, Aaradhana</cp:lastModifiedBy>
  <cp:revision>12</cp:revision>
  <dcterms:created xsi:type="dcterms:W3CDTF">2018-08-18T22:48:19Z</dcterms:created>
  <dcterms:modified xsi:type="dcterms:W3CDTF">2018-08-19T01:39:48Z</dcterms:modified>
</cp:coreProperties>
</file>