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6EEBF-FC0C-4F8C-A407-0EEE3DC13EA2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A528B-0C0C-4050-A502-24A8D49EE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068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131F-43D2-4504-86B9-5FFA165C3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E96EC-C59A-45B0-B568-23FFF2DEB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AA747-96A4-4BD6-8870-A3ACB918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ED68-FEF6-466D-ACD8-597644EB6C48}" type="datetime1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4EA03-1674-4AC8-A911-F8777F50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F33E-642B-401B-8E11-DD479B02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2AB-B11F-4785-86E8-F59CBDE4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9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1DDA-CD3B-40C9-AFEB-C6DC1E85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04B1A-7E2E-4A8C-97C9-1B9785D0B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A02D5-C744-4BC5-9542-F888D8EE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37AA-5D7F-4DF4-82F1-BE7D0260ED4D}" type="datetime1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09CC6-8C5E-469E-A2E1-1136E4B6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74FB2-1733-4131-9B18-B41B3CB6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2AB-B11F-4785-86E8-F59CBDE4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7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9CD7D-3A93-4829-902C-A911364DE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AF6A9-250A-4F14-873A-C3D400083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EDE1F-BFF6-4056-BC06-0F162ECD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2DAA-F84D-456D-A666-C7C0F3E44993}" type="datetime1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645C6-3C80-4148-9982-908FCD89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ED22-21B9-4EDE-B28F-7A477BA3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2AB-B11F-4785-86E8-F59CBDE4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28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AD5E-88D8-4E5E-82FE-97E934C8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2117-F005-4B1A-9E25-DEE6C434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8BEF-E9F5-4C4B-BD33-1E0D2133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8A06-331D-4AAF-AF32-DD2521B9DB5B}" type="datetime1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E8F9-8834-4ABB-A6F2-003C6FC6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A979F-18C0-4F91-A0CC-C6C08EB1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2AB-B11F-4785-86E8-F59CBDE4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9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AEE4-737E-456A-8D45-A4AEB675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54D42-5A8F-4297-9657-350387931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293BF-5FCC-4531-8E08-26B94328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32C2-9F1F-4721-96BF-41A3BDC912A6}" type="datetime1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655B7-829B-49F4-89EA-51077938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1116-9F1C-4D52-B06F-6948072A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2AB-B11F-4785-86E8-F59CBDE4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8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4078-82EC-4310-AB56-E16C756E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97B2-6A5A-4A89-9568-37990BD69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3333-3BA4-44A6-9A2F-FFF53A387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AA747-72A6-4507-8C8F-B201AC70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934E-BD19-4A24-B645-769AF77A7B0F}" type="datetime1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D62CA-9770-4EDF-80A4-3CBECB75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A1BC0-CC58-4911-8363-0791523F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2AB-B11F-4785-86E8-F59CBDE4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2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5308-C62D-4FA5-BB0F-9FF42C96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5F486-5738-4257-A6B9-9AF500BC5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3E800-D892-4994-9D38-018EA2334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AF7B0-C986-46B5-BD75-B7A057575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25C26-65B7-41E9-B3C4-64D71C288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1B136-3D5F-4593-9420-7B339850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C6D4-1CFB-4289-8B6A-33FA3B66D123}" type="datetime1">
              <a:rPr lang="en-IN" smtClean="0"/>
              <a:t>30-04-2022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2AEEF-4396-4504-BCD6-7EC25105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E296F-DC70-42C1-AB32-6C2BFD09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2AB-B11F-4785-86E8-F59CBDE4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9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8771-D7E7-44BF-B21F-BE9E340C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B0BE1-F9EB-40B7-9CFD-3B8D77F3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2EBE-7264-4C6B-AB56-77CDA259B105}" type="datetime1">
              <a:rPr lang="en-IN" smtClean="0"/>
              <a:t>30-04-2022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CF22F-C9A0-40D9-9E68-CF3A8FFB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03969-296E-4C06-8513-BACD2BB1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2AB-B11F-4785-86E8-F59CBDE4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25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51D33-1969-4C0D-A6FE-2C73823A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5B6E-CA35-4E5A-A1DA-A51BD5C357F2}" type="datetime1">
              <a:rPr lang="en-IN" smtClean="0"/>
              <a:t>30-04-2022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FB827-864E-4DB2-B3F6-7CEE5EA2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1815C-FBB4-48B2-92AD-B5E454C4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2AB-B11F-4785-86E8-F59CBDE4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7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6067-03AB-44A9-AEEF-1A518096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0DF6-3FDE-4A42-B1D5-75EE0D39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3DD59-130E-4F14-837A-BAC5B2B7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D3284-B343-437D-AE80-83BE8E4A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D89F-E3BD-486C-828C-3410A58D186C}" type="datetime1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FFB27-DD0D-4920-A12A-2523348C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53AE5-F5D3-4A5B-B5F6-401E43A5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2AB-B11F-4785-86E8-F59CBDE4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52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BFE5-645A-4987-BC15-EE65EE51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93DFF-68B0-4B9B-B4DB-7C38EAB5D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2CC71-BCAC-42BE-91F9-75E8DE977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5B272-8BFD-4C17-9EEF-77943E23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4954-E1DA-441F-8B41-6CD1BB0D99B1}" type="datetime1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2F13B-87E7-44FC-A148-FDAE9AA2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28ACC-1BDB-4E5C-B7B4-EA173E8C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2AB-B11F-4785-86E8-F59CBDE4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68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3AC14-BCC9-47A3-B430-32566C10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DF710-C627-4A4E-A123-6D44AA058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7CD9A-0E11-4084-81BE-023189BB9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3FBA3E5-CCB9-46B6-A421-ACF73A6837E2}" type="datetime1">
              <a:rPr lang="en-IN" smtClean="0"/>
              <a:t>30-04-2022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70E48-0E20-4111-990E-FDB1BF79F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IN"/>
              <a:t>CS6046: Multi-armed bandits (IIT Madras)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18143-6358-4882-B60F-33832E646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DB132AB-B11F-4785-86E8-F59CBDE4C59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23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F62DC6-3355-456B-B4B7-30968575AD78}"/>
              </a:ext>
            </a:extLst>
          </p:cNvPr>
          <p:cNvSpPr txBox="1"/>
          <p:nvPr/>
        </p:nvSpPr>
        <p:spPr>
          <a:xfrm>
            <a:off x="2667000" y="1981200"/>
            <a:ext cx="6858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Bandits: Learning Good Interventions via Causal Inference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Aaradhy Sirothia</a:t>
            </a:r>
          </a:p>
          <a:p>
            <a:pPr algn="ctr"/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Baibhabi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Patnaik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9C3DC-280B-8D88-0AF9-CBD82DC6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149948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EBE0-79D2-4EAF-9D56-3C90DE84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Example of causal bandit problem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D36F83-397F-4419-B3E5-D481176EF228}"/>
              </a:ext>
            </a:extLst>
          </p:cNvPr>
          <p:cNvSpPr/>
          <p:nvPr/>
        </p:nvSpPr>
        <p:spPr>
          <a:xfrm>
            <a:off x="842682" y="2214284"/>
            <a:ext cx="735105" cy="7351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</a:rPr>
              <a:t>Soil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916130-1569-4A6F-A4E9-6FE212A3F4E2}"/>
              </a:ext>
            </a:extLst>
          </p:cNvPr>
          <p:cNvSpPr/>
          <p:nvPr/>
        </p:nvSpPr>
        <p:spPr>
          <a:xfrm>
            <a:off x="2407023" y="2214283"/>
            <a:ext cx="735105" cy="7351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Times New Roman" panose="02020603050405020304" pitchFamily="18" charset="0"/>
              </a:rPr>
              <a:t>Temp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F90149-DF17-4B24-BF79-8005BE4EE601}"/>
              </a:ext>
            </a:extLst>
          </p:cNvPr>
          <p:cNvSpPr/>
          <p:nvPr/>
        </p:nvSpPr>
        <p:spPr>
          <a:xfrm>
            <a:off x="3971364" y="2214283"/>
            <a:ext cx="735105" cy="7351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atin typeface="Times New Roman" panose="02020603050405020304" pitchFamily="18" charset="0"/>
              </a:rPr>
              <a:t>Moisture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6EEA57-CE99-4329-A402-F89497A09DF2}"/>
              </a:ext>
            </a:extLst>
          </p:cNvPr>
          <p:cNvSpPr/>
          <p:nvPr/>
        </p:nvSpPr>
        <p:spPr>
          <a:xfrm>
            <a:off x="2407021" y="4114801"/>
            <a:ext cx="735105" cy="7351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Times New Roman" panose="02020603050405020304" pitchFamily="18" charset="0"/>
              </a:rPr>
              <a:t>Yield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F2913F-9C32-4440-8411-5A963B793C62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1210235" y="2949389"/>
            <a:ext cx="1564339" cy="1165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C707B5-20D9-402A-81E4-02EF6B06B36A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2774574" y="2949388"/>
            <a:ext cx="2" cy="1165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485BB2-6C75-4ED5-844C-D830A350AF0D}"/>
              </a:ext>
            </a:extLst>
          </p:cNvPr>
          <p:cNvCxnSpPr>
            <a:cxnSpLocks/>
          </p:cNvCxnSpPr>
          <p:nvPr/>
        </p:nvCxnSpPr>
        <p:spPr>
          <a:xfrm flipH="1">
            <a:off x="2774574" y="2949388"/>
            <a:ext cx="1564342" cy="1165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D5C30E0-A069-4293-8679-5E46E2034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96" y="2210642"/>
            <a:ext cx="1816414" cy="28059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4FAE53C-5900-4CCF-8E3A-A8C3129E5802}"/>
              </a:ext>
            </a:extLst>
          </p:cNvPr>
          <p:cNvSpPr txBox="1"/>
          <p:nvPr/>
        </p:nvSpPr>
        <p:spPr>
          <a:xfrm>
            <a:off x="6956616" y="2287544"/>
            <a:ext cx="46885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</a:rPr>
              <a:t>Objective</a:t>
            </a:r>
            <a:r>
              <a:rPr lang="en-IN" dirty="0">
                <a:latin typeface="Times New Roman" panose="02020603050405020304" pitchFamily="18" charset="0"/>
              </a:rPr>
              <a:t>: Optimise the yield of crop</a:t>
            </a:r>
          </a:p>
          <a:p>
            <a:endParaRPr lang="en-IN" dirty="0">
              <a:latin typeface="Times New Roman" panose="02020603050405020304" pitchFamily="18" charset="0"/>
            </a:endParaRPr>
          </a:p>
          <a:p>
            <a:pPr algn="l"/>
            <a:r>
              <a:rPr lang="en-IN" b="1" dirty="0">
                <a:latin typeface="Times New Roman" panose="02020603050405020304" pitchFamily="18" charset="0"/>
              </a:rPr>
              <a:t>Problem</a:t>
            </a:r>
            <a:r>
              <a:rPr lang="en-IN" dirty="0"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How might the farmer best experiment to identify the single, highest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yielding intervention in a limited number of seasons?</a:t>
            </a:r>
          </a:p>
          <a:p>
            <a:pPr algn="l"/>
            <a:endParaRPr lang="en-US" dirty="0">
              <a:latin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</a:rPr>
              <a:t>Limitations</a:t>
            </a:r>
            <a:r>
              <a:rPr lang="en-US" dirty="0">
                <a:latin typeface="Times New Roman" panose="02020603050405020304" pitchFamily="18" charset="0"/>
              </a:rPr>
              <a:t>: Performing explicit experiment is difficult</a:t>
            </a:r>
            <a:endParaRPr lang="en-IN" dirty="0">
              <a:latin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1E8515-5AFC-44EA-9BD0-3B6F1BC97982}"/>
              </a:ext>
            </a:extLst>
          </p:cNvPr>
          <p:cNvSpPr/>
          <p:nvPr/>
        </p:nvSpPr>
        <p:spPr>
          <a:xfrm>
            <a:off x="838200" y="2214283"/>
            <a:ext cx="735105" cy="7351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</a:rPr>
              <a:t>Soil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30F5D-7C60-4C0C-D272-77A67249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396434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07FDAC-C038-46E6-9C9B-8C985E298643}"/>
              </a:ext>
            </a:extLst>
          </p:cNvPr>
          <p:cNvSpPr txBox="1"/>
          <p:nvPr/>
        </p:nvSpPr>
        <p:spPr>
          <a:xfrm>
            <a:off x="534374" y="491245"/>
            <a:ext cx="111053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Example:</a:t>
            </a:r>
          </a:p>
          <a:p>
            <a:endParaRPr lang="en-IN" sz="1600" dirty="0">
              <a:latin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</a:rPr>
              <a:t>The farmer wants to know the intervention to maximize the crop yield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92C82-76E0-4C02-A9AF-362FAF5E73A0}"/>
              </a:ext>
            </a:extLst>
          </p:cNvPr>
          <p:cNvSpPr txBox="1"/>
          <p:nvPr/>
        </p:nvSpPr>
        <p:spPr>
          <a:xfrm>
            <a:off x="781878" y="1795666"/>
            <a:ext cx="234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</a:rPr>
              <a:t>Season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ABFB8-CD98-4026-8CD2-7E97FC251DC1}"/>
              </a:ext>
            </a:extLst>
          </p:cNvPr>
          <p:cNvSpPr txBox="1"/>
          <p:nvPr/>
        </p:nvSpPr>
        <p:spPr>
          <a:xfrm>
            <a:off x="3231873" y="1795666"/>
            <a:ext cx="234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</a:rPr>
              <a:t>Season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BD798-0E77-467F-8A8C-0A0C76C9B723}"/>
              </a:ext>
            </a:extLst>
          </p:cNvPr>
          <p:cNvSpPr txBox="1"/>
          <p:nvPr/>
        </p:nvSpPr>
        <p:spPr>
          <a:xfrm>
            <a:off x="5794512" y="1817315"/>
            <a:ext cx="234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</a:rPr>
              <a:t>Season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6F2B8-82FD-474F-B80B-790703720D72}"/>
              </a:ext>
            </a:extLst>
          </p:cNvPr>
          <p:cNvSpPr txBox="1"/>
          <p:nvPr/>
        </p:nvSpPr>
        <p:spPr>
          <a:xfrm>
            <a:off x="8507895" y="1795666"/>
            <a:ext cx="234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</a:rPr>
              <a:t>Season 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7AB3D-ABA9-4449-B5A3-5DB362ED07BA}"/>
              </a:ext>
            </a:extLst>
          </p:cNvPr>
          <p:cNvSpPr txBox="1"/>
          <p:nvPr/>
        </p:nvSpPr>
        <p:spPr>
          <a:xfrm>
            <a:off x="3710609" y="2312500"/>
            <a:ext cx="4611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</a:rPr>
              <a:t>Intervention: Fixing a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712EF-6B44-4EE8-9E93-310A13B62C63}"/>
              </a:ext>
            </a:extLst>
          </p:cNvPr>
          <p:cNvSpPr txBox="1"/>
          <p:nvPr/>
        </p:nvSpPr>
        <p:spPr>
          <a:xfrm>
            <a:off x="781878" y="2971796"/>
            <a:ext cx="21203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</a:rPr>
              <a:t>Temperature: Low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</a:rPr>
              <a:t>Nutrient: Low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</a:rPr>
              <a:t>Moisture: 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D658C-B859-4A5F-B975-F31D33C68329}"/>
              </a:ext>
            </a:extLst>
          </p:cNvPr>
          <p:cNvSpPr txBox="1"/>
          <p:nvPr/>
        </p:nvSpPr>
        <p:spPr>
          <a:xfrm>
            <a:off x="3344517" y="2991436"/>
            <a:ext cx="21203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</a:rPr>
              <a:t>Temperature: High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</a:rPr>
              <a:t>Nutrient: Low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</a:rPr>
              <a:t>Moisture: 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F1732-7C11-4F19-B0BB-43017C2530D7}"/>
              </a:ext>
            </a:extLst>
          </p:cNvPr>
          <p:cNvSpPr txBox="1"/>
          <p:nvPr/>
        </p:nvSpPr>
        <p:spPr>
          <a:xfrm>
            <a:off x="5907156" y="2992351"/>
            <a:ext cx="21203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</a:rPr>
              <a:t>Temperature: Low</a:t>
            </a:r>
          </a:p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</a:rPr>
              <a:t>Nutrient: High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</a:rPr>
              <a:t>Moisture: 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2367F-8D53-46FC-8F04-B1055C2AC537}"/>
              </a:ext>
            </a:extLst>
          </p:cNvPr>
          <p:cNvSpPr txBox="1"/>
          <p:nvPr/>
        </p:nvSpPr>
        <p:spPr>
          <a:xfrm>
            <a:off x="8620538" y="2991436"/>
            <a:ext cx="21203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</a:rPr>
              <a:t>Temperature: ?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</a:rPr>
              <a:t>Nutrient: ?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</a:rPr>
              <a:t>Moisture: 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AB3377-7573-4BC0-8A5D-B5DEFCF164C5}"/>
              </a:ext>
            </a:extLst>
          </p:cNvPr>
          <p:cNvCxnSpPr>
            <a:stCxn id="7" idx="2"/>
          </p:cNvCxnSpPr>
          <p:nvPr/>
        </p:nvCxnSpPr>
        <p:spPr>
          <a:xfrm flipH="1">
            <a:off x="5327374" y="2681832"/>
            <a:ext cx="689113" cy="45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A9685A-5379-41E4-9855-B1545D098BBF}"/>
              </a:ext>
            </a:extLst>
          </p:cNvPr>
          <p:cNvCxnSpPr>
            <a:stCxn id="7" idx="2"/>
          </p:cNvCxnSpPr>
          <p:nvPr/>
        </p:nvCxnSpPr>
        <p:spPr>
          <a:xfrm>
            <a:off x="6016487" y="2681832"/>
            <a:ext cx="79513" cy="77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150AB03-94C2-459A-8E2D-A15A11905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05" y="4533973"/>
            <a:ext cx="877048" cy="13595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B95290-E78A-4FD3-AC91-7F53F2287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166" y="4533974"/>
            <a:ext cx="877048" cy="13595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58B8F0-9254-4923-B632-63C7EBAF2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50" y="4550879"/>
            <a:ext cx="1172604" cy="1359587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3E760491-3BD6-4741-AB20-1EF3EAF4AE5F}"/>
              </a:ext>
            </a:extLst>
          </p:cNvPr>
          <p:cNvSpPr/>
          <p:nvPr/>
        </p:nvSpPr>
        <p:spPr>
          <a:xfrm>
            <a:off x="1643269" y="3914766"/>
            <a:ext cx="397566" cy="561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500E206-7127-4384-9EE8-51F12369E3F2}"/>
              </a:ext>
            </a:extLst>
          </p:cNvPr>
          <p:cNvSpPr/>
          <p:nvPr/>
        </p:nvSpPr>
        <p:spPr>
          <a:xfrm>
            <a:off x="4205907" y="3943672"/>
            <a:ext cx="397566" cy="561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1DF8232-1FD2-4DAD-B4B0-CCB21327E14E}"/>
              </a:ext>
            </a:extLst>
          </p:cNvPr>
          <p:cNvSpPr/>
          <p:nvPr/>
        </p:nvSpPr>
        <p:spPr>
          <a:xfrm>
            <a:off x="6768546" y="3959326"/>
            <a:ext cx="397566" cy="561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BA724E-1BB7-4B3D-92DE-69C11224FAAE}"/>
              </a:ext>
            </a:extLst>
          </p:cNvPr>
          <p:cNvSpPr txBox="1"/>
          <p:nvPr/>
        </p:nvSpPr>
        <p:spPr>
          <a:xfrm>
            <a:off x="907773" y="5845376"/>
            <a:ext cx="1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</a:rPr>
              <a:t>Reward: High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850CCD-7DF6-4A3F-B9E3-659956097F8D}"/>
              </a:ext>
            </a:extLst>
          </p:cNvPr>
          <p:cNvSpPr txBox="1"/>
          <p:nvPr/>
        </p:nvSpPr>
        <p:spPr>
          <a:xfrm>
            <a:off x="3470411" y="5848349"/>
            <a:ext cx="1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</a:rPr>
              <a:t>Reward: 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510166-3ADF-4F69-A240-A5B2B14AC59F}"/>
              </a:ext>
            </a:extLst>
          </p:cNvPr>
          <p:cNvSpPr txBox="1"/>
          <p:nvPr/>
        </p:nvSpPr>
        <p:spPr>
          <a:xfrm>
            <a:off x="6056243" y="5844694"/>
            <a:ext cx="1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</a:rPr>
              <a:t>Reward: 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B52EF4-B6EC-414F-B4D1-0ABC9A3879AD}"/>
              </a:ext>
            </a:extLst>
          </p:cNvPr>
          <p:cNvSpPr txBox="1"/>
          <p:nvPr/>
        </p:nvSpPr>
        <p:spPr>
          <a:xfrm>
            <a:off x="8620538" y="4556538"/>
            <a:ext cx="186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</a:rPr>
              <a:t>How to intervene?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ACE3C23-10E3-C845-75A4-74BBE6D6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7118"/>
            <a:ext cx="4114800" cy="365125"/>
          </a:xfrm>
        </p:spPr>
        <p:txBody>
          <a:bodyPr/>
          <a:lstStyle/>
          <a:p>
            <a:r>
              <a:rPr lang="en-IN" dirty="0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708588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2657C6-E3E7-4B19-80F0-9BA7C9FA4DAD}"/>
              </a:ext>
            </a:extLst>
          </p:cNvPr>
          <p:cNvSpPr txBox="1"/>
          <p:nvPr/>
        </p:nvSpPr>
        <p:spPr>
          <a:xfrm>
            <a:off x="662609" y="755374"/>
            <a:ext cx="889220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</a:rPr>
              <a:t>Notation and problem setting</a:t>
            </a:r>
          </a:p>
          <a:p>
            <a:endParaRPr lang="en-IN" sz="32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</a:rPr>
              <a:t>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</a:rPr>
              <a:t>Problem Setting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</a:rPr>
              <a:t>Assumed scenario of causal bandit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</a:rPr>
              <a:t>Input and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</a:rPr>
              <a:t>Relation to classical multi-armed bandit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9C4D5-AFC5-D617-014D-3D22F402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158240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87902C-54C8-4B16-AE5F-C437BF4326E5}"/>
                  </a:ext>
                </a:extLst>
              </p:cNvPr>
              <p:cNvSpPr txBox="1"/>
              <p:nvPr/>
            </p:nvSpPr>
            <p:spPr>
              <a:xfrm>
                <a:off x="583096" y="450574"/>
                <a:ext cx="11092069" cy="5120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44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Notation</a:t>
                </a:r>
                <a:endParaRPr lang="en-IN" sz="2800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  <a:p>
                <a:endParaRPr lang="en-IN" sz="28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800" dirty="0">
                    <a:latin typeface="Times New Roman" panose="02020603050405020304" pitchFamily="18" charset="0"/>
                  </a:rPr>
                  <a:t>Causal Model : Directed Acyclic Graph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</a:rPr>
                  <a:t>indicating causal relations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800" dirty="0">
                    <a:latin typeface="Times New Roman" panose="02020603050405020304" pitchFamily="18" charset="0"/>
                  </a:rPr>
                  <a:t>A set of random variables : </a:t>
                </a:r>
                <a14:m>
                  <m:oMath xmlns:m="http://schemas.openxmlformats.org/officeDocument/2006/math"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28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800" dirty="0">
                    <a:latin typeface="Times New Roman" panose="02020603050405020304" pitchFamily="18" charset="0"/>
                  </a:rPr>
                  <a:t>Parents of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IN" sz="28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800" dirty="0">
                    <a:latin typeface="Times New Roman" panose="02020603050405020304" pitchFamily="18" charset="0"/>
                  </a:rPr>
                  <a:t>A set of allowed actions: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IN" sz="2800" dirty="0">
                  <a:latin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800" dirty="0">
                    <a:latin typeface="Times New Roman" panose="02020603050405020304" pitchFamily="18" charset="0"/>
                  </a:rPr>
                  <a:t>An intervention: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IN" sz="2800" b="1" dirty="0">
                  <a:latin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800" dirty="0">
                    <a:latin typeface="Times New Roman" panose="02020603050405020304" pitchFamily="18" charset="0"/>
                  </a:rPr>
                  <a:t>Assigning the values </a:t>
                </a:r>
                <a14:m>
                  <m:oMath xmlns:m="http://schemas.openxmlformats.org/officeDocument/2006/math"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800" b="1" dirty="0">
                    <a:latin typeface="Times New Roman" panose="02020603050405020304" pitchFamily="18" charset="0"/>
                  </a:rPr>
                  <a:t> </a:t>
                </a:r>
                <a:r>
                  <a:rPr lang="en-IN" sz="2800" dirty="0">
                    <a:latin typeface="Times New Roman" panose="02020603050405020304" pitchFamily="18" charset="0"/>
                  </a:rPr>
                  <a:t>to the variables </a:t>
                </a:r>
                <a14:m>
                  <m:oMath xmlns:m="http://schemas.openxmlformats.org/officeDocument/2006/math"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IN" sz="2800" b="0" dirty="0">
                  <a:latin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800" dirty="0">
                    <a:latin typeface="Times New Roman" panose="02020603050405020304" pitchFamily="18" charset="0"/>
                  </a:rPr>
                  <a:t>Empty intervention is also included: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IN" sz="28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800" dirty="0">
                    <a:latin typeface="Times New Roman" panose="02020603050405020304" pitchFamily="18" charset="0"/>
                  </a:rPr>
                  <a:t>Expected reward for the action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IN" sz="28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800" dirty="0">
                    <a:latin typeface="Times New Roman" panose="02020603050405020304" pitchFamily="18" charset="0"/>
                  </a:rPr>
                  <a:t>Optimal expected reward: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func>
                  </m:oMath>
                </a14:m>
                <a:endParaRPr lang="en-IN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87902C-54C8-4B16-AE5F-C437BF432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96" y="450574"/>
                <a:ext cx="11092069" cy="5120376"/>
              </a:xfrm>
              <a:prstGeom prst="rect">
                <a:avLst/>
              </a:prstGeom>
              <a:blipFill>
                <a:blip r:embed="rId2"/>
                <a:stretch>
                  <a:fillRect l="-2254" t="-2381" b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8FA1F-919C-B9D2-24CE-5DBC1D21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354726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3B93E1-D47E-4960-94F2-B55F52C0E750}"/>
                  </a:ext>
                </a:extLst>
              </p:cNvPr>
              <p:cNvSpPr txBox="1"/>
              <p:nvPr/>
            </p:nvSpPr>
            <p:spPr>
              <a:xfrm>
                <a:off x="543339" y="530087"/>
                <a:ext cx="10853531" cy="5143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6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Scenario of causal bandit problem</a:t>
                </a:r>
              </a:p>
              <a:p>
                <a:endParaRPr lang="en-IN" sz="2400" dirty="0">
                  <a:latin typeface="Times New Roman" panose="02020603050405020304" pitchFamily="18" charset="0"/>
                </a:endParaRPr>
              </a:p>
              <a:p>
                <a:endParaRPr lang="en-IN" sz="24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</a:rPr>
                  <a:t>Causal bandit game proceeds over T rounds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</a:rPr>
                  <a:t>In round t, the learner intervenes by choosing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I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b="0" dirty="0"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The learner observes: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p>
                    </m:sSubSup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Sup>
                      <m:sSub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sz="2400" dirty="0">
                  <a:latin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</a:rPr>
                  <a:t>The binary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{0, 1}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IN" sz="24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</a:rPr>
                  <a:t>After T observations, the learner outputs an estimate of the optimal action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</a:rPr>
                  <a:t>The objective of the learner is to minimize the simple regret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</a:rPr>
                  <a:t> at the final round: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Sup>
                            <m:sSub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3B93E1-D47E-4960-94F2-B55F52C0E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9" y="530087"/>
                <a:ext cx="10853531" cy="5143844"/>
              </a:xfrm>
              <a:prstGeom prst="rect">
                <a:avLst/>
              </a:prstGeom>
              <a:blipFill>
                <a:blip r:embed="rId2"/>
                <a:stretch>
                  <a:fillRect l="-1684" t="-20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EEAFD-4D6B-B5E9-B0EC-64974247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235424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CB5552-C7B5-4A5F-BF97-4C492B3A3BCC}"/>
                  </a:ext>
                </a:extLst>
              </p:cNvPr>
              <p:cNvSpPr txBox="1"/>
              <p:nvPr/>
            </p:nvSpPr>
            <p:spPr>
              <a:xfrm>
                <a:off x="618565" y="591671"/>
                <a:ext cx="9897035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Relation to classical bandit problems</a:t>
                </a:r>
              </a:p>
              <a:p>
                <a:endParaRPr lang="en-IN" sz="24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</a:rPr>
                  <a:t>Classical K-armed bandit can be covered by causal bandit framework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4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4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4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4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4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4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</a:rPr>
                  <a:t> can take on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</a:rPr>
                  <a:t> values</a:t>
                </a:r>
              </a:p>
              <a:p>
                <a:endParaRPr lang="en-IN" sz="24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</a:rPr>
                  <a:t>The set of allowed actions: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{1, …,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4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N" sz="2400" dirty="0">
                    <a:latin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CB5552-C7B5-4A5F-BF97-4C492B3A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65" y="591671"/>
                <a:ext cx="9897035" cy="5386090"/>
              </a:xfrm>
              <a:prstGeom prst="rect">
                <a:avLst/>
              </a:prstGeom>
              <a:blipFill>
                <a:blip r:embed="rId2"/>
                <a:stretch>
                  <a:fillRect l="-1539" t="-1584" b="-15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50D2A5-6E03-49C3-AC63-F83B9D3F91E1}"/>
              </a:ext>
            </a:extLst>
          </p:cNvPr>
          <p:cNvSpPr/>
          <p:nvPr/>
        </p:nvSpPr>
        <p:spPr>
          <a:xfrm>
            <a:off x="1882588" y="2465294"/>
            <a:ext cx="1048871" cy="104887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BF8373-9077-4A3D-82B3-B3B3227B7E44}"/>
              </a:ext>
            </a:extLst>
          </p:cNvPr>
          <p:cNvSpPr/>
          <p:nvPr/>
        </p:nvSpPr>
        <p:spPr>
          <a:xfrm>
            <a:off x="4840941" y="2465294"/>
            <a:ext cx="1048871" cy="104887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CDC419-B6BB-4BA1-8DE5-C67A1E1357F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2931459" y="2989730"/>
            <a:ext cx="190948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E8A358-7329-BB94-8BE0-345A8ADB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82924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2414E4-311D-4C13-A6E7-0ACE53811D53}"/>
              </a:ext>
            </a:extLst>
          </p:cNvPr>
          <p:cNvSpPr txBox="1"/>
          <p:nvPr/>
        </p:nvSpPr>
        <p:spPr>
          <a:xfrm>
            <a:off x="717176" y="645459"/>
            <a:ext cx="9296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Proposed Methods</a:t>
            </a:r>
          </a:p>
          <a:p>
            <a:endParaRPr lang="en-IN" sz="2400" dirty="0">
              <a:latin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A special case of causal bandit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An algorithm for the special case: </a:t>
            </a:r>
            <a:r>
              <a:rPr lang="en-IN" sz="2400" b="1" dirty="0">
                <a:latin typeface="Times New Roman" panose="02020603050405020304" pitchFamily="18" charset="0"/>
              </a:rPr>
              <a:t>Parallel Bandit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b="1" dirty="0">
              <a:latin typeface="Times New Roman" panose="02020603050405020304" pitchFamily="18" charset="0"/>
            </a:endParaRPr>
          </a:p>
          <a:p>
            <a:pPr lvl="1"/>
            <a:endParaRPr lang="en-IN" sz="2400" b="1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General case of the causal bandit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An algorithm for the general problem: </a:t>
            </a:r>
            <a:r>
              <a:rPr lang="en-IN" sz="2400" b="1" dirty="0">
                <a:latin typeface="Times New Roman" panose="02020603050405020304" pitchFamily="18" charset="0"/>
              </a:rPr>
              <a:t>General Graph</a:t>
            </a:r>
            <a:endParaRPr lang="en-IN" sz="24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625B3-6BD7-6E49-7164-50C0F7DB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874764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089284-08FD-4915-8467-8801F14D4117}"/>
                  </a:ext>
                </a:extLst>
              </p:cNvPr>
              <p:cNvSpPr txBox="1"/>
              <p:nvPr/>
            </p:nvSpPr>
            <p:spPr>
              <a:xfrm>
                <a:off x="573741" y="378298"/>
                <a:ext cx="10479741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They start with a simple solution</a:t>
                </a:r>
              </a:p>
              <a:p>
                <a:endParaRPr lang="en-IN" sz="2400" dirty="0">
                  <a:latin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</a:rPr>
                  <a:t>A natural special case of causal bandit problem</a:t>
                </a:r>
              </a:p>
              <a:p>
                <a:endParaRPr lang="en-IN" sz="2400" dirty="0">
                  <a:latin typeface="Times New Roman" panose="02020603050405020304" pitchFamily="18" charset="0"/>
                </a:endParaRPr>
              </a:p>
              <a:p>
                <a:endParaRPr lang="en-IN" sz="2400" dirty="0">
                  <a:latin typeface="Times New Roman" panose="02020603050405020304" pitchFamily="18" charset="0"/>
                </a:endParaRPr>
              </a:p>
              <a:p>
                <a:endParaRPr lang="en-IN" sz="2400" dirty="0">
                  <a:latin typeface="Times New Roman" panose="02020603050405020304" pitchFamily="18" charset="0"/>
                </a:endParaRPr>
              </a:p>
              <a:p>
                <a:endParaRPr lang="en-IN" sz="2400" dirty="0">
                  <a:latin typeface="Times New Roman" panose="02020603050405020304" pitchFamily="18" charset="0"/>
                </a:endParaRPr>
              </a:p>
              <a:p>
                <a:endParaRPr lang="en-IN" sz="2400" dirty="0">
                  <a:latin typeface="Times New Roman" panose="02020603050405020304" pitchFamily="18" charset="0"/>
                </a:endParaRPr>
              </a:p>
              <a:p>
                <a:endParaRPr lang="en-IN" sz="24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</a:rPr>
                  <a:t> binary variables: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b="1" dirty="0">
                    <a:latin typeface="Times New Roman" panose="02020603050405020304" pitchFamily="18" charset="0"/>
                  </a:rPr>
                  <a:t> </a:t>
                </a:r>
                <a:r>
                  <a:rPr lang="en-IN" sz="2400" dirty="0">
                    <a:latin typeface="Times New Roman" panose="02020603050405020304" pitchFamily="18" charset="0"/>
                  </a:rPr>
                  <a:t>are independent causes of reward variable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endParaRPr lang="en-IN" sz="2400" b="1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</a:rPr>
                  <a:t>Allowed action in each round: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</a:rPr>
                  <a:t>Each intervention is allowed to only one variable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</a:rPr>
                  <a:t>The remaining variables are independently set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𝐵𝑒𝑟𝑛𝑜𝑢𝑙𝑙𝑖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IN" sz="2400" b="1" dirty="0">
                    <a:latin typeface="Times New Roman" panose="02020603050405020304" pitchFamily="18" charset="0"/>
                  </a:rPr>
                  <a:t> </a:t>
                </a:r>
                <a:r>
                  <a:rPr lang="en-IN" sz="2400" dirty="0">
                    <a:latin typeface="Times New Roman" panose="02020603050405020304" pitchFamily="18" charset="0"/>
                  </a:rPr>
                  <a:t>is the parameter of each Bernoulli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</a:rPr>
                  <a:t>The reward is determined by all variables: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089284-08FD-4915-8467-8801F14D4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1" y="378298"/>
                <a:ext cx="10479741" cy="6124754"/>
              </a:xfrm>
              <a:prstGeom prst="rect">
                <a:avLst/>
              </a:prstGeom>
              <a:blipFill>
                <a:blip r:embed="rId2"/>
                <a:stretch>
                  <a:fillRect l="-1454" t="-1393" b="-12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63A1211-6414-4744-9E1B-1D82A6529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541" y="2073489"/>
            <a:ext cx="4368859" cy="155721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1273-3A55-5F28-332D-82C75AAE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2757960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05A083-9185-4139-AEE5-A2A783BF9D53}"/>
                  </a:ext>
                </a:extLst>
              </p:cNvPr>
              <p:cNvSpPr txBox="1"/>
              <p:nvPr/>
            </p:nvSpPr>
            <p:spPr>
              <a:xfrm>
                <a:off x="555812" y="493059"/>
                <a:ext cx="11152094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Proposed method: Parallel Bandit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</a:rPr>
                  <a:t>Overview:</a:t>
                </a:r>
              </a:p>
              <a:p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</a:rPr>
                  <a:t>For the first half rounds, the learner chooses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</a:rPr>
                  <a:t>From the assumed causal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𝑑𝑜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</m:oMath>
                </a14:m>
                <a:endParaRPr lang="en-US" sz="2400" b="0" dirty="0">
                  <a:latin typeface="Times New Roman" panose="020206030504050203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latin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b="0" dirty="0">
                    <a:latin typeface="Times New Roman" panose="02020603050405020304" pitchFamily="18" charset="0"/>
                  </a:rPr>
                  <a:t> is large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b="0" dirty="0">
                    <a:latin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</a:rPr>
                  <a:t>may be observed often. Thus we can estimate the return well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</a:rPr>
                  <a:t>Else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latin typeface="Times New Roman" panose="02020603050405020304" pitchFamily="18" charset="0"/>
                  </a:rPr>
                  <a:t> is small,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latin typeface="Times New Roman" panose="02020603050405020304" pitchFamily="18" charset="0"/>
                  </a:rPr>
                  <a:t> may not be observed often. Thus estimates of their returns should be poor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</a:rPr>
                  <a:t>The remaining rounds are split to estimate the rewards for infrequently observed actions</a:t>
                </a:r>
                <a:endParaRPr lang="en-US" sz="2400" b="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05A083-9185-4139-AEE5-A2A783BF9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2" y="493059"/>
                <a:ext cx="11152094" cy="5386090"/>
              </a:xfrm>
              <a:prstGeom prst="rect">
                <a:avLst/>
              </a:prstGeom>
              <a:blipFill>
                <a:blip r:embed="rId2"/>
                <a:stretch>
                  <a:fillRect l="-1093" t="-1246" r="-8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286628C-41A5-4280-9E8E-DBB729545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649" y="854289"/>
            <a:ext cx="3078747" cy="10973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B72E9-7E03-C030-C302-1E941257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3878466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00FA97-57AC-499C-B871-731E6C576CF8}"/>
                  </a:ext>
                </a:extLst>
              </p:cNvPr>
              <p:cNvSpPr txBox="1"/>
              <p:nvPr/>
            </p:nvSpPr>
            <p:spPr>
              <a:xfrm>
                <a:off x="484094" y="488572"/>
                <a:ext cx="11071412" cy="5429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Proposed method: Parallel Bandit</a:t>
                </a:r>
              </a:p>
              <a:p>
                <a:endParaRPr lang="en-US" sz="2400" dirty="0">
                  <a:latin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</a:rPr>
                  <a:t>Measurement of number of rare actions</a:t>
                </a:r>
              </a:p>
              <a:p>
                <a:endParaRPr lang="en-US" sz="2400" dirty="0">
                  <a:latin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Times New Roman" panose="02020603050405020304" pitchFamily="18" charset="0"/>
                  </a:rPr>
                  <a:t>The difficulty of the problem depends of </a:t>
                </a:r>
                <a:r>
                  <a:rPr lang="en-US" sz="2600" b="1" dirty="0">
                    <a:latin typeface="Times New Roman" panose="02020603050405020304" pitchFamily="18" charset="0"/>
                  </a:rPr>
                  <a:t>q</a:t>
                </a:r>
                <a:r>
                  <a:rPr lang="en-US" sz="2600" dirty="0">
                    <a:latin typeface="Times New Roman" panose="02020603050405020304" pitchFamily="18" charset="0"/>
                  </a:rPr>
                  <a:t> (i.e. variables whose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b="1" dirty="0">
                    <a:latin typeface="Times New Roman" panose="02020603050405020304" pitchFamily="18" charset="0"/>
                  </a:rPr>
                  <a:t> </a:t>
                </a:r>
                <a:r>
                  <a:rPr lang="en-US" sz="2600" dirty="0">
                    <a:latin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b="1" dirty="0">
                    <a:latin typeface="Times New Roman" panose="02020603050405020304" pitchFamily="18" charset="0"/>
                  </a:rPr>
                  <a:t> </a:t>
                </a:r>
                <a:r>
                  <a:rPr lang="en-US" sz="2600" dirty="0">
                    <a:latin typeface="Times New Roman" panose="02020603050405020304" pitchFamily="18" charset="0"/>
                  </a:rPr>
                  <a:t>is small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6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 [2…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:</m:t>
                    </m:r>
                    <m:func>
                      <m:func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}&lt;</m:t>
                        </m:r>
                        <m:f>
                          <m:f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sz="2600" dirty="0">
                  <a:latin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</a:rPr>
                  <a:t> increases,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>
                    <a:latin typeface="Times New Roman" panose="02020603050405020304" pitchFamily="18" charset="0"/>
                  </a:rPr>
                  <a:t> decreases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6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Times New Roman" panose="02020603050405020304" pitchFamily="18" charset="0"/>
                  </a:rPr>
                  <a:t>They define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600" b="1" dirty="0">
                    <a:latin typeface="Times New Roman" panose="02020603050405020304" pitchFamily="18" charset="0"/>
                  </a:rPr>
                  <a:t> </a:t>
                </a:r>
                <a:r>
                  <a:rPr lang="en-US" sz="2600" dirty="0">
                    <a:latin typeface="Times New Roman" panose="02020603050405020304" pitchFamily="18" charset="0"/>
                  </a:rPr>
                  <a:t>as the number of “rare” actions: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00FA97-57AC-499C-B871-731E6C576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4" y="488572"/>
                <a:ext cx="11071412" cy="5429948"/>
              </a:xfrm>
              <a:prstGeom prst="rect">
                <a:avLst/>
              </a:prstGeom>
              <a:blipFill>
                <a:blip r:embed="rId2"/>
                <a:stretch>
                  <a:fillRect l="-1101" t="-11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460BD-1460-21C9-CFC8-F4A1F995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385664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DC015-1F86-4398-B0F2-E8210E13C324}"/>
              </a:ext>
            </a:extLst>
          </p:cNvPr>
          <p:cNvSpPr txBox="1"/>
          <p:nvPr/>
        </p:nvSpPr>
        <p:spPr>
          <a:xfrm>
            <a:off x="744071" y="475129"/>
            <a:ext cx="103721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Causal Bandits: Learning Good Interventions via Causal Inference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Finnan Lattimore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 Lattimore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D.Reid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5A6B1-D7E2-3BE5-B8F2-3F953808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273845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59A674-DF65-4B2D-8582-21A9FF802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98" y="1397414"/>
            <a:ext cx="8801884" cy="478212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FAA84-690D-9F01-1FE7-4D303F2D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2049214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8E0B6D-9A26-4DEB-8220-09EC0FC5A512}"/>
                  </a:ext>
                </a:extLst>
              </p:cNvPr>
              <p:cNvSpPr txBox="1"/>
              <p:nvPr/>
            </p:nvSpPr>
            <p:spPr>
              <a:xfrm>
                <a:off x="663388" y="600635"/>
                <a:ext cx="11241741" cy="5300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Regret and lower bounds for parallel bandits</a:t>
                </a:r>
              </a:p>
              <a:p>
                <a:endParaRPr lang="en-IN" dirty="0">
                  <a:latin typeface="Times New Roman" panose="02020603050405020304" pitchFamily="18" charset="0"/>
                </a:endParaRPr>
              </a:p>
              <a:p>
                <a:r>
                  <a:rPr lang="en-IN" b="1" dirty="0">
                    <a:latin typeface="Times New Roman" panose="02020603050405020304" pitchFamily="18" charset="0"/>
                  </a:rPr>
                  <a:t>Theorem 1</a:t>
                </a:r>
                <a:r>
                  <a:rPr lang="en-IN" dirty="0">
                    <a:latin typeface="Times New Roman" panose="02020603050405020304" pitchFamily="18" charset="0"/>
                  </a:rPr>
                  <a:t>. Parallel bandit algorithm satisfies</a:t>
                </a:r>
              </a:p>
              <a:p>
                <a:endParaRPr lang="en-IN" dirty="0">
                  <a:latin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</a:endParaRPr>
              </a:p>
              <a:p>
                <a:endParaRPr lang="en-IN" b="1" dirty="0">
                  <a:latin typeface="Times New Roman" panose="02020603050405020304" pitchFamily="18" charset="0"/>
                </a:endParaRPr>
              </a:p>
              <a:p>
                <a:r>
                  <a:rPr lang="en-IN" b="1" dirty="0">
                    <a:latin typeface="Times New Roman" panose="02020603050405020304" pitchFamily="18" charset="0"/>
                  </a:rPr>
                  <a:t>Theorem 2. </a:t>
                </a:r>
                <a:r>
                  <a:rPr lang="en-IN" dirty="0">
                    <a:latin typeface="Times New Roman" panose="02020603050405020304" pitchFamily="18" charset="0"/>
                  </a:rPr>
                  <a:t>For all T and </a:t>
                </a:r>
                <a:r>
                  <a:rPr lang="en-IN" b="1" dirty="0">
                    <a:latin typeface="Times New Roman" panose="02020603050405020304" pitchFamily="18" charset="0"/>
                  </a:rPr>
                  <a:t>q, </a:t>
                </a:r>
                <a:r>
                  <a:rPr lang="en-IN" dirty="0">
                    <a:latin typeface="Times New Roman" panose="02020603050405020304" pitchFamily="18" charset="0"/>
                  </a:rPr>
                  <a:t>there exist a reward function such that</a:t>
                </a:r>
              </a:p>
              <a:p>
                <a:endParaRPr lang="en-IN" b="1" dirty="0">
                  <a:latin typeface="Times New Roman" panose="02020603050405020304" pitchFamily="18" charset="0"/>
                </a:endParaRPr>
              </a:p>
              <a:p>
                <a:endParaRPr lang="en-IN" b="1" dirty="0">
                  <a:latin typeface="Times New Roman" panose="02020603050405020304" pitchFamily="18" charset="0"/>
                </a:endParaRPr>
              </a:p>
              <a:p>
                <a:endParaRPr lang="en-IN" b="1" dirty="0">
                  <a:latin typeface="Times New Roman" panose="02020603050405020304" pitchFamily="18" charset="0"/>
                </a:endParaRPr>
              </a:p>
              <a:p>
                <a:endParaRPr lang="en-IN" b="1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</a:rPr>
                  <a:t>Standard multi-armed algorithms must explore 2N actions, and achieve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</a:rPr>
                  <a:t>. Thus parallel bandit can outperform classical algorithms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8E0B6D-9A26-4DEB-8220-09EC0FC5A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88" y="600635"/>
                <a:ext cx="11241741" cy="5300554"/>
              </a:xfrm>
              <a:prstGeom prst="rect">
                <a:avLst/>
              </a:prstGeom>
              <a:blipFill>
                <a:blip r:embed="rId2"/>
                <a:stretch>
                  <a:fillRect l="-1139" t="-1266" b="-9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7FF0E51-A1F0-4397-AFE6-3E2016AD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047" y="1660214"/>
            <a:ext cx="7620660" cy="937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EDF9C5-DD1A-42DC-A8F5-673FB7D7E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664" y="3753672"/>
            <a:ext cx="2156647" cy="101354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33D51-3957-6F92-3115-3D1683FF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1962322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C17098-AA36-4E5E-98A5-A78AD6246BFC}"/>
                  </a:ext>
                </a:extLst>
              </p:cNvPr>
              <p:cNvSpPr txBox="1"/>
              <p:nvPr/>
            </p:nvSpPr>
            <p:spPr>
              <a:xfrm>
                <a:off x="645459" y="546847"/>
                <a:ext cx="9215717" cy="365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As for more general case</a:t>
                </a:r>
              </a:p>
              <a:p>
                <a:endParaRPr lang="en-IN" sz="2000" dirty="0">
                  <a:latin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</a:rPr>
                  <a:t>General problem where the causal graph structure is known, but arbitrary</a:t>
                </a:r>
              </a:p>
              <a:p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For general graph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If all the variables are observable causal distribution can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𝑑𝑜</m:t>
                            </m:r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𝒫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We can naively generalize parallel bandit  by applying this to express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in terms of observational quantities and playing the actions which have poor estimates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C17098-AA36-4E5E-98A5-A78AD6246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9" y="546847"/>
                <a:ext cx="9215717" cy="3651705"/>
              </a:xfrm>
              <a:prstGeom prst="rect">
                <a:avLst/>
              </a:prstGeom>
              <a:blipFill>
                <a:blip r:embed="rId2"/>
                <a:stretch>
                  <a:fillRect l="-1389" t="-1836" b="-20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1157C-D655-6831-2BA4-9D8D5C71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3557604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AEC797-33F3-4F60-B0D7-807F77AE30E4}"/>
                  </a:ext>
                </a:extLst>
              </p:cNvPr>
              <p:cNvSpPr txBox="1"/>
              <p:nvPr/>
            </p:nvSpPr>
            <p:spPr>
              <a:xfrm>
                <a:off x="537882" y="582706"/>
                <a:ext cx="9081247" cy="5479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Naive parallel bandits does not work in general cases</a:t>
                </a:r>
              </a:p>
              <a:p>
                <a:endParaRPr lang="en-IN" sz="2000" dirty="0">
                  <a:latin typeface="Times New Roman" panose="02020603050405020304" pitchFamily="18" charset="0"/>
                </a:endParaRPr>
              </a:p>
              <a:p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Consider a chain graph like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We can learn the reward for the interventions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simultaneously by selecting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However we will learn nothing by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in this case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Or considered a confounded graph like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𝑑𝑜</m:t>
                            </m:r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func>
                          <m:func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, no matter how large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is we cannot observe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IN" sz="2000" b="0" dirty="0">
                  <a:latin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Thus we cannot estimate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𝑑𝑜</m:t>
                            </m:r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sz="2000" b="0" dirty="0">
                  <a:latin typeface="Times New Roman" panose="02020603050405020304" pitchFamily="18" charset="0"/>
                </a:endParaRPr>
              </a:p>
              <a:p>
                <a:pPr lvl="1"/>
                <a:endParaRPr lang="en-IN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AEC797-33F3-4F60-B0D7-807F77AE3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82" y="582706"/>
                <a:ext cx="9081247" cy="5479064"/>
              </a:xfrm>
              <a:prstGeom prst="rect">
                <a:avLst/>
              </a:prstGeom>
              <a:blipFill>
                <a:blip r:embed="rId2"/>
                <a:stretch>
                  <a:fillRect l="-1342" t="-12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CDD567D-A15D-4757-9698-04FFB7237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587" y="2340655"/>
            <a:ext cx="2491956" cy="670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4C74DA-8D86-4181-ADCC-C52C25637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205" y="4424029"/>
            <a:ext cx="1821338" cy="121930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174FD-63B8-B9E2-1FDE-BD0F1F8F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3999382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B69F56-1D82-41E8-BE66-A49C7488C68A}"/>
                  </a:ext>
                </a:extLst>
              </p:cNvPr>
              <p:cNvSpPr txBox="1"/>
              <p:nvPr/>
            </p:nvSpPr>
            <p:spPr>
              <a:xfrm>
                <a:off x="502024" y="519953"/>
                <a:ext cx="11008658" cy="4412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Proposed Method: General Graphs</a:t>
                </a:r>
              </a:p>
              <a:p>
                <a:endParaRPr lang="en-IN" sz="2800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</a:rPr>
                  <a:t>An algorithm for the general graphs</a:t>
                </a:r>
              </a:p>
              <a:p>
                <a:endParaRPr lang="en-IN" sz="2000" dirty="0">
                  <a:latin typeface="Times New Roman" panose="02020603050405020304" pitchFamily="18" charset="0"/>
                </a:endParaRPr>
              </a:p>
              <a:p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To solve the general problem we need an estimator for each action that incorporates information obtained from other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Assumption: for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is known, but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is unknown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be a distribution on actions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𝒬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</m:t>
                    </m:r>
                    <m:nary>
                      <m:naryPr>
                        <m:chr m:val="∑"/>
                        <m:supHide m:val="on"/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⁡{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to be the mixture distribution over the interventions w.r.t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B69F56-1D82-41E8-BE66-A49C7488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24" y="519953"/>
                <a:ext cx="11008658" cy="4412746"/>
              </a:xfrm>
              <a:prstGeom prst="rect">
                <a:avLst/>
              </a:prstGeom>
              <a:blipFill>
                <a:blip r:embed="rId2"/>
                <a:stretch>
                  <a:fillRect l="-1107" t="-1381" b="-158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DC710-6872-E9DB-F13B-DC18738A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4014158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DDED4C1-A515-442F-919E-3B65DC6AF438}"/>
                  </a:ext>
                </a:extLst>
              </p:cNvPr>
              <p:cNvSpPr txBox="1"/>
              <p:nvPr/>
            </p:nvSpPr>
            <p:spPr>
              <a:xfrm>
                <a:off x="582707" y="627529"/>
                <a:ext cx="10838328" cy="5592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General graphs</a:t>
                </a:r>
              </a:p>
              <a:p>
                <a:endParaRPr lang="en-IN" sz="3200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IN" sz="2800" dirty="0">
                    <a:latin typeface="Times New Roman" panose="02020603050405020304" pitchFamily="18" charset="0"/>
                  </a:rPr>
                  <a:t>Overview </a:t>
                </a:r>
                <a:endParaRPr lang="en-IN" sz="2400" dirty="0">
                  <a:latin typeface="Times New Roman" panose="02020603050405020304" pitchFamily="18" charset="0"/>
                </a:endParaRPr>
              </a:p>
              <a:p>
                <a:endParaRPr lang="en-IN" sz="24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</a:rPr>
                  <a:t>First, sampling T actions by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</a:rPr>
                  <a:t> and using them to estimate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4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</a:rPr>
                  <a:t>For each action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</a:rPr>
                  <a:t>, they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𝒜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⁡{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𝒫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)|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den>
                    </m:f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</a:rPr>
                  <a:t> as the importance weight of the action,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</a:rPr>
                  <a:t> is the realization of X which are parents of 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4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</a:rPr>
                  <a:t>Next, estimating expected rewards for action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IN" sz="2400" b="0" dirty="0">
                  <a:latin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</a:rPr>
                  <a:t> is the constant parameter tuning the level of truncation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DDED4C1-A515-442F-919E-3B65DC6A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07" y="627529"/>
                <a:ext cx="10838328" cy="5592685"/>
              </a:xfrm>
              <a:prstGeom prst="rect">
                <a:avLst/>
              </a:prstGeom>
              <a:blipFill>
                <a:blip r:embed="rId2"/>
                <a:stretch>
                  <a:fillRect l="-1462" t="-1527" b="-1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2658B-4E15-289C-94EB-CE9ED722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1796067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57D0CD-4BED-4103-9A7D-CAC8D94B3665}"/>
              </a:ext>
            </a:extLst>
          </p:cNvPr>
          <p:cNvSpPr txBox="1"/>
          <p:nvPr/>
        </p:nvSpPr>
        <p:spPr>
          <a:xfrm>
            <a:off x="690282" y="74318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  <a:latin typeface="Times New Roman" panose="02020603050405020304" pitchFamily="18" charset="0"/>
              </a:rPr>
              <a:t>General 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944A8-E269-4811-8714-F8D3ED2E6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2" y="2486712"/>
            <a:ext cx="5504286" cy="36281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D3A8B8-92EE-4A47-B7E3-7D6E5FD6225D}"/>
              </a:ext>
            </a:extLst>
          </p:cNvPr>
          <p:cNvSpPr/>
          <p:nvPr/>
        </p:nvSpPr>
        <p:spPr>
          <a:xfrm>
            <a:off x="815788" y="3263153"/>
            <a:ext cx="5208494" cy="788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57F150-8D69-4639-9B7D-A5BBDD1B76B4}"/>
              </a:ext>
            </a:extLst>
          </p:cNvPr>
          <p:cNvSpPr/>
          <p:nvPr/>
        </p:nvSpPr>
        <p:spPr>
          <a:xfrm>
            <a:off x="815788" y="4123764"/>
            <a:ext cx="5208494" cy="155985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0B9CCE-ADF5-4D6C-860D-49F07177F551}"/>
                  </a:ext>
                </a:extLst>
              </p:cNvPr>
              <p:cNvSpPr txBox="1"/>
              <p:nvPr/>
            </p:nvSpPr>
            <p:spPr>
              <a:xfrm>
                <a:off x="6741502" y="3423602"/>
                <a:ext cx="422237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</a:rPr>
                  <a:t>Sample actions using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IN" b="0" dirty="0">
                  <a:latin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</a:endParaRPr>
              </a:p>
              <a:p>
                <a:r>
                  <a:rPr lang="en-IN" dirty="0">
                    <a:latin typeface="Times New Roman" panose="02020603050405020304" pitchFamily="18" charset="0"/>
                  </a:rPr>
                  <a:t>For each action, estimate expected rewards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0B9CCE-ADF5-4D6C-860D-49F07177F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502" y="3423602"/>
                <a:ext cx="4222377" cy="1477328"/>
              </a:xfrm>
              <a:prstGeom prst="rect">
                <a:avLst/>
              </a:prstGeom>
              <a:blipFill>
                <a:blip r:embed="rId3"/>
                <a:stretch>
                  <a:fillRect l="-1299" t="-2479" b="-5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C1DE4-AACD-F5EC-E5C1-371002CA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1636344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FCF914-5C87-4C7B-B635-5D0B091159D7}"/>
                  </a:ext>
                </a:extLst>
              </p:cNvPr>
              <p:cNvSpPr txBox="1"/>
              <p:nvPr/>
            </p:nvSpPr>
            <p:spPr>
              <a:xfrm>
                <a:off x="717176" y="753035"/>
                <a:ext cx="10363200" cy="438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Regret upper bound for general graphs</a:t>
                </a:r>
              </a:p>
              <a:p>
                <a:endParaRPr lang="en-IN" sz="2000" dirty="0">
                  <a:latin typeface="Times New Roman" panose="02020603050405020304" pitchFamily="18" charset="0"/>
                </a:endParaRPr>
              </a:p>
              <a:p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They define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as the measure of the difficulty of the problem: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N" sz="2000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I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𝒫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I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I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I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𝒫</m:t>
                                          </m:r>
                                        </m:e>
                                        <m:sub>
                                          <m:r>
                                            <a:rPr lang="en-I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I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sz="2000" b="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b="1" dirty="0">
                    <a:latin typeface="Times New Roman" panose="02020603050405020304" pitchFamily="18" charset="0"/>
                  </a:rPr>
                  <a:t>Theorem 3</a:t>
                </a:r>
                <a:r>
                  <a:rPr lang="en-IN" sz="2000" dirty="0">
                    <a:latin typeface="Times New Roman" panose="02020603050405020304" pitchFamily="18" charset="0"/>
                  </a:rPr>
                  <a:t>. The General graph algorithm is run with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⁡(2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𝒜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rad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the simple regret achieves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⁡(2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FCF914-5C87-4C7B-B635-5D0B09115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6" y="753035"/>
                <a:ext cx="10363200" cy="4382482"/>
              </a:xfrm>
              <a:prstGeom prst="rect">
                <a:avLst/>
              </a:prstGeom>
              <a:blipFill>
                <a:blip r:embed="rId2"/>
                <a:stretch>
                  <a:fillRect l="-1235" t="-1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0311C-F29B-AA1A-CFDD-104CB17C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2019915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66843C-AF1F-4845-B39D-6664CB77E383}"/>
                  </a:ext>
                </a:extLst>
              </p:cNvPr>
              <p:cNvSpPr txBox="1"/>
              <p:nvPr/>
            </p:nvSpPr>
            <p:spPr>
              <a:xfrm>
                <a:off x="663388" y="753035"/>
                <a:ext cx="10829365" cy="459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Choose the sampling distribution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IN" sz="2800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  <a:p>
                <a:endParaRPr lang="en-IN" sz="2000" dirty="0">
                  <a:latin typeface="Times New Roman" panose="02020603050405020304" pitchFamily="18" charset="0"/>
                </a:endParaRPr>
              </a:p>
              <a:p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General graph algorithm depends on a choice of sampling distribution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which is determined by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b="1" dirty="0">
                    <a:latin typeface="Times New Roman" panose="02020603050405020304" pitchFamily="18" charset="0"/>
                  </a:rPr>
                  <a:t>From theorem 3</a:t>
                </a:r>
                <a:r>
                  <a:rPr lang="en-IN" sz="2000" dirty="0">
                    <a:latin typeface="Times New Roman" panose="02020603050405020304" pitchFamily="18" charset="0"/>
                  </a:rPr>
                  <a:t>, the natural choice is the minimizer of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which leads to decrease the worst case regret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sz="2000" b="0" i="0" smtClean="0"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I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I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I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I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max</m:t>
                                              </m:r>
                                            </m:e>
                                            <m:lim>
                                              <m:r>
                                                <a:rPr lang="en-I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I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  <m:r>
                                                <a:rPr lang="en-I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𝒜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r>
                                            <a:rPr lang="en-I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𝔼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I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I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IN" sz="20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Pr</m:t>
                                                  </m:r>
                                                  <m:r>
                                                    <a:rPr lang="en-I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⁡{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I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I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𝒫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I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I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I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  <m:r>
                                                    <a:rPr lang="en-I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)|</m:t>
                                                  </m:r>
                                                  <m:r>
                                                    <a:rPr lang="en-I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I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}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I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  <m:r>
                                                    <a:rPr lang="en-I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{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I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I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𝒫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I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I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I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𝑋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I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}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lang="en-I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I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arg</m:t>
                                              </m:r>
                                            </m:fName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I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limLow>
                                                    <m:limLowPr>
                                                      <m:ctrlPr>
                                                        <a:rPr lang="en-I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limLow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IN" sz="2000" b="0" i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min</m:t>
                                                      </m:r>
                                                    </m:e>
                                                    <m:lim>
                                                      <m:r>
                                                        <a:rPr lang="en-I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lim>
                                                  </m:limLow>
                                                </m:fName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I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limLow>
                                                        <m:limLowPr>
                                                          <m:ctrlPr>
                                                            <a:rPr lang="en-IN" sz="2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limLow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en-IN" sz="2000" b="0" i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max</m:t>
                                                          </m:r>
                                                        </m:e>
                                                        <m:lim>
                                                          <m:r>
                                                            <a:rPr lang="en-IN" sz="2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</m:t>
                                                          </m:r>
                                                          <m:r>
                                                            <a:rPr lang="en-IN" sz="2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𝜖</m:t>
                                                          </m:r>
                                                          <m:r>
                                                            <a:rPr lang="en-IN" sz="2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𝒜</m:t>
                                                          </m:r>
                                                        </m:lim>
                                                      </m:limLow>
                                                    </m:fNam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IN" sz="2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IN" sz="2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IN" sz="2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</m:t>
                                                          </m:r>
                                                        </m:sub>
                                                      </m:sSub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IN" sz="2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n-IN" sz="20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en-IN" sz="2000" b="0" i="0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Pr</m:t>
                                                              </m:r>
                                                              <m:r>
                                                                <a:rPr lang="en-IN" sz="20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⁡{</m:t>
                                                              </m:r>
                                                              <m:sSub>
                                                                <m:sSubPr>
                                                                  <m:ctrlPr>
                                                                    <a:rPr lang="en-IN" sz="2000" b="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bPr>
                                                                <m:e>
                                                                  <m:r>
                                                                    <a:rPr lang="en-IN" sz="2000" b="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𝒫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en-IN" sz="2000" b="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𝑌</m:t>
                                                                  </m:r>
                                                                </m:sub>
                                                              </m:sSub>
                                                              <m:r>
                                                                <a:rPr lang="en-IN" sz="20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(</m:t>
                                                              </m:r>
                                                              <m:r>
                                                                <a:rPr lang="en-IN" sz="20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𝑋</m:t>
                                                              </m:r>
                                                              <m:r>
                                                                <a:rPr lang="en-IN" sz="20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)|</m:t>
                                                              </m:r>
                                                              <m:r>
                                                                <a:rPr lang="en-IN" sz="20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𝑎</m:t>
                                                              </m:r>
                                                              <m:r>
                                                                <a:rPr lang="en-IN" sz="20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}</m:t>
                                                              </m:r>
                                                            </m:num>
                                                            <m:den>
                                                              <m:nary>
                                                                <m:naryPr>
                                                                  <m:chr m:val="∑"/>
                                                                  <m:supHide m:val="on"/>
                                                                  <m:ctrlPr>
                                                                    <a:rPr lang="en-IN" sz="2000" b="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naryPr>
                                                                <m:sub>
                                                                  <m:r>
                                                                    <a:rPr lang="en-IN" sz="2000" b="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𝑏</m:t>
                                                                  </m:r>
                                                                  <m:r>
                                                                    <a:rPr lang="en-IN" sz="2000" b="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𝜖</m:t>
                                                                  </m:r>
                                                                  <m:r>
                                                                    <a:rPr lang="en-IN" sz="2000" b="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𝒜</m:t>
                                                                  </m:r>
                                                                </m:sub>
                                                                <m:sup/>
                                                                <m:e>
                                                                  <m:sSub>
                                                                    <m:sSubPr>
                                                                      <m:ctrlPr>
                                                                        <a:rPr lang="en-IN" sz="2000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bPr>
                                                                    <m:e>
                                                                      <m:r>
                                                                        <a:rPr lang="en-IN" sz="2000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𝜂</m:t>
                                                                      </m:r>
                                                                    </m:e>
                                                                    <m:sub>
                                                                      <m:r>
                                                                        <a:rPr lang="en-IN" sz="2000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𝑏</m:t>
                                                                      </m:r>
                                                                    </m:sub>
                                                                  </m:sSub>
                                                                  <m:r>
                                                                    <m:rPr>
                                                                      <m:sty m:val="p"/>
                                                                    </m:rPr>
                                                                    <a:rPr lang="en-IN" sz="2000" b="0" i="0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Pr</m:t>
                                                                  </m:r>
                                                                  <m:r>
                                                                    <a:rPr lang="en-IN" sz="2000" b="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⁡{</m:t>
                                                                  </m:r>
                                                                  <m:sSub>
                                                                    <m:sSubPr>
                                                                      <m:ctrlPr>
                                                                        <a:rPr lang="en-IN" sz="2000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bPr>
                                                                    <m:e>
                                                                      <m:r>
                                                                        <a:rPr lang="en-IN" sz="2000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𝒫</m:t>
                                                                      </m:r>
                                                                    </m:e>
                                                                    <m:sub>
                                                                      <m:r>
                                                                        <a:rPr lang="en-IN" sz="2000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𝑌</m:t>
                                                                      </m:r>
                                                                    </m:sub>
                                                                  </m:sSub>
                                                                  <m:d>
                                                                    <m:dPr>
                                                                      <m:ctrlPr>
                                                                        <a:rPr lang="en-IN" sz="2000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dPr>
                                                                    <m:e>
                                                                      <m:r>
                                                                        <a:rPr lang="en-IN" sz="2000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𝑋</m:t>
                                                                      </m:r>
                                                                    </m:e>
                                                                  </m:d>
                                                                  <m:r>
                                                                    <a:rPr lang="en-IN" sz="2000" b="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}</m:t>
                                                                  </m:r>
                                                                </m:e>
                                                              </m:nary>
                                                            </m:den>
                                                          </m:f>
                                                        </m:e>
                                                      </m:d>
                                                    </m:e>
                                                  </m:func>
                                                </m:e>
                                              </m:func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is convex in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, the minimization problem can be handled using convex optimization technique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IN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66843C-AF1F-4845-B39D-6664CB77E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88" y="753035"/>
                <a:ext cx="10829365" cy="4593693"/>
              </a:xfrm>
              <a:prstGeom prst="rect">
                <a:avLst/>
              </a:prstGeom>
              <a:blipFill>
                <a:blip r:embed="rId2"/>
                <a:stretch>
                  <a:fillRect l="-1182" t="-1461" r="-282" b="-15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79A98-5BB0-11FA-013C-8663CAAA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2634237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9B22B-2D12-4094-97A4-BACE44C09E44}"/>
              </a:ext>
            </a:extLst>
          </p:cNvPr>
          <p:cNvSpPr txBox="1"/>
          <p:nvPr/>
        </p:nvSpPr>
        <p:spPr>
          <a:xfrm>
            <a:off x="726141" y="636494"/>
            <a:ext cx="1046181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Experiment:</a:t>
            </a:r>
          </a:p>
          <a:p>
            <a:endParaRPr lang="en-IN" sz="2400" dirty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Comparing with classical algorithm</a:t>
            </a:r>
          </a:p>
          <a:p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Comparing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Successive Reject algorithm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Repeatedly sample the worst arms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Thompson Sampling: stochastic method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Thompson Sampling for arm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Upper Confidence Bound (UCB): deterministic method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Calculate upper confidence bound of the estimated rewards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DDDA9-DC65-4931-6210-B70BA509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262319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12ED1F-C089-4011-8BB9-5517D7B6A4F5}"/>
              </a:ext>
            </a:extLst>
          </p:cNvPr>
          <p:cNvSpPr txBox="1"/>
          <p:nvPr/>
        </p:nvSpPr>
        <p:spPr>
          <a:xfrm>
            <a:off x="968188" y="690282"/>
            <a:ext cx="98522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process are commonly framed in bandit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drug testing, policy testing, …</a:t>
            </a:r>
          </a:p>
          <a:p>
            <a:pPr lvl="1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framework, single action from pre-determined set are repeatedly performed in order to evaluate their effectiveness via feedback rewards.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proposed a generalization of the standard model.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the rewards, learner can observe the values of covariates drawn from a causal model.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9C203-D89A-1132-D88F-3ADD3412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3233813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D062CC-8E3B-450E-847F-BCC766B7E8A2}"/>
                  </a:ext>
                </a:extLst>
              </p:cNvPr>
              <p:cNvSpPr txBox="1"/>
              <p:nvPr/>
            </p:nvSpPr>
            <p:spPr>
              <a:xfrm>
                <a:off x="717176" y="672353"/>
                <a:ext cx="10533530" cy="5552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Experiment:</a:t>
                </a:r>
              </a:p>
              <a:p>
                <a:endParaRPr lang="en-IN" sz="2000" dirty="0">
                  <a:latin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</a:rPr>
                  <a:t>Underlying model</a:t>
                </a:r>
              </a:p>
              <a:p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A model: (unknown to the algorithms)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𝐵𝑒𝑟𝑛𝑜𝑢𝑙𝑖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2000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𝐵𝑒𝑟𝑛𝑜𝑢𝑙𝑖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Expected rewards: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Optimal intervention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IN" sz="2000" b="0" dirty="0">
                  <a:latin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For other actions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They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𝐵𝑒𝑟𝑛𝑜𝑢𝑙𝑖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D062CC-8E3B-450E-847F-BCC766B7E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6" y="672353"/>
                <a:ext cx="10533530" cy="5552930"/>
              </a:xfrm>
              <a:prstGeom prst="rect">
                <a:avLst/>
              </a:prstGeom>
              <a:blipFill>
                <a:blip r:embed="rId2"/>
                <a:stretch>
                  <a:fillRect l="-1215" t="-10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75FCD44-DBAB-4D4A-AF40-B492EF06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391" y="672353"/>
            <a:ext cx="3848433" cy="830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7F96D907-88B2-4C92-99FC-C268B1E78F4C}"/>
                  </a:ext>
                </a:extLst>
              </p:cNvPr>
              <p:cNvSpPr/>
              <p:nvPr/>
            </p:nvSpPr>
            <p:spPr>
              <a:xfrm>
                <a:off x="8935237" y="4103243"/>
                <a:ext cx="1562433" cy="1087322"/>
              </a:xfrm>
              <a:prstGeom prst="wedgeRectCallout">
                <a:avLst>
                  <a:gd name="adj1" fmla="val -211915"/>
                  <a:gd name="adj2" fmla="val -97371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>
                  <a:solidFill>
                    <a:sysClr val="windowText" lastClr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7F96D907-88B2-4C92-99FC-C268B1E7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237" y="4103243"/>
                <a:ext cx="1562433" cy="1087322"/>
              </a:xfrm>
              <a:prstGeom prst="wedgeRectCallout">
                <a:avLst>
                  <a:gd name="adj1" fmla="val -211915"/>
                  <a:gd name="adj2" fmla="val -97371"/>
                </a:avLst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4DFDF-A73B-5628-AB1D-FE127F0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1763915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54A04C-F59C-408A-B286-63E6FBB2ECC1}"/>
              </a:ext>
            </a:extLst>
          </p:cNvPr>
          <p:cNvSpPr txBox="1"/>
          <p:nvPr/>
        </p:nvSpPr>
        <p:spPr>
          <a:xfrm>
            <a:off x="609600" y="681318"/>
            <a:ext cx="97267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Experiment result:</a:t>
            </a:r>
          </a:p>
          <a:p>
            <a:endParaRPr lang="en-IN" sz="2000" dirty="0">
              <a:latin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</a:rPr>
              <a:t>Fix #variables N and #total rounds T</a:t>
            </a:r>
          </a:p>
          <a:p>
            <a:endParaRPr lang="en-IN" sz="2000" dirty="0"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DA5CC-8E34-47CA-88BD-2A70A38A9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3885"/>
            <a:ext cx="4054191" cy="4435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561E8E-D4DE-472E-AC99-A7A27B1C1E77}"/>
              </a:ext>
            </a:extLst>
          </p:cNvPr>
          <p:cNvSpPr txBox="1"/>
          <p:nvPr/>
        </p:nvSpPr>
        <p:spPr>
          <a:xfrm>
            <a:off x="5936779" y="2921168"/>
            <a:ext cx="4329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As m approaches N, the causal algorithm obtain less knowledge of the structure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E9E3D-0EE5-74B0-41F7-7DECEF71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823725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13BEC6-6D11-4BF6-951D-12886C90605A}"/>
                  </a:ext>
                </a:extLst>
              </p:cNvPr>
              <p:cNvSpPr txBox="1"/>
              <p:nvPr/>
            </p:nvSpPr>
            <p:spPr>
              <a:xfrm>
                <a:off x="609600" y="681318"/>
                <a:ext cx="972670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Experiment result:</a:t>
                </a:r>
              </a:p>
              <a:p>
                <a:endParaRPr lang="en-IN" sz="2000" dirty="0">
                  <a:latin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</a:rPr>
                  <a:t>Fix #variables N to 50 and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to 0.3</a:t>
                </a:r>
              </a:p>
              <a:p>
                <a:endParaRPr lang="en-IN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13BEC6-6D11-4BF6-951D-12886C906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81318"/>
                <a:ext cx="9726706" cy="1446550"/>
              </a:xfrm>
              <a:prstGeom prst="rect">
                <a:avLst/>
              </a:prstGeom>
              <a:blipFill>
                <a:blip r:embed="rId2"/>
                <a:stretch>
                  <a:fillRect l="-1253" t="-4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6F4209-801D-43FA-814B-E10D4A2B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27868"/>
            <a:ext cx="3932261" cy="4214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4AB92-7560-4C21-9B66-B8683505EEC9}"/>
              </a:ext>
            </a:extLst>
          </p:cNvPr>
          <p:cNvSpPr txBox="1"/>
          <p:nvPr/>
        </p:nvSpPr>
        <p:spPr>
          <a:xfrm>
            <a:off x="5549152" y="2330824"/>
            <a:ext cx="4787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For sufficiently large T, the regret decays exponentially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Causal algorithm have observed a greater effective number of samples for a given 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CE6D7-F102-4EBF-D4B7-7CA49B43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1655155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897685-1A17-4AA8-B2AA-276A72AEDAA2}"/>
              </a:ext>
            </a:extLst>
          </p:cNvPr>
          <p:cNvSpPr txBox="1"/>
          <p:nvPr/>
        </p:nvSpPr>
        <p:spPr>
          <a:xfrm>
            <a:off x="609600" y="681318"/>
            <a:ext cx="97267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Summary and future work:</a:t>
            </a:r>
          </a:p>
          <a:p>
            <a:endParaRPr lang="en-IN" sz="2400" dirty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</a:rPr>
              <a:t>Summary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They define causal bandit problem, the new bandit problem under causal relations among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They propose algorithms for the causal bandit problem and analyse the simple regret bounds.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</a:rPr>
              <a:t>Future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Finding an algorithm that only requires the causal graph and lower bounds for its simple regret in the general case</a:t>
            </a:r>
          </a:p>
          <a:p>
            <a:endParaRPr lang="en-IN" sz="2400" dirty="0">
              <a:latin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9A7D6-EDF3-C40C-A946-2A44A1D2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2601532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59D0BB-DE79-4D1B-BF63-DBF00C138BBB}"/>
              </a:ext>
            </a:extLst>
          </p:cNvPr>
          <p:cNvSpPr txBox="1"/>
          <p:nvPr/>
        </p:nvSpPr>
        <p:spPr>
          <a:xfrm>
            <a:off x="3993776" y="3044279"/>
            <a:ext cx="4204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</a:rPr>
              <a:t>Thank You!!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11579-6433-0B1B-F3EA-D4C765C9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182637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ACA566-34C1-48D0-A69F-8EA5BBDCDDF7}"/>
              </a:ext>
            </a:extLst>
          </p:cNvPr>
          <p:cNvSpPr txBox="1"/>
          <p:nvPr/>
        </p:nvSpPr>
        <p:spPr>
          <a:xfrm>
            <a:off x="735106" y="726141"/>
            <a:ext cx="1062317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Background: Causal Model</a:t>
            </a:r>
          </a:p>
          <a:p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Causal models are commonly used in situations where explicit experiment is difficult.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Example: predicting the effect of changes to childcare subsidies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Causal Inference allows the outcome of an intervention to be predicated without explicitly performing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Causal model may be given as a graph which shows the causal structure between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29E16-CE37-B868-932D-D913B856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296609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C84A6-9B5A-4974-82BE-63421864051F}"/>
              </a:ext>
            </a:extLst>
          </p:cNvPr>
          <p:cNvSpPr txBox="1"/>
          <p:nvPr/>
        </p:nvSpPr>
        <p:spPr>
          <a:xfrm>
            <a:off x="779929" y="797859"/>
            <a:ext cx="10479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“Correlation does not means causation”</a:t>
            </a: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4B2E7-13DC-4099-88CB-6192E4EC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4" y="1775012"/>
            <a:ext cx="5154706" cy="46185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55A8EB-6800-4162-9789-6F3555DB1854}"/>
              </a:ext>
            </a:extLst>
          </p:cNvPr>
          <p:cNvSpPr txBox="1"/>
          <p:nvPr/>
        </p:nvSpPr>
        <p:spPr>
          <a:xfrm>
            <a:off x="6096000" y="2106706"/>
            <a:ext cx="4984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92D050"/>
                </a:solidFill>
                <a:latin typeface="Times New Roman" panose="02020603050405020304" pitchFamily="18" charset="0"/>
              </a:rPr>
              <a:t>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The countries which have large amount of chocolate consumption have many novel prizes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Causation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If the amount of chocolate consumption increase the number of novel prize also increase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4A26F-5E1D-4D66-DDA8-30BCE9D4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56629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9E6BBA-AC5A-492E-BEF4-8EA22082E033}"/>
              </a:ext>
            </a:extLst>
          </p:cNvPr>
          <p:cNvSpPr txBox="1"/>
          <p:nvPr/>
        </p:nvSpPr>
        <p:spPr>
          <a:xfrm>
            <a:off x="851647" y="735106"/>
            <a:ext cx="8157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Underlying causal relationship give rise to correlation</a:t>
            </a: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ABDA2-7723-40D9-A90A-F7C851909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47" y="1411741"/>
            <a:ext cx="4544118" cy="5039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CC3579-909C-44D4-841F-87DD01794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176" y="1832887"/>
            <a:ext cx="5154706" cy="461854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AF741-8B38-699D-92DE-7B72D6FA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354180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AA1313-9C00-4489-8B56-8B92543D3529}"/>
                  </a:ext>
                </a:extLst>
              </p:cNvPr>
              <p:cNvSpPr txBox="1"/>
              <p:nvPr/>
            </p:nvSpPr>
            <p:spPr>
              <a:xfrm>
                <a:off x="530087" y="490330"/>
                <a:ext cx="10986052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Frameworks of the causal model:</a:t>
                </a:r>
              </a:p>
              <a:p>
                <a:endParaRPr lang="en-IN" sz="2000" dirty="0">
                  <a:latin typeface="Times New Roman" panose="02020603050405020304" pitchFamily="18" charset="0"/>
                </a:endParaRPr>
              </a:p>
              <a:p>
                <a:r>
                  <a:rPr lang="en-IN" sz="2400" b="1" dirty="0">
                    <a:latin typeface="Times New Roman" panose="02020603050405020304" pitchFamily="18" charset="0"/>
                  </a:rPr>
                  <a:t>Rubin’s and Pearl’s Frameworks</a:t>
                </a:r>
              </a:p>
              <a:p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b="1" dirty="0">
                    <a:latin typeface="Times New Roman" panose="02020603050405020304" pitchFamily="18" charset="0"/>
                  </a:rPr>
                  <a:t>Rubin</a:t>
                </a:r>
                <a:r>
                  <a:rPr lang="en-IN" sz="2000" dirty="0">
                    <a:latin typeface="Times New Roman" panose="02020603050405020304" pitchFamily="18" charset="0"/>
                  </a:rPr>
                  <a:t> : counterfactual model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A potential outcome variable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which shows the outcome of the intervention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: without intervention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: with intervention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b="1" dirty="0">
                    <a:latin typeface="Times New Roman" panose="02020603050405020304" pitchFamily="18" charset="0"/>
                  </a:rPr>
                  <a:t>Pearl</a:t>
                </a:r>
                <a:r>
                  <a:rPr lang="en-IN" sz="2000" dirty="0">
                    <a:latin typeface="Times New Roman" panose="02020603050405020304" pitchFamily="18" charset="0"/>
                  </a:rPr>
                  <a:t> : structural causal model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Data generation process is modelled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Pearl introduced “do operator” showing that there exists intervention by fixing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Average treatment effect (ATE):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𝐴𝑇𝐸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≔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000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𝐴𝑇𝐸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≔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</m:t>
                          </m:r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AA1313-9C00-4489-8B56-8B92543D3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7" y="490330"/>
                <a:ext cx="10986052" cy="4893647"/>
              </a:xfrm>
              <a:prstGeom prst="rect">
                <a:avLst/>
              </a:prstGeom>
              <a:blipFill>
                <a:blip r:embed="rId2"/>
                <a:stretch>
                  <a:fillRect l="-1165" t="-1245" b="-4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8369F-C94E-3446-E0C3-A8127CCB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20057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3C02C4-CFC2-4874-A5BD-BA2385C499CB}"/>
                  </a:ext>
                </a:extLst>
              </p:cNvPr>
              <p:cNvSpPr txBox="1"/>
              <p:nvPr/>
            </p:nvSpPr>
            <p:spPr>
              <a:xfrm>
                <a:off x="569844" y="490330"/>
                <a:ext cx="9689004" cy="4403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Causal model with intervention</a:t>
                </a:r>
              </a:p>
              <a:p>
                <a:endParaRPr lang="en-IN" sz="2800" dirty="0">
                  <a:latin typeface="Times New Roman" panose="02020603050405020304" pitchFamily="18" charset="0"/>
                </a:endParaRPr>
              </a:p>
              <a:p>
                <a:r>
                  <a:rPr lang="en-IN" sz="2800" dirty="0">
                    <a:latin typeface="Times New Roman" panose="02020603050405020304" pitchFamily="18" charset="0"/>
                  </a:rPr>
                  <a:t>Data generation process is changed by interventions</a:t>
                </a:r>
              </a:p>
              <a:p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Consider a causal graph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Joint probability can be written as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0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</a:rPr>
                  <a:t>Example: An intervention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IN" sz="2000" dirty="0">
                    <a:latin typeface="Times New Roman" panose="02020603050405020304" pitchFamily="18" charset="0"/>
                  </a:rPr>
                  <a:t> removes the edges from the parent nodes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20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3C02C4-CFC2-4874-A5BD-BA2385C49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44" y="490330"/>
                <a:ext cx="9689004" cy="4403450"/>
              </a:xfrm>
              <a:prstGeom prst="rect">
                <a:avLst/>
              </a:prstGeom>
              <a:blipFill>
                <a:blip r:embed="rId2"/>
                <a:stretch>
                  <a:fillRect l="-1258" t="-1383" b="-1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D0046B26-E464-43A0-9A15-D1754D3FB7B4}"/>
              </a:ext>
            </a:extLst>
          </p:cNvPr>
          <p:cNvGrpSpPr/>
          <p:nvPr/>
        </p:nvGrpSpPr>
        <p:grpSpPr>
          <a:xfrm>
            <a:off x="10309412" y="4311291"/>
            <a:ext cx="1696278" cy="2049117"/>
            <a:chOff x="10422835" y="1611796"/>
            <a:chExt cx="1696278" cy="204911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8200962-3BC8-46E7-AAB9-1693DFCD3473}"/>
                </a:ext>
              </a:extLst>
            </p:cNvPr>
            <p:cNvSpPr/>
            <p:nvPr/>
          </p:nvSpPr>
          <p:spPr>
            <a:xfrm>
              <a:off x="11065565" y="1611796"/>
              <a:ext cx="463826" cy="463826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Times New Roman" panose="02020603050405020304" pitchFamily="18" charset="0"/>
                </a:rPr>
                <a:t>X</a:t>
              </a:r>
              <a:r>
                <a:rPr lang="en-IN" sz="1200" baseline="-25000" dirty="0">
                  <a:latin typeface="Times New Roman" panose="02020603050405020304" pitchFamily="18" charset="0"/>
                </a:rPr>
                <a:t>2</a:t>
              </a:r>
              <a:endParaRPr lang="en-IN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F250670-AA2C-4416-93ED-3E211BB74E6C}"/>
                </a:ext>
              </a:extLst>
            </p:cNvPr>
            <p:cNvSpPr/>
            <p:nvPr/>
          </p:nvSpPr>
          <p:spPr>
            <a:xfrm>
              <a:off x="11065565" y="3197087"/>
              <a:ext cx="463826" cy="463826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Times New Roman" panose="02020603050405020304" pitchFamily="18" charset="0"/>
                </a:rPr>
                <a:t>X</a:t>
              </a:r>
              <a:r>
                <a:rPr lang="en-IN" sz="1200" baseline="-25000" dirty="0">
                  <a:latin typeface="Times New Roman" panose="02020603050405020304" pitchFamily="18" charset="0"/>
                </a:rPr>
                <a:t>3</a:t>
              </a:r>
              <a:endParaRPr lang="en-IN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7E07E54-6E88-417B-8FC8-C80FF17C72F1}"/>
                </a:ext>
              </a:extLst>
            </p:cNvPr>
            <p:cNvSpPr/>
            <p:nvPr/>
          </p:nvSpPr>
          <p:spPr>
            <a:xfrm>
              <a:off x="10422835" y="2460142"/>
              <a:ext cx="463826" cy="463826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Times New Roman" panose="02020603050405020304" pitchFamily="18" charset="0"/>
                </a:rPr>
                <a:t>X</a:t>
              </a:r>
              <a:r>
                <a:rPr lang="en-IN" sz="1200" baseline="-25000" dirty="0">
                  <a:latin typeface="Times New Roman" panose="02020603050405020304" pitchFamily="18" charset="0"/>
                </a:rPr>
                <a:t>1</a:t>
              </a:r>
              <a:endParaRPr lang="en-IN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2DC9B7B-E2E8-466C-B8AC-626288741EF2}"/>
                </a:ext>
              </a:extLst>
            </p:cNvPr>
            <p:cNvSpPr/>
            <p:nvPr/>
          </p:nvSpPr>
          <p:spPr>
            <a:xfrm>
              <a:off x="11655287" y="2460142"/>
              <a:ext cx="463826" cy="463826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Times New Roman" panose="02020603050405020304" pitchFamily="18" charset="0"/>
                </a:rPr>
                <a:t>X</a:t>
              </a:r>
              <a:r>
                <a:rPr lang="en-IN" sz="1200" baseline="-25000" dirty="0">
                  <a:latin typeface="Times New Roman" panose="02020603050405020304" pitchFamily="18" charset="0"/>
                </a:rPr>
                <a:t>4</a:t>
              </a:r>
              <a:endParaRPr lang="en-IN" sz="12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B95A64E-1771-4809-9906-CEB6531B261F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0886661" y="2692055"/>
              <a:ext cx="7686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082D1D0-4C34-4A80-8230-EB4E60A4D5CA}"/>
                </a:ext>
              </a:extLst>
            </p:cNvPr>
            <p:cNvCxnSpPr>
              <a:stCxn id="4" idx="0"/>
              <a:endCxn id="3" idx="4"/>
            </p:cNvCxnSpPr>
            <p:nvPr/>
          </p:nvCxnSpPr>
          <p:spPr>
            <a:xfrm flipV="1">
              <a:off x="11297478" y="2075622"/>
              <a:ext cx="0" cy="11214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0333781-6817-458A-B601-9814311CFE98}"/>
                </a:ext>
              </a:extLst>
            </p:cNvPr>
            <p:cNvCxnSpPr>
              <a:stCxn id="4" idx="1"/>
              <a:endCxn id="5" idx="5"/>
            </p:cNvCxnSpPr>
            <p:nvPr/>
          </p:nvCxnSpPr>
          <p:spPr>
            <a:xfrm flipH="1" flipV="1">
              <a:off x="10818735" y="2856042"/>
              <a:ext cx="314756" cy="40897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F41DC3E-27B6-49BC-A725-08AA141FDF25}"/>
                </a:ext>
              </a:extLst>
            </p:cNvPr>
            <p:cNvCxnSpPr>
              <a:stCxn id="3" idx="3"/>
              <a:endCxn id="5" idx="7"/>
            </p:cNvCxnSpPr>
            <p:nvPr/>
          </p:nvCxnSpPr>
          <p:spPr>
            <a:xfrm flipH="1">
              <a:off x="10818735" y="2007696"/>
              <a:ext cx="314756" cy="52037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E3A3F2A-7B91-4C3D-AC98-2C0CE6B3AD8B}"/>
                </a:ext>
              </a:extLst>
            </p:cNvPr>
            <p:cNvCxnSpPr>
              <a:stCxn id="3" idx="5"/>
              <a:endCxn id="6" idx="1"/>
            </p:cNvCxnSpPr>
            <p:nvPr/>
          </p:nvCxnSpPr>
          <p:spPr>
            <a:xfrm>
              <a:off x="11461465" y="2007696"/>
              <a:ext cx="261748" cy="5203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AE4C4BE-A827-457F-AB52-C8F0A7EA472F}"/>
              </a:ext>
            </a:extLst>
          </p:cNvPr>
          <p:cNvGrpSpPr/>
          <p:nvPr/>
        </p:nvGrpSpPr>
        <p:grpSpPr>
          <a:xfrm>
            <a:off x="10279400" y="1757143"/>
            <a:ext cx="1696278" cy="2049117"/>
            <a:chOff x="10422835" y="1611796"/>
            <a:chExt cx="1696278" cy="204911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8F6DD3-7A9A-4131-9EFC-7035C369E35F}"/>
                </a:ext>
              </a:extLst>
            </p:cNvPr>
            <p:cNvSpPr/>
            <p:nvPr/>
          </p:nvSpPr>
          <p:spPr>
            <a:xfrm>
              <a:off x="11065565" y="1611796"/>
              <a:ext cx="463826" cy="463826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Times New Roman" panose="02020603050405020304" pitchFamily="18" charset="0"/>
                </a:rPr>
                <a:t>X</a:t>
              </a:r>
              <a:r>
                <a:rPr lang="en-IN" sz="1200" baseline="-25000" dirty="0">
                  <a:latin typeface="Times New Roman" panose="02020603050405020304" pitchFamily="18" charset="0"/>
                </a:rPr>
                <a:t>2</a:t>
              </a:r>
              <a:endParaRPr lang="en-IN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C30D3B-C90A-415E-9D90-A719A1EF5366}"/>
                </a:ext>
              </a:extLst>
            </p:cNvPr>
            <p:cNvSpPr/>
            <p:nvPr/>
          </p:nvSpPr>
          <p:spPr>
            <a:xfrm>
              <a:off x="11065565" y="3197087"/>
              <a:ext cx="463826" cy="463826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Times New Roman" panose="02020603050405020304" pitchFamily="18" charset="0"/>
                </a:rPr>
                <a:t>X</a:t>
              </a:r>
              <a:r>
                <a:rPr lang="en-IN" sz="1200" baseline="-25000" dirty="0">
                  <a:latin typeface="Times New Roman" panose="02020603050405020304" pitchFamily="18" charset="0"/>
                </a:rPr>
                <a:t>3</a:t>
              </a:r>
              <a:endParaRPr lang="en-IN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6E6E78B-352D-42B6-AA25-6C955C2FBBDF}"/>
                </a:ext>
              </a:extLst>
            </p:cNvPr>
            <p:cNvSpPr/>
            <p:nvPr/>
          </p:nvSpPr>
          <p:spPr>
            <a:xfrm>
              <a:off x="10422835" y="2460142"/>
              <a:ext cx="463826" cy="463826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Times New Roman" panose="02020603050405020304" pitchFamily="18" charset="0"/>
                </a:rPr>
                <a:t>X</a:t>
              </a:r>
              <a:r>
                <a:rPr lang="en-IN" sz="1200" baseline="-25000" dirty="0">
                  <a:latin typeface="Times New Roman" panose="02020603050405020304" pitchFamily="18" charset="0"/>
                </a:rPr>
                <a:t>1</a:t>
              </a:r>
              <a:endParaRPr lang="en-IN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29D9FF5-8772-4A20-AC33-AA88D7DCEB9F}"/>
                </a:ext>
              </a:extLst>
            </p:cNvPr>
            <p:cNvSpPr/>
            <p:nvPr/>
          </p:nvSpPr>
          <p:spPr>
            <a:xfrm>
              <a:off x="11655287" y="2460142"/>
              <a:ext cx="463826" cy="463826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Times New Roman" panose="02020603050405020304" pitchFamily="18" charset="0"/>
                </a:rPr>
                <a:t>X</a:t>
              </a:r>
              <a:r>
                <a:rPr lang="en-IN" sz="1200" baseline="-25000" dirty="0">
                  <a:latin typeface="Times New Roman" panose="02020603050405020304" pitchFamily="18" charset="0"/>
                </a:rPr>
                <a:t>4</a:t>
              </a:r>
              <a:endParaRPr lang="en-IN" sz="12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26BF8F4-240E-44F9-869E-7315BD87766F}"/>
                </a:ext>
              </a:extLst>
            </p:cNvPr>
            <p:cNvCxnSpPr>
              <a:stCxn id="28" idx="6"/>
              <a:endCxn id="29" idx="2"/>
            </p:cNvCxnSpPr>
            <p:nvPr/>
          </p:nvCxnSpPr>
          <p:spPr>
            <a:xfrm>
              <a:off x="10886661" y="2692055"/>
              <a:ext cx="7686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2AEAD7B-240C-46D6-9B06-06F3F23EEF97}"/>
                </a:ext>
              </a:extLst>
            </p:cNvPr>
            <p:cNvCxnSpPr>
              <a:stCxn id="27" idx="0"/>
              <a:endCxn id="26" idx="4"/>
            </p:cNvCxnSpPr>
            <p:nvPr/>
          </p:nvCxnSpPr>
          <p:spPr>
            <a:xfrm flipV="1">
              <a:off x="11297478" y="2075622"/>
              <a:ext cx="0" cy="11214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75B3B5D-5E39-442B-9C1B-E3F51EF27A77}"/>
                </a:ext>
              </a:extLst>
            </p:cNvPr>
            <p:cNvCxnSpPr>
              <a:stCxn id="27" idx="1"/>
              <a:endCxn id="28" idx="5"/>
            </p:cNvCxnSpPr>
            <p:nvPr/>
          </p:nvCxnSpPr>
          <p:spPr>
            <a:xfrm flipH="1" flipV="1">
              <a:off x="10818735" y="2856042"/>
              <a:ext cx="314756" cy="4089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E64925F-7C62-4EB8-90C7-E7C55EF08AA1}"/>
                </a:ext>
              </a:extLst>
            </p:cNvPr>
            <p:cNvCxnSpPr>
              <a:stCxn id="26" idx="3"/>
              <a:endCxn id="28" idx="7"/>
            </p:cNvCxnSpPr>
            <p:nvPr/>
          </p:nvCxnSpPr>
          <p:spPr>
            <a:xfrm flipH="1">
              <a:off x="10818735" y="2007696"/>
              <a:ext cx="314756" cy="5203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1492421-760A-455B-9FC9-2279E28AB913}"/>
                </a:ext>
              </a:extLst>
            </p:cNvPr>
            <p:cNvCxnSpPr>
              <a:stCxn id="26" idx="5"/>
              <a:endCxn id="29" idx="1"/>
            </p:cNvCxnSpPr>
            <p:nvPr/>
          </p:nvCxnSpPr>
          <p:spPr>
            <a:xfrm>
              <a:off x="11461465" y="2007696"/>
              <a:ext cx="261748" cy="5203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A2C56-8021-C800-2255-2134D9A6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82795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5FE2BF-852A-42E6-BCE0-B0834665DB3E}"/>
              </a:ext>
            </a:extLst>
          </p:cNvPr>
          <p:cNvSpPr txBox="1"/>
          <p:nvPr/>
        </p:nvSpPr>
        <p:spPr>
          <a:xfrm>
            <a:off x="622852" y="675861"/>
            <a:ext cx="10084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Causal Bandit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84EB1-6E64-4682-AAD1-623E1427A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1886461"/>
            <a:ext cx="7582046" cy="3674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075B55-FF93-4647-A30F-1A9EB4D4C6DF}"/>
              </a:ext>
            </a:extLst>
          </p:cNvPr>
          <p:cNvSpPr txBox="1"/>
          <p:nvPr/>
        </p:nvSpPr>
        <p:spPr>
          <a:xfrm>
            <a:off x="8390429" y="2186609"/>
            <a:ext cx="34040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</a:rPr>
              <a:t>A player tries to find the best action which has the highest expected reward in the limited number of trials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BB17C-DD73-C8F3-063A-6C529626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CS6046: Multi-armed bandits (IIT Madras)</a:t>
            </a:r>
          </a:p>
        </p:txBody>
      </p:sp>
    </p:spTree>
    <p:extLst>
      <p:ext uri="{BB962C8B-B14F-4D97-AF65-F5344CB8AC3E}">
        <p14:creationId xmlns:p14="http://schemas.microsoft.com/office/powerpoint/2010/main" val="116157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F4D1AE54BE0143B7E4BAD3CBEE228A" ma:contentTypeVersion="10" ma:contentTypeDescription="Create a new document." ma:contentTypeScope="" ma:versionID="509de2ae96248f5310511e386032b656">
  <xsd:schema xmlns:xsd="http://www.w3.org/2001/XMLSchema" xmlns:xs="http://www.w3.org/2001/XMLSchema" xmlns:p="http://schemas.microsoft.com/office/2006/metadata/properties" xmlns:ns3="d8f95a28-9b7f-4840-bd2f-68c52ec708cf" xmlns:ns4="80f78c56-dc8b-42d2-915e-6005905fc0df" targetNamespace="http://schemas.microsoft.com/office/2006/metadata/properties" ma:root="true" ma:fieldsID="a00d5ff190c59ca4bafed4dd379882e0" ns3:_="" ns4:_="">
    <xsd:import namespace="d8f95a28-9b7f-4840-bd2f-68c52ec708cf"/>
    <xsd:import namespace="80f78c56-dc8b-42d2-915e-6005905fc0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f95a28-9b7f-4840-bd2f-68c52ec708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78c56-dc8b-42d2-915e-6005905fc0d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A2FB99-476F-4D48-BCF4-9AC73608D0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02F933-9AC7-45C8-887A-F7B67C8D7CC6}">
  <ds:schemaRefs>
    <ds:schemaRef ds:uri="d8f95a28-9b7f-4840-bd2f-68c52ec708cf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80f78c56-dc8b-42d2-915e-6005905fc0df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C38B962-4D3C-4A80-8B5B-9973EB9454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f95a28-9b7f-4840-bd2f-68c52ec708cf"/>
    <ds:schemaRef ds:uri="80f78c56-dc8b-42d2-915e-6005905fc0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2108</Words>
  <Application>Microsoft Office PowerPoint</Application>
  <PresentationFormat>Widescreen</PresentationFormat>
  <Paragraphs>377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causal bandit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Bandits</dc:title>
  <dc:creator>aaradhy123@outlook.com</dc:creator>
  <cp:lastModifiedBy>aaradhy123@outlook.com</cp:lastModifiedBy>
  <cp:revision>24</cp:revision>
  <dcterms:created xsi:type="dcterms:W3CDTF">2022-04-23T10:04:22Z</dcterms:created>
  <dcterms:modified xsi:type="dcterms:W3CDTF">2022-04-30T06:16:50Z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0x0101005BF4D1AE54BE0143B7E4BAD3CBEE228A</vt:lpwstr>
  </property>
</Properties>
</file>